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6" r:id="rId4"/>
    <p:sldMasterId id="2147483668" r:id="rId5"/>
    <p:sldMasterId id="2147483670" r:id="rId6"/>
    <p:sldMasterId id="2147483672" r:id="rId7"/>
    <p:sldMasterId id="2147483674" r:id="rId8"/>
    <p:sldMasterId id="2147483677" r:id="rId9"/>
    <p:sldMasterId id="2147483680" r:id="rId10"/>
    <p:sldMasterId id="2147483682" r:id="rId11"/>
  </p:sldMasterIdLst>
  <p:notesMasterIdLst>
    <p:notesMasterId r:id="rId47"/>
  </p:notesMasterIdLst>
  <p:sldIdLst>
    <p:sldId id="262" r:id="rId12"/>
    <p:sldId id="263" r:id="rId13"/>
    <p:sldId id="261" r:id="rId14"/>
    <p:sldId id="264" r:id="rId15"/>
    <p:sldId id="265" r:id="rId16"/>
    <p:sldId id="267" r:id="rId17"/>
    <p:sldId id="268"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VIN" initials="K"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FFEFC1"/>
    <a:srgbClr val="FFF9F3"/>
    <a:srgbClr val="EB2525"/>
    <a:srgbClr val="FFFFCC"/>
    <a:srgbClr val="FFFFFF"/>
    <a:srgbClr val="FFFF99"/>
    <a:srgbClr val="B01010"/>
    <a:srgbClr val="CFAD59"/>
    <a:srgbClr val="AABBD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4955" autoAdjust="0"/>
  </p:normalViewPr>
  <p:slideViewPr>
    <p:cSldViewPr snapToGrid="0">
      <p:cViewPr varScale="1">
        <p:scale>
          <a:sx n="116" d="100"/>
          <a:sy n="116" d="100"/>
        </p:scale>
        <p:origin x="-126" y="-2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nidawfsprd01.nida.nih.gov\Home\einsteineb\ASPE\Agency%20Priority%20Goals\Opioid%20APG%20data%20Q1%202016.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ctr">
              <a:defRPr sz="2000"/>
            </a:pPr>
            <a:r>
              <a:rPr lang="en-US" sz="2000" dirty="0">
                <a:solidFill>
                  <a:srgbClr val="FFFF00"/>
                </a:solidFill>
              </a:rPr>
              <a:t>Prevalence of disorder</a:t>
            </a:r>
            <a:r>
              <a:rPr lang="en-US" sz="2000" baseline="0" dirty="0">
                <a:solidFill>
                  <a:srgbClr val="FFFF00"/>
                </a:solidFill>
              </a:rPr>
              <a:t>/</a:t>
            </a:r>
            <a:r>
              <a:rPr lang="en-US" sz="2000" dirty="0">
                <a:solidFill>
                  <a:srgbClr val="FFFF00"/>
                </a:solidFill>
              </a:rPr>
              <a:t>disease</a:t>
            </a:r>
          </a:p>
        </c:rich>
      </c:tx>
      <c:layout>
        <c:manualLayout>
          <c:xMode val="edge"/>
          <c:yMode val="edge"/>
          <c:x val="0.203700334094641"/>
          <c:y val="2.1940461124892299E-2"/>
        </c:manualLayout>
      </c:layout>
      <c:overlay val="0"/>
      <c:spPr>
        <a:noFill/>
        <a:ln w="25391">
          <a:noFill/>
        </a:ln>
      </c:spPr>
    </c:title>
    <c:autoTitleDeleted val="0"/>
    <c:plotArea>
      <c:layout>
        <c:manualLayout>
          <c:layoutTarget val="inner"/>
          <c:xMode val="edge"/>
          <c:yMode val="edge"/>
          <c:x val="0.32070612884350402"/>
          <c:y val="0.31562684453983397"/>
          <c:w val="0.48428437922532402"/>
          <c:h val="0.464176370741956"/>
        </c:manualLayout>
      </c:layout>
      <c:barChart>
        <c:barDir val="bar"/>
        <c:grouping val="clustered"/>
        <c:varyColors val="0"/>
        <c:ser>
          <c:idx val="0"/>
          <c:order val="0"/>
          <c:tx>
            <c:strRef>
              <c:f>Sheet1!$B$1</c:f>
              <c:strCache>
                <c:ptCount val="1"/>
                <c:pt idx="0">
                  <c:v>Abuse/Dependence</c:v>
                </c:pt>
              </c:strCache>
            </c:strRef>
          </c:tx>
          <c:spPr>
            <a:gradFill rotWithShape="0">
              <a:gsLst>
                <a:gs pos="0">
                  <a:srgbClr val="FFBA6D"/>
                </a:gs>
                <a:gs pos="100000">
                  <a:srgbClr val="FF9914"/>
                </a:gs>
              </a:gsLst>
              <a:lin ang="5400000"/>
            </a:gradFill>
            <a:ln w="25391">
              <a:noFill/>
            </a:ln>
            <a:effectLst>
              <a:outerShdw dist="35921" dir="2700000" algn="br">
                <a:srgbClr val="000000"/>
              </a:outerShdw>
            </a:effectLst>
          </c:spPr>
          <c:invertIfNegative val="0"/>
          <c:dPt>
            <c:idx val="0"/>
            <c:invertIfNegative val="0"/>
            <c:bubble3D val="0"/>
            <c:spPr>
              <a:solidFill>
                <a:srgbClr val="A6A6A6"/>
              </a:solidFill>
              <a:ln w="25391">
                <a:noFill/>
              </a:ln>
              <a:effectLst>
                <a:outerShdw dist="35921" dir="2700000" algn="br">
                  <a:srgbClr val="000000"/>
                </a:outerShdw>
              </a:effectLst>
            </c:spPr>
            <c:extLst xmlns:c16r2="http://schemas.microsoft.com/office/drawing/2015/06/chart">
              <c:ext xmlns:c16="http://schemas.microsoft.com/office/drawing/2014/chart" uri="{C3380CC4-5D6E-409C-BE32-E72D297353CC}">
                <c16:uniqueId val="{00000001-BA88-4EBF-BA01-8933B6597568}"/>
              </c:ext>
            </c:extLst>
          </c:dPt>
          <c:dPt>
            <c:idx val="1"/>
            <c:invertIfNegative val="0"/>
            <c:bubble3D val="0"/>
            <c:spPr>
              <a:solidFill>
                <a:srgbClr val="A6A6A6"/>
              </a:solidFill>
              <a:ln w="25391">
                <a:noFill/>
              </a:ln>
              <a:effectLst>
                <a:outerShdw dist="35921" dir="2700000" algn="br">
                  <a:srgbClr val="000000"/>
                </a:outerShdw>
              </a:effectLst>
            </c:spPr>
            <c:extLst xmlns:c16r2="http://schemas.microsoft.com/office/drawing/2015/06/chart">
              <c:ext xmlns:c16="http://schemas.microsoft.com/office/drawing/2014/chart" uri="{C3380CC4-5D6E-409C-BE32-E72D297353CC}">
                <c16:uniqueId val="{00000003-BA88-4EBF-BA01-8933B6597568}"/>
              </c:ext>
            </c:extLst>
          </c:dPt>
          <c:dPt>
            <c:idx val="4"/>
            <c:invertIfNegative val="0"/>
            <c:bubble3D val="0"/>
            <c:spPr>
              <a:solidFill>
                <a:srgbClr val="FFFF00"/>
              </a:solidFill>
              <a:ln w="25391">
                <a:noFill/>
              </a:ln>
              <a:effectLst>
                <a:outerShdw dist="35921" dir="2700000" algn="br">
                  <a:srgbClr val="000000"/>
                </a:outerShdw>
              </a:effectLst>
            </c:spPr>
            <c:extLst xmlns:c16r2="http://schemas.microsoft.com/office/drawing/2015/06/chart">
              <c:ext xmlns:c16="http://schemas.microsoft.com/office/drawing/2014/chart" uri="{C3380CC4-5D6E-409C-BE32-E72D297353CC}">
                <c16:uniqueId val="{00000005-BA88-4EBF-BA01-8933B6597568}"/>
              </c:ext>
            </c:extLst>
          </c:dPt>
          <c:dLbls>
            <c:dLbl>
              <c:idx val="0"/>
              <c:spPr>
                <a:noFill/>
                <a:ln w="25391">
                  <a:noFill/>
                </a:ln>
              </c:spPr>
              <c:txPr>
                <a:bodyPr/>
                <a:lstStyle/>
                <a:p>
                  <a:pPr>
                    <a:defRPr/>
                  </a:pPr>
                  <a:endParaRPr lang="en-US"/>
                </a:p>
              </c:txPr>
              <c:dLblPos val="outEnd"/>
              <c:showLegendKey val="0"/>
              <c:showVal val="1"/>
              <c:showCatName val="0"/>
              <c:showSerName val="0"/>
              <c:showPercent val="0"/>
              <c:showBubbleSize val="0"/>
            </c:dLbl>
            <c:dLbl>
              <c:idx val="1"/>
              <c:spPr>
                <a:noFill/>
                <a:ln w="25391">
                  <a:noFill/>
                </a:ln>
              </c:spPr>
              <c:txPr>
                <a:bodyPr/>
                <a:lstStyle/>
                <a:p>
                  <a:pPr>
                    <a:defRPr/>
                  </a:pPr>
                  <a:endParaRPr lang="en-US"/>
                </a:p>
              </c:txPr>
              <c:dLblPos val="outEnd"/>
              <c:showLegendKey val="0"/>
              <c:showVal val="1"/>
              <c:showCatName val="0"/>
              <c:showSerName val="0"/>
              <c:showPercent val="0"/>
              <c:showBubbleSize val="0"/>
            </c:dLbl>
            <c:dLbl>
              <c:idx val="2"/>
              <c:layout/>
              <c:tx>
                <c:rich>
                  <a:bodyPr/>
                  <a:lstStyle/>
                  <a:p>
                    <a:r>
                      <a:rPr lang="en-US" dirty="0"/>
                      <a:t>31</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A88-4EBF-BA01-8933B6597568}"/>
                </c:ext>
              </c:extLst>
            </c:dLbl>
            <c:dLbl>
              <c:idx val="3"/>
              <c:layout/>
              <c:tx>
                <c:rich>
                  <a:bodyPr/>
                  <a:lstStyle/>
                  <a:p>
                    <a:pPr>
                      <a:defRPr/>
                    </a:pPr>
                    <a:r>
                      <a:rPr lang="en-US" dirty="0"/>
                      <a:t>7</a:t>
                    </a:r>
                  </a:p>
                </c:rich>
              </c:tx>
              <c:spPr>
                <a:noFill/>
                <a:ln w="25391">
                  <a:noFill/>
                </a:ln>
              </c:sp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A88-4EBF-BA01-8933B6597568}"/>
                </c:ext>
              </c:extLst>
            </c:dLbl>
            <c:dLbl>
              <c:idx val="4"/>
              <c:layout/>
              <c:tx>
                <c:rich>
                  <a:bodyPr/>
                  <a:lstStyle/>
                  <a:p>
                    <a:pPr>
                      <a:defRPr/>
                    </a:pPr>
                    <a:r>
                      <a:rPr lang="en-US" dirty="0"/>
                      <a:t>15.1</a:t>
                    </a:r>
                  </a:p>
                </c:rich>
              </c:tx>
              <c:spPr>
                <a:noFill/>
                <a:ln w="25391">
                  <a:noFill/>
                </a:ln>
              </c:sp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A88-4EBF-BA01-8933B6597568}"/>
                </c:ext>
              </c:extLst>
            </c:dLbl>
            <c:spPr>
              <a:noFill/>
              <a:ln w="25391">
                <a:noFill/>
              </a:ln>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HIV/AIDS</c:v>
                </c:pt>
                <c:pt idx="1">
                  <c:v>Cancer</c:v>
                </c:pt>
                <c:pt idx="2">
                  <c:v>Tobacco</c:v>
                </c:pt>
                <c:pt idx="3">
                  <c:v>Illicit drugs</c:v>
                </c:pt>
                <c:pt idx="4">
                  <c:v>Alcohol</c:v>
                </c:pt>
              </c:strCache>
            </c:strRef>
          </c:cat>
          <c:val>
            <c:numRef>
              <c:f>Sheet1!$B$2:$B$6</c:f>
              <c:numCache>
                <c:formatCode>General</c:formatCode>
                <c:ptCount val="5"/>
                <c:pt idx="0">
                  <c:v>1.2</c:v>
                </c:pt>
                <c:pt idx="1">
                  <c:v>14.5</c:v>
                </c:pt>
                <c:pt idx="2">
                  <c:v>28.9</c:v>
                </c:pt>
                <c:pt idx="3">
                  <c:v>7.7</c:v>
                </c:pt>
                <c:pt idx="4">
                  <c:v>15.7</c:v>
                </c:pt>
              </c:numCache>
            </c:numRef>
          </c:val>
          <c:extLst xmlns:c16r2="http://schemas.microsoft.com/office/drawing/2015/06/chart">
            <c:ext xmlns:c16="http://schemas.microsoft.com/office/drawing/2014/chart" uri="{C3380CC4-5D6E-409C-BE32-E72D297353CC}">
              <c16:uniqueId val="{00000008-BA88-4EBF-BA01-8933B6597568}"/>
            </c:ext>
          </c:extLst>
        </c:ser>
        <c:dLbls>
          <c:showLegendKey val="0"/>
          <c:showVal val="0"/>
          <c:showCatName val="0"/>
          <c:showSerName val="0"/>
          <c:showPercent val="0"/>
          <c:showBubbleSize val="0"/>
        </c:dLbls>
        <c:gapWidth val="75"/>
        <c:axId val="139074944"/>
        <c:axId val="139084928"/>
      </c:barChart>
      <c:catAx>
        <c:axId val="139074944"/>
        <c:scaling>
          <c:orientation val="minMax"/>
        </c:scaling>
        <c:delete val="0"/>
        <c:axPos val="l"/>
        <c:numFmt formatCode="General" sourceLinked="1"/>
        <c:majorTickMark val="out"/>
        <c:minorTickMark val="none"/>
        <c:tickLblPos val="nextTo"/>
        <c:spPr>
          <a:ln w="3174">
            <a:solidFill>
              <a:srgbClr val="FFFFFF"/>
            </a:solidFill>
            <a:prstDash val="solid"/>
          </a:ln>
        </c:spPr>
        <c:txPr>
          <a:bodyPr/>
          <a:lstStyle/>
          <a:p>
            <a:pPr>
              <a:defRPr sz="1600"/>
            </a:pPr>
            <a:endParaRPr lang="en-US"/>
          </a:p>
        </c:txPr>
        <c:crossAx val="139084928"/>
        <c:crosses val="autoZero"/>
        <c:auto val="1"/>
        <c:lblAlgn val="ctr"/>
        <c:lblOffset val="100"/>
        <c:noMultiLvlLbl val="0"/>
      </c:catAx>
      <c:valAx>
        <c:axId val="139084928"/>
        <c:scaling>
          <c:orientation val="minMax"/>
        </c:scaling>
        <c:delete val="0"/>
        <c:axPos val="t"/>
        <c:majorGridlines>
          <c:spPr>
            <a:ln w="3174">
              <a:noFill/>
              <a:prstDash val="solid"/>
            </a:ln>
          </c:spPr>
        </c:majorGridlines>
        <c:title>
          <c:tx>
            <c:rich>
              <a:bodyPr/>
              <a:lstStyle/>
              <a:p>
                <a:pPr>
                  <a:defRPr sz="1400">
                    <a:latin typeface="Arial" panose="020B0604020202020204" pitchFamily="34" charset="0"/>
                    <a:cs typeface="Arial" panose="020B0604020202020204" pitchFamily="34" charset="0"/>
                  </a:defRPr>
                </a:pPr>
                <a:r>
                  <a:rPr lang="en-US" sz="1400" dirty="0">
                    <a:latin typeface="Arial" panose="020B0604020202020204" pitchFamily="34" charset="0"/>
                    <a:cs typeface="Arial" panose="020B0604020202020204" pitchFamily="34" charset="0"/>
                  </a:rPr>
                  <a:t>Millions in the US</a:t>
                </a:r>
              </a:p>
            </c:rich>
          </c:tx>
          <c:layout>
            <c:manualLayout>
              <c:xMode val="edge"/>
              <c:yMode val="edge"/>
              <c:x val="0.40080654598992099"/>
              <c:y val="0.123765174252811"/>
            </c:manualLayout>
          </c:layout>
          <c:overlay val="0"/>
          <c:spPr>
            <a:noFill/>
            <a:ln w="25391">
              <a:noFill/>
            </a:ln>
          </c:spPr>
        </c:title>
        <c:numFmt formatCode="#,##0" sourceLinked="0"/>
        <c:majorTickMark val="out"/>
        <c:minorTickMark val="none"/>
        <c:tickLblPos val="nextTo"/>
        <c:spPr>
          <a:ln w="3174">
            <a:solidFill>
              <a:srgbClr val="FFFFFF"/>
            </a:solidFill>
            <a:prstDash val="solid"/>
          </a:ln>
        </c:spPr>
        <c:txPr>
          <a:bodyPr/>
          <a:lstStyle/>
          <a:p>
            <a:pPr>
              <a:defRPr sz="1600" b="0"/>
            </a:pPr>
            <a:endParaRPr lang="en-US"/>
          </a:p>
        </c:txPr>
        <c:crossAx val="139074944"/>
        <c:crosses val="max"/>
        <c:crossBetween val="between"/>
      </c:valAx>
      <c:spPr>
        <a:noFill/>
        <a:ln w="25391">
          <a:noFill/>
        </a:ln>
      </c:spPr>
    </c:plotArea>
    <c:plotVisOnly val="1"/>
    <c:dispBlanksAs val="gap"/>
    <c:showDLblsOverMax val="0"/>
  </c:chart>
  <c:spPr>
    <a:noFill/>
    <a:ln>
      <a:noFill/>
    </a:ln>
  </c:spPr>
  <c:txPr>
    <a:bodyPr/>
    <a:lstStyle/>
    <a:p>
      <a:pPr>
        <a:defRPr sz="1800" b="1">
          <a:solidFill>
            <a:schemeClr val="bg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400">
                <a:solidFill>
                  <a:srgbClr val="FFFF00"/>
                </a:solidFill>
              </a:defRPr>
            </a:pPr>
            <a:r>
              <a:rPr lang="en-US" sz="2000" dirty="0">
                <a:solidFill>
                  <a:srgbClr val="FFFF00"/>
                </a:solidFill>
              </a:rPr>
              <a:t>Cost to society</a:t>
            </a:r>
          </a:p>
        </c:rich>
      </c:tx>
      <c:layout>
        <c:manualLayout>
          <c:xMode val="edge"/>
          <c:yMode val="edge"/>
          <c:x val="0.40638868903123299"/>
          <c:y val="0.19048878832951899"/>
        </c:manualLayout>
      </c:layout>
      <c:overlay val="0"/>
      <c:spPr>
        <a:noFill/>
        <a:ln w="25392">
          <a:noFill/>
        </a:ln>
      </c:spPr>
    </c:title>
    <c:autoTitleDeleted val="0"/>
    <c:plotArea>
      <c:layout>
        <c:manualLayout>
          <c:layoutTarget val="inner"/>
          <c:xMode val="edge"/>
          <c:yMode val="edge"/>
          <c:x val="0.30406419607820601"/>
          <c:y val="0.46362139491863202"/>
          <c:w val="0.54984216641982897"/>
          <c:h val="0.44641480362240399"/>
        </c:manualLayout>
      </c:layout>
      <c:barChart>
        <c:barDir val="bar"/>
        <c:grouping val="clustered"/>
        <c:varyColors val="0"/>
        <c:ser>
          <c:idx val="0"/>
          <c:order val="0"/>
          <c:tx>
            <c:strRef>
              <c:f>Sheet1!$B$1</c:f>
              <c:strCache>
                <c:ptCount val="1"/>
                <c:pt idx="0">
                  <c:v>Abuse/Dependence</c:v>
                </c:pt>
              </c:strCache>
            </c:strRef>
          </c:tx>
          <c:spPr>
            <a:gradFill rotWithShape="0">
              <a:gsLst>
                <a:gs pos="0">
                  <a:srgbClr val="FFBA6D"/>
                </a:gs>
                <a:gs pos="100000">
                  <a:srgbClr val="FF9914"/>
                </a:gs>
              </a:gsLst>
              <a:lin ang="5400000"/>
            </a:gradFill>
            <a:ln w="25392">
              <a:noFill/>
            </a:ln>
            <a:effectLst>
              <a:outerShdw dist="35921" dir="2700000" algn="br">
                <a:srgbClr val="000000"/>
              </a:outerShdw>
            </a:effectLst>
          </c:spPr>
          <c:invertIfNegative val="0"/>
          <c:dPt>
            <c:idx val="0"/>
            <c:invertIfNegative val="0"/>
            <c:bubble3D val="0"/>
            <c:spPr>
              <a:solidFill>
                <a:srgbClr val="A6A6A6"/>
              </a:solidFill>
              <a:ln w="25392">
                <a:noFill/>
              </a:ln>
              <a:effectLst>
                <a:outerShdw dist="35921" dir="2700000" algn="br">
                  <a:srgbClr val="000000"/>
                </a:outerShdw>
              </a:effectLst>
            </c:spPr>
            <c:extLst xmlns:c16r2="http://schemas.microsoft.com/office/drawing/2015/06/chart">
              <c:ext xmlns:c16="http://schemas.microsoft.com/office/drawing/2014/chart" uri="{C3380CC4-5D6E-409C-BE32-E72D297353CC}">
                <c16:uniqueId val="{00000001-F8E8-4B3F-8E13-36486D3FF3F4}"/>
              </c:ext>
            </c:extLst>
          </c:dPt>
          <c:dPt>
            <c:idx val="1"/>
            <c:invertIfNegative val="0"/>
            <c:bubble3D val="0"/>
            <c:spPr>
              <a:solidFill>
                <a:srgbClr val="A6A6A6"/>
              </a:solidFill>
              <a:ln w="25392">
                <a:noFill/>
              </a:ln>
              <a:effectLst>
                <a:outerShdw dist="35921" dir="2700000" algn="br">
                  <a:srgbClr val="000000"/>
                </a:outerShdw>
              </a:effectLst>
            </c:spPr>
            <c:extLst xmlns:c16r2="http://schemas.microsoft.com/office/drawing/2015/06/chart">
              <c:ext xmlns:c16="http://schemas.microsoft.com/office/drawing/2014/chart" uri="{C3380CC4-5D6E-409C-BE32-E72D297353CC}">
                <c16:uniqueId val="{00000003-F8E8-4B3F-8E13-36486D3FF3F4}"/>
              </c:ext>
            </c:extLst>
          </c:dPt>
          <c:dPt>
            <c:idx val="4"/>
            <c:invertIfNegative val="0"/>
            <c:bubble3D val="0"/>
            <c:spPr>
              <a:solidFill>
                <a:srgbClr val="FFFF00"/>
              </a:solidFill>
              <a:ln w="25392">
                <a:noFill/>
              </a:ln>
              <a:effectLst>
                <a:outerShdw dist="35921" dir="2700000" algn="br">
                  <a:srgbClr val="000000"/>
                </a:outerShdw>
              </a:effectLst>
            </c:spPr>
            <c:extLst xmlns:c16r2="http://schemas.microsoft.com/office/drawing/2015/06/chart">
              <c:ext xmlns:c16="http://schemas.microsoft.com/office/drawing/2014/chart" uri="{C3380CC4-5D6E-409C-BE32-E72D297353CC}">
                <c16:uniqueId val="{00000005-F8E8-4B3F-8E13-36486D3FF3F4}"/>
              </c:ext>
            </c:extLst>
          </c:dPt>
          <c:dLbls>
            <c:spPr>
              <a:noFill/>
              <a:ln w="25392">
                <a:noFill/>
              </a:ln>
            </c:spPr>
            <c:txPr>
              <a:bodyPr/>
              <a:lstStyle/>
              <a:p>
                <a:pPr>
                  <a:defRPr sz="1800" b="1">
                    <a:solidFill>
                      <a:srgbClr val="FFFFFF"/>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HIV/AIDS</c:v>
                </c:pt>
                <c:pt idx="1">
                  <c:v>Cancer</c:v>
                </c:pt>
                <c:pt idx="2">
                  <c:v>Tobacco</c:v>
                </c:pt>
                <c:pt idx="3">
                  <c:v>Illicit drugs</c:v>
                </c:pt>
                <c:pt idx="4">
                  <c:v>Alcohol</c:v>
                </c:pt>
              </c:strCache>
            </c:strRef>
          </c:cat>
          <c:val>
            <c:numRef>
              <c:f>Sheet1!$B$2:$B$6</c:f>
              <c:numCache>
                <c:formatCode>General</c:formatCode>
                <c:ptCount val="5"/>
                <c:pt idx="0">
                  <c:v>36</c:v>
                </c:pt>
                <c:pt idx="1">
                  <c:v>216.6</c:v>
                </c:pt>
                <c:pt idx="2">
                  <c:v>295</c:v>
                </c:pt>
                <c:pt idx="3">
                  <c:v>193</c:v>
                </c:pt>
                <c:pt idx="4">
                  <c:v>249</c:v>
                </c:pt>
              </c:numCache>
            </c:numRef>
          </c:val>
          <c:extLst xmlns:c16r2="http://schemas.microsoft.com/office/drawing/2015/06/chart">
            <c:ext xmlns:c16="http://schemas.microsoft.com/office/drawing/2014/chart" uri="{C3380CC4-5D6E-409C-BE32-E72D297353CC}">
              <c16:uniqueId val="{00000006-F8E8-4B3F-8E13-36486D3FF3F4}"/>
            </c:ext>
          </c:extLst>
        </c:ser>
        <c:dLbls>
          <c:showLegendKey val="0"/>
          <c:showVal val="0"/>
          <c:showCatName val="0"/>
          <c:showSerName val="0"/>
          <c:showPercent val="0"/>
          <c:showBubbleSize val="0"/>
        </c:dLbls>
        <c:gapWidth val="75"/>
        <c:axId val="139202944"/>
        <c:axId val="139204480"/>
      </c:barChart>
      <c:catAx>
        <c:axId val="139202944"/>
        <c:scaling>
          <c:orientation val="minMax"/>
        </c:scaling>
        <c:delete val="0"/>
        <c:axPos val="l"/>
        <c:numFmt formatCode="General" sourceLinked="1"/>
        <c:majorTickMark val="out"/>
        <c:minorTickMark val="none"/>
        <c:tickLblPos val="nextTo"/>
        <c:spPr>
          <a:ln w="3174">
            <a:solidFill>
              <a:srgbClr val="FFFFFF"/>
            </a:solidFill>
            <a:prstDash val="solid"/>
          </a:ln>
        </c:spPr>
        <c:txPr>
          <a:bodyPr/>
          <a:lstStyle/>
          <a:p>
            <a:pPr>
              <a:defRPr sz="1600" b="1">
                <a:solidFill>
                  <a:schemeClr val="bg1"/>
                </a:solidFill>
              </a:defRPr>
            </a:pPr>
            <a:endParaRPr lang="en-US"/>
          </a:p>
        </c:txPr>
        <c:crossAx val="139204480"/>
        <c:crosses val="autoZero"/>
        <c:auto val="1"/>
        <c:lblAlgn val="ctr"/>
        <c:lblOffset val="100"/>
        <c:noMultiLvlLbl val="0"/>
      </c:catAx>
      <c:valAx>
        <c:axId val="139204480"/>
        <c:scaling>
          <c:orientation val="minMax"/>
        </c:scaling>
        <c:delete val="0"/>
        <c:axPos val="t"/>
        <c:majorGridlines>
          <c:spPr>
            <a:ln w="3174">
              <a:noFill/>
              <a:prstDash val="solid"/>
            </a:ln>
          </c:spPr>
        </c:majorGridlines>
        <c:title>
          <c:tx>
            <c:rich>
              <a:bodyPr/>
              <a:lstStyle/>
              <a:p>
                <a:pPr>
                  <a:defRPr sz="1400" b="1" i="0" u="none" strike="noStrike" baseline="0">
                    <a:solidFill>
                      <a:srgbClr val="FFFFFF"/>
                    </a:solidFill>
                    <a:latin typeface="Arial"/>
                    <a:ea typeface="Arial"/>
                    <a:cs typeface="Arial"/>
                  </a:defRPr>
                </a:pPr>
                <a:r>
                  <a:rPr lang="en-US" sz="1400" dirty="0"/>
                  <a:t>Billions of dollars</a:t>
                </a:r>
              </a:p>
            </c:rich>
          </c:tx>
          <c:layout>
            <c:manualLayout>
              <c:xMode val="edge"/>
              <c:yMode val="edge"/>
              <c:x val="0.39810941618629397"/>
              <c:y val="0.28541121289333898"/>
            </c:manualLayout>
          </c:layout>
          <c:overlay val="0"/>
          <c:spPr>
            <a:noFill/>
            <a:ln w="25392">
              <a:noFill/>
            </a:ln>
          </c:spPr>
        </c:title>
        <c:numFmt formatCode="#,##0" sourceLinked="0"/>
        <c:majorTickMark val="out"/>
        <c:minorTickMark val="none"/>
        <c:tickLblPos val="nextTo"/>
        <c:spPr>
          <a:ln w="3174">
            <a:solidFill>
              <a:srgbClr val="FFFFFF"/>
            </a:solidFill>
            <a:prstDash val="solid"/>
          </a:ln>
        </c:spPr>
        <c:txPr>
          <a:bodyPr/>
          <a:lstStyle/>
          <a:p>
            <a:pPr>
              <a:defRPr sz="1600">
                <a:solidFill>
                  <a:schemeClr val="bg1"/>
                </a:solidFill>
              </a:defRPr>
            </a:pPr>
            <a:endParaRPr lang="en-US"/>
          </a:p>
        </c:txPr>
        <c:crossAx val="139202944"/>
        <c:crosses val="max"/>
        <c:crossBetween val="between"/>
      </c:valAx>
      <c:spPr>
        <a:noFill/>
        <a:ln w="25392">
          <a:noFill/>
        </a:ln>
      </c:spPr>
    </c:plotArea>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Sheet3!$B$47</c:f>
              <c:strCache>
                <c:ptCount val="1"/>
                <c:pt idx="0">
                  <c:v>Opioid MME</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Sheet3!$C$46:$H$46</c:f>
              <c:numCache>
                <c:formatCode>General</c:formatCode>
                <c:ptCount val="6"/>
                <c:pt idx="0">
                  <c:v>2010</c:v>
                </c:pt>
                <c:pt idx="1">
                  <c:v>2011</c:v>
                </c:pt>
                <c:pt idx="2">
                  <c:v>2012</c:v>
                </c:pt>
                <c:pt idx="3">
                  <c:v>2013</c:v>
                </c:pt>
                <c:pt idx="4">
                  <c:v>2014</c:v>
                </c:pt>
                <c:pt idx="5">
                  <c:v>2015</c:v>
                </c:pt>
              </c:numCache>
            </c:numRef>
          </c:cat>
          <c:val>
            <c:numRef>
              <c:f>Sheet3!$C$47:$H$47</c:f>
              <c:numCache>
                <c:formatCode>#,##0;\(#,##0\)</c:formatCode>
                <c:ptCount val="6"/>
                <c:pt idx="0">
                  <c:v>265.71740303500002</c:v>
                </c:pt>
                <c:pt idx="1">
                  <c:v>259.868471032</c:v>
                </c:pt>
                <c:pt idx="2">
                  <c:v>252.77070638199999</c:v>
                </c:pt>
                <c:pt idx="3">
                  <c:v>241.57696307099999</c:v>
                </c:pt>
                <c:pt idx="4">
                  <c:v>233.790606467</c:v>
                </c:pt>
                <c:pt idx="5">
                  <c:v>222.0367353461867</c:v>
                </c:pt>
              </c:numCache>
            </c:numRef>
          </c:val>
          <c:extLst xmlns:c16r2="http://schemas.microsoft.com/office/drawing/2015/06/chart">
            <c:ext xmlns:c16="http://schemas.microsoft.com/office/drawing/2014/chart" uri="{C3380CC4-5D6E-409C-BE32-E72D297353CC}">
              <c16:uniqueId val="{00000000-7228-4F7C-8CF4-118AC26F5CE3}"/>
            </c:ext>
          </c:extLst>
        </c:ser>
        <c:dLbls>
          <c:dLblPos val="outEnd"/>
          <c:showLegendKey val="0"/>
          <c:showVal val="1"/>
          <c:showCatName val="0"/>
          <c:showSerName val="0"/>
          <c:showPercent val="0"/>
          <c:showBubbleSize val="0"/>
        </c:dLbls>
        <c:gapWidth val="80"/>
        <c:overlap val="25"/>
        <c:axId val="110451712"/>
        <c:axId val="52380416"/>
      </c:barChart>
      <c:catAx>
        <c:axId val="1104517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cap="none" spc="20" normalizeH="0" baseline="0">
                <a:solidFill>
                  <a:schemeClr val="tx1">
                    <a:lumMod val="65000"/>
                    <a:lumOff val="35000"/>
                  </a:schemeClr>
                </a:solidFill>
                <a:latin typeface="+mn-lt"/>
                <a:ea typeface="+mn-ea"/>
                <a:cs typeface="+mn-cs"/>
              </a:defRPr>
            </a:pPr>
            <a:endParaRPr lang="en-US"/>
          </a:p>
        </c:txPr>
        <c:crossAx val="52380416"/>
        <c:crosses val="autoZero"/>
        <c:auto val="1"/>
        <c:lblAlgn val="ctr"/>
        <c:lblOffset val="100"/>
        <c:noMultiLvlLbl val="0"/>
      </c:catAx>
      <c:valAx>
        <c:axId val="52380416"/>
        <c:scaling>
          <c:orientation val="minMax"/>
          <c:min val="0"/>
        </c:scaling>
        <c:delete val="0"/>
        <c:axPos val="l"/>
        <c:majorGridlines>
          <c:spPr>
            <a:ln w="9525" cap="flat" cmpd="sng" algn="ctr">
              <a:solidFill>
                <a:schemeClr val="tx1">
                  <a:lumMod val="5000"/>
                  <a:lumOff val="95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sz="1200" b="1"/>
                  <a:t>Opioid MME in BILLIONS</a:t>
                </a:r>
              </a:p>
            </c:rich>
          </c:tx>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spc="20" baseline="0">
                <a:solidFill>
                  <a:schemeClr val="tx1">
                    <a:lumMod val="65000"/>
                    <a:lumOff val="35000"/>
                  </a:schemeClr>
                </a:solidFill>
                <a:latin typeface="+mn-lt"/>
                <a:ea typeface="+mn-ea"/>
                <a:cs typeface="+mn-cs"/>
              </a:defRPr>
            </a:pPr>
            <a:endParaRPr lang="en-US"/>
          </a:p>
        </c:txPr>
        <c:crossAx val="11045171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Arial" panose="020B0604020202020204" pitchFamily="34" charset="0"/>
                <a:cs typeface="Arial" panose="020B0604020202020204" pitchFamily="34" charset="0"/>
              </a:defRPr>
            </a:pPr>
            <a:r>
              <a:rPr lang="en-US" sz="2400" dirty="0">
                <a:latin typeface="Arial" panose="020B0604020202020204" pitchFamily="34" charset="0"/>
                <a:cs typeface="Arial" panose="020B0604020202020204" pitchFamily="34" charset="0"/>
              </a:rPr>
              <a:t>% </a:t>
            </a:r>
            <a:r>
              <a:rPr lang="en-US" sz="2400" baseline="0" dirty="0">
                <a:latin typeface="Arial" panose="020B0604020202020204" pitchFamily="34" charset="0"/>
                <a:cs typeface="Arial" panose="020B0604020202020204" pitchFamily="34" charset="0"/>
              </a:rPr>
              <a:t>Treatment Programs Offering FDA-approved</a:t>
            </a:r>
          </a:p>
          <a:p>
            <a:pPr>
              <a:defRPr sz="2400">
                <a:latin typeface="Arial" panose="020B0604020202020204" pitchFamily="34" charset="0"/>
                <a:cs typeface="Arial" panose="020B0604020202020204" pitchFamily="34" charset="0"/>
              </a:defRPr>
            </a:pPr>
            <a:r>
              <a:rPr lang="en-US" sz="2400" baseline="0" dirty="0">
                <a:latin typeface="Arial" panose="020B0604020202020204" pitchFamily="34" charset="0"/>
                <a:cs typeface="Arial" panose="020B0604020202020204" pitchFamily="34" charset="0"/>
              </a:rPr>
              <a:t> SUD Medications</a:t>
            </a:r>
            <a:endParaRPr lang="en-US" sz="2400" dirty="0">
              <a:latin typeface="Arial" panose="020B0604020202020204" pitchFamily="34" charset="0"/>
              <a:cs typeface="Arial" panose="020B0604020202020204" pitchFamily="34" charset="0"/>
            </a:endParaRPr>
          </a:p>
        </c:rich>
      </c:tx>
      <c:layout>
        <c:manualLayout>
          <c:xMode val="edge"/>
          <c:yMode val="edge"/>
          <c:x val="0.254599370100073"/>
          <c:y val="1.32845330747685E-3"/>
        </c:manualLayout>
      </c:layout>
      <c:overlay val="1"/>
    </c:title>
    <c:autoTitleDeleted val="0"/>
    <c:plotArea>
      <c:layout>
        <c:manualLayout>
          <c:layoutTarget val="inner"/>
          <c:xMode val="edge"/>
          <c:yMode val="edge"/>
          <c:x val="9.8770743440397393E-2"/>
          <c:y val="0.115997271063923"/>
          <c:w val="0.75517083882548697"/>
          <c:h val="0.48052451533572699"/>
        </c:manualLayout>
      </c:layout>
      <c:barChart>
        <c:barDir val="col"/>
        <c:grouping val="clustered"/>
        <c:varyColors val="0"/>
        <c:ser>
          <c:idx val="0"/>
          <c:order val="0"/>
          <c:spPr>
            <a:gradFill>
              <a:gsLst>
                <a:gs pos="0">
                  <a:srgbClr val="7575D1">
                    <a:shade val="30000"/>
                    <a:satMod val="115000"/>
                  </a:srgbClr>
                </a:gs>
                <a:gs pos="50000">
                  <a:srgbClr val="7575D1">
                    <a:shade val="67500"/>
                    <a:satMod val="115000"/>
                  </a:srgbClr>
                </a:gs>
                <a:gs pos="100000">
                  <a:srgbClr val="7575D1">
                    <a:shade val="100000"/>
                    <a:satMod val="115000"/>
                  </a:srgbClr>
                </a:gs>
              </a:gsLst>
              <a:lin ang="5400000" scaled="1"/>
            </a:gradFill>
          </c:spPr>
          <c:invertIfNegative val="0"/>
          <c:dPt>
            <c:idx val="0"/>
            <c:invertIfNegative val="0"/>
            <c:bubble3D val="0"/>
            <c:spPr>
              <a:gradFill>
                <a:gsLst>
                  <a:gs pos="0">
                    <a:srgbClr val="7575D1">
                      <a:shade val="30000"/>
                      <a:satMod val="115000"/>
                    </a:srgbClr>
                  </a:gs>
                  <a:gs pos="50000">
                    <a:srgbClr val="7575D1">
                      <a:shade val="67500"/>
                      <a:satMod val="115000"/>
                    </a:srgbClr>
                  </a:gs>
                  <a:gs pos="100000">
                    <a:srgbClr val="7575D1">
                      <a:shade val="100000"/>
                      <a:satMod val="115000"/>
                    </a:srgbClr>
                  </a:gs>
                </a:gsLst>
                <a:lin ang="5400000" scaled="1"/>
              </a:gradFill>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3141-491B-B19D-2B25427757CC}"/>
              </c:ext>
            </c:extLst>
          </c:dPt>
          <c:dLbls>
            <c:numFmt formatCode="0%" sourceLinked="0"/>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Sheet1!$D$10:$D$15</c:f>
              <c:strCache>
                <c:ptCount val="6"/>
                <c:pt idx="0">
                  <c:v>Buprenorphine</c:v>
                </c:pt>
                <c:pt idx="1">
                  <c:v>Methadone</c:v>
                </c:pt>
                <c:pt idx="2">
                  <c:v>Tablet naltrexone</c:v>
                </c:pt>
                <c:pt idx="3">
                  <c:v>Injectable naltrexone</c:v>
                </c:pt>
                <c:pt idx="4">
                  <c:v>Disulfiram</c:v>
                </c:pt>
                <c:pt idx="5">
                  <c:v>Acamprosate</c:v>
                </c:pt>
              </c:strCache>
            </c:strRef>
          </c:cat>
          <c:val>
            <c:numRef>
              <c:f>Sheet1!$E$10:$E$15</c:f>
              <c:numCache>
                <c:formatCode>General</c:formatCode>
                <c:ptCount val="6"/>
                <c:pt idx="0">
                  <c:v>0.245</c:v>
                </c:pt>
                <c:pt idx="1">
                  <c:v>0.09</c:v>
                </c:pt>
                <c:pt idx="2">
                  <c:v>0.17299999999999999</c:v>
                </c:pt>
                <c:pt idx="3">
                  <c:v>9.0999999999999998E-2</c:v>
                </c:pt>
                <c:pt idx="4">
                  <c:v>0.159</c:v>
                </c:pt>
                <c:pt idx="5">
                  <c:v>0.187</c:v>
                </c:pt>
              </c:numCache>
            </c:numRef>
          </c:val>
          <c:extLst xmlns:c16r2="http://schemas.microsoft.com/office/drawing/2015/06/chart">
            <c:ext xmlns:c16="http://schemas.microsoft.com/office/drawing/2014/chart" uri="{C3380CC4-5D6E-409C-BE32-E72D297353CC}">
              <c16:uniqueId val="{00000002-3141-491B-B19D-2B25427757CC}"/>
            </c:ext>
          </c:extLst>
        </c:ser>
        <c:dLbls>
          <c:dLblPos val="outEnd"/>
          <c:showLegendKey val="0"/>
          <c:showVal val="1"/>
          <c:showCatName val="0"/>
          <c:showSerName val="0"/>
          <c:showPercent val="0"/>
          <c:showBubbleSize val="0"/>
        </c:dLbls>
        <c:gapWidth val="150"/>
        <c:axId val="139282304"/>
        <c:axId val="139306112"/>
      </c:barChart>
      <c:catAx>
        <c:axId val="139282304"/>
        <c:scaling>
          <c:orientation val="minMax"/>
        </c:scaling>
        <c:delete val="0"/>
        <c:axPos val="b"/>
        <c:numFmt formatCode="General" sourceLinked="0"/>
        <c:majorTickMark val="out"/>
        <c:minorTickMark val="none"/>
        <c:tickLblPos val="nextTo"/>
        <c:txPr>
          <a:bodyPr/>
          <a:lstStyle/>
          <a:p>
            <a:pPr>
              <a:defRPr sz="1600" b="1">
                <a:latin typeface="Arial" panose="020B0604020202020204" pitchFamily="34" charset="0"/>
                <a:cs typeface="Arial" panose="020B0604020202020204" pitchFamily="34" charset="0"/>
              </a:defRPr>
            </a:pPr>
            <a:endParaRPr lang="en-US"/>
          </a:p>
        </c:txPr>
        <c:crossAx val="139306112"/>
        <c:crosses val="autoZero"/>
        <c:auto val="1"/>
        <c:lblAlgn val="ctr"/>
        <c:lblOffset val="100"/>
        <c:noMultiLvlLbl val="0"/>
      </c:catAx>
      <c:valAx>
        <c:axId val="139306112"/>
        <c:scaling>
          <c:orientation val="minMax"/>
          <c:max val="1"/>
        </c:scaling>
        <c:delete val="0"/>
        <c:axPos val="l"/>
        <c:numFmt formatCode="0%" sourceLinked="0"/>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13928230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 OTP patients receiving</a:t>
            </a:r>
          </a:p>
          <a:p>
            <a:pPr>
              <a:defRPr/>
            </a:pPr>
            <a:r>
              <a:rPr lang="en-US"/>
              <a:t> methadone, buprenorphine, </a:t>
            </a:r>
          </a:p>
          <a:p>
            <a:pPr>
              <a:defRPr/>
            </a:pPr>
            <a:r>
              <a:rPr lang="en-US"/>
              <a:t>or vivitrol</a:t>
            </a:r>
          </a:p>
        </c:rich>
      </c:tx>
      <c:layout>
        <c:manualLayout>
          <c:xMode val="edge"/>
          <c:yMode val="edge"/>
          <c:x val="0.380518178714151"/>
          <c:y val="9.6937229311824705E-2"/>
        </c:manualLayout>
      </c:layout>
      <c:overlay val="0"/>
    </c:title>
    <c:autoTitleDeleted val="0"/>
    <c:plotArea>
      <c:layout>
        <c:manualLayout>
          <c:layoutTarget val="inner"/>
          <c:xMode val="edge"/>
          <c:yMode val="edge"/>
          <c:x val="0.30523864156004099"/>
          <c:y val="0.27611278654770599"/>
          <c:w val="0.36221285257750002"/>
          <c:h val="0.64746975648928795"/>
        </c:manualLayout>
      </c:layout>
      <c:pieChart>
        <c:varyColors val="1"/>
        <c:ser>
          <c:idx val="0"/>
          <c:order val="0"/>
          <c:spPr>
            <a:scene3d>
              <a:camera prst="orthographicFront"/>
              <a:lightRig rig="threePt" dir="t"/>
            </a:scene3d>
            <a:sp3d>
              <a:bevelT w="190500" h="38100"/>
            </a:sp3d>
          </c:spPr>
          <c:explosion val="2"/>
          <c:dPt>
            <c:idx val="0"/>
            <c:bubble3D val="0"/>
            <c:spPr>
              <a:solidFill>
                <a:srgbClr val="FF0000"/>
              </a:solidFill>
              <a:scene3d>
                <a:camera prst="orthographicFront"/>
                <a:lightRig rig="balanced" dir="t">
                  <a:rot lat="0" lon="0" rev="8700000"/>
                </a:lightRig>
              </a:scene3d>
              <a:sp3d>
                <a:bevelT w="190500" h="38100"/>
              </a:sp3d>
            </c:spPr>
            <c:extLst xmlns:c16r2="http://schemas.microsoft.com/office/drawing/2015/06/chart">
              <c:ext xmlns:c16="http://schemas.microsoft.com/office/drawing/2014/chart" uri="{C3380CC4-5D6E-409C-BE32-E72D297353CC}">
                <c16:uniqueId val="{00000001-A77C-41C5-A586-8F2FEB189AC7}"/>
              </c:ext>
            </c:extLst>
          </c:dPt>
          <c:dPt>
            <c:idx val="1"/>
            <c:bubble3D val="0"/>
            <c:spPr>
              <a:solidFill>
                <a:srgbClr val="00B050"/>
              </a:solidFill>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3-A77C-41C5-A586-8F2FEB189AC7}"/>
              </c:ext>
            </c:extLst>
          </c:dPt>
          <c:dPt>
            <c:idx val="3"/>
            <c:bubble3D val="0"/>
            <c:spPr>
              <a:solidFill>
                <a:schemeClr val="accent1"/>
              </a:solidFill>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5-A77C-41C5-A586-8F2FEB189AC7}"/>
              </c:ext>
            </c:extLst>
          </c:dPt>
          <c:dLbls>
            <c:dLbl>
              <c:idx val="0"/>
              <c:layout>
                <c:manualLayout>
                  <c:x val="-0.119353617802835"/>
                  <c:y val="0.15042682944292601"/>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77C-41C5-A586-8F2FEB189AC7}"/>
                </c:ext>
              </c:extLst>
            </c:dLbl>
            <c:dLbl>
              <c:idx val="1"/>
              <c:layout/>
              <c:tx>
                <c:rich>
                  <a:bodyPr/>
                  <a:lstStyle/>
                  <a:p>
                    <a:r>
                      <a:rPr lang="en-US" b="1"/>
                      <a:t>Bup
3.9%</a:t>
                    </a:r>
                    <a:endParaRPr lang="en-US"/>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77C-41C5-A586-8F2FEB189AC7}"/>
                </c:ext>
              </c:extLst>
            </c:dLbl>
            <c:dLbl>
              <c:idx val="3"/>
              <c:layout>
                <c:manualLayout>
                  <c:x val="0.162734769651388"/>
                  <c:y val="-0.18727392407190099"/>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77C-41C5-A586-8F2FEB189AC7}"/>
                </c:ext>
              </c:extLst>
            </c:dLbl>
            <c:numFmt formatCode="0.0%" sourceLinked="0"/>
            <c:spPr>
              <a:noFill/>
              <a:ln>
                <a:noFill/>
              </a:ln>
              <a:effectLst/>
            </c:spPr>
            <c:txPr>
              <a:bodyPr/>
              <a:lstStyle/>
              <a:p>
                <a:pPr>
                  <a:defRPr b="1"/>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Sheet1!$K$79:$K$82</c:f>
              <c:strCache>
                <c:ptCount val="4"/>
                <c:pt idx="0">
                  <c:v>Methadone</c:v>
                </c:pt>
                <c:pt idx="1">
                  <c:v>Buprenorphine</c:v>
                </c:pt>
                <c:pt idx="2">
                  <c:v>Vivitrol</c:v>
                </c:pt>
                <c:pt idx="3">
                  <c:v>Not receiving Methadone, Buprenorphine, or Vivitrol</c:v>
                </c:pt>
              </c:strCache>
            </c:strRef>
          </c:cat>
          <c:val>
            <c:numRef>
              <c:f>Sheet1!$J$79:$J$82</c:f>
              <c:numCache>
                <c:formatCode>General</c:formatCode>
                <c:ptCount val="4"/>
                <c:pt idx="0">
                  <c:v>0.26400000000000001</c:v>
                </c:pt>
                <c:pt idx="1">
                  <c:v>3.9E-2</c:v>
                </c:pt>
                <c:pt idx="2">
                  <c:v>3.0000000000000001E-3</c:v>
                </c:pt>
                <c:pt idx="3">
                  <c:v>0.69399999999999995</c:v>
                </c:pt>
              </c:numCache>
            </c:numRef>
          </c:val>
          <c:extLst xmlns:c16r2="http://schemas.microsoft.com/office/drawing/2015/06/chart">
            <c:ext xmlns:c16="http://schemas.microsoft.com/office/drawing/2014/chart" uri="{C3380CC4-5D6E-409C-BE32-E72D297353CC}">
              <c16:uniqueId val="{00000006-A77C-41C5-A586-8F2FEB189AC7}"/>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400" b="1" dirty="0">
                <a:latin typeface="Arial" panose="020B0604020202020204" pitchFamily="34" charset="0"/>
                <a:cs typeface="Arial" panose="020B0604020202020204" pitchFamily="34" charset="0"/>
              </a:rPr>
              <a:t>Retention on BT</a:t>
            </a:r>
          </a:p>
        </c:rich>
      </c:tx>
      <c:layout/>
      <c:overlay val="0"/>
      <c:spPr>
        <a:noFill/>
        <a:ln>
          <a:noFill/>
        </a:ln>
        <a:effectLst/>
      </c:spPr>
    </c:title>
    <c:autoTitleDeleted val="0"/>
    <c:plotArea>
      <c:layout>
        <c:manualLayout>
          <c:layoutTarget val="inner"/>
          <c:xMode val="edge"/>
          <c:yMode val="edge"/>
          <c:x val="9.7288374932815003E-2"/>
          <c:y val="0.23773507396472399"/>
          <c:w val="0.87494071219820901"/>
          <c:h val="0.71862026601405504"/>
        </c:manualLayout>
      </c:layout>
      <c:barChart>
        <c:barDir val="col"/>
        <c:grouping val="clustered"/>
        <c:varyColors val="0"/>
        <c:ser>
          <c:idx val="0"/>
          <c:order val="0"/>
          <c:tx>
            <c:strRef>
              <c:f>Sheet1!$B$1</c:f>
              <c:strCache>
                <c:ptCount val="1"/>
                <c:pt idx="0">
                  <c:v>6 mo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56.8</c:v>
                </c:pt>
              </c:numCache>
            </c:numRef>
          </c:val>
          <c:extLst xmlns:c16r2="http://schemas.microsoft.com/office/drawing/2015/06/chart">
            <c:ext xmlns:c16="http://schemas.microsoft.com/office/drawing/2014/chart" uri="{C3380CC4-5D6E-409C-BE32-E72D297353CC}">
              <c16:uniqueId val="{00000000-572A-472A-AC84-BE4B02C08258}"/>
            </c:ext>
          </c:extLst>
        </c:ser>
        <c:ser>
          <c:idx val="1"/>
          <c:order val="1"/>
          <c:tx>
            <c:strRef>
              <c:f>Sheet1!$C$1</c:f>
              <c:strCache>
                <c:ptCount val="1"/>
                <c:pt idx="0">
                  <c:v>12 mo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61.6</c:v>
                </c:pt>
              </c:numCache>
            </c:numRef>
          </c:val>
          <c:extLst xmlns:c16r2="http://schemas.microsoft.com/office/drawing/2015/06/chart">
            <c:ext xmlns:c16="http://schemas.microsoft.com/office/drawing/2014/chart" uri="{C3380CC4-5D6E-409C-BE32-E72D297353CC}">
              <c16:uniqueId val="{00000001-572A-472A-AC84-BE4B02C08258}"/>
            </c:ext>
          </c:extLst>
        </c:ser>
        <c:dLbls>
          <c:showLegendKey val="0"/>
          <c:showVal val="0"/>
          <c:showCatName val="0"/>
          <c:showSerName val="0"/>
          <c:showPercent val="0"/>
          <c:showBubbleSize val="0"/>
        </c:dLbls>
        <c:gapWidth val="219"/>
        <c:overlap val="-27"/>
        <c:axId val="140188672"/>
        <c:axId val="140194560"/>
      </c:barChart>
      <c:catAx>
        <c:axId val="1401886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0194560"/>
        <c:crosses val="autoZero"/>
        <c:auto val="1"/>
        <c:lblAlgn val="ctr"/>
        <c:lblOffset val="100"/>
        <c:noMultiLvlLbl val="0"/>
      </c:catAx>
      <c:valAx>
        <c:axId val="14019456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018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276213910761199"/>
          <c:y val="6.5585875984252001E-2"/>
          <c:w val="0.71629494750656197"/>
          <c:h val="0.75667445866141803"/>
        </c:manualLayout>
      </c:layout>
      <c:barChart>
        <c:barDir val="col"/>
        <c:grouping val="clustered"/>
        <c:varyColors val="0"/>
        <c:ser>
          <c:idx val="0"/>
          <c:order val="0"/>
          <c:tx>
            <c:strRef>
              <c:f>Sheet1!$B$1</c:f>
              <c:strCache>
                <c:ptCount val="1"/>
                <c:pt idx="0">
                  <c:v>Baseline</c:v>
                </c:pt>
              </c:strCache>
            </c:strRef>
          </c:tx>
          <c:spPr>
            <a:solidFill>
              <a:srgbClr val="ECE374"/>
            </a:solidFill>
            <a:scene3d>
              <a:camera prst="orthographicFront"/>
              <a:lightRig rig="threePt" dir="t"/>
            </a:scene3d>
            <a:sp3d>
              <a:bevelT w="190500" h="38100"/>
            </a:sp3d>
          </c:spPr>
          <c:invertIfNegative val="0"/>
          <c:dLbls>
            <c:spPr>
              <a:noFill/>
              <a:ln>
                <a:noFill/>
              </a:ln>
              <a:effectLst/>
            </c:spPr>
            <c:txPr>
              <a:bodyPr/>
              <a:lstStyle/>
              <a:p>
                <a:pPr>
                  <a:defRPr sz="1600" b="0">
                    <a:solidFill>
                      <a:schemeClr val="tx1"/>
                    </a:solidFill>
                    <a:latin typeface="+mj-lt"/>
                    <a:cs typeface="Times New Roman" panose="02020603050405020304" pitchFamily="18"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Buprenorphine</c:v>
                </c:pt>
                <c:pt idx="1">
                  <c:v>Referral</c:v>
                </c:pt>
                <c:pt idx="2">
                  <c:v>Brief Intervention</c:v>
                </c:pt>
              </c:strCache>
            </c:strRef>
          </c:cat>
          <c:val>
            <c:numRef>
              <c:f>Sheet1!$B$2:$B$4</c:f>
              <c:numCache>
                <c:formatCode>General</c:formatCode>
                <c:ptCount val="3"/>
                <c:pt idx="0">
                  <c:v>5.4</c:v>
                </c:pt>
                <c:pt idx="1">
                  <c:v>5.4</c:v>
                </c:pt>
                <c:pt idx="2">
                  <c:v>5.6</c:v>
                </c:pt>
              </c:numCache>
            </c:numRef>
          </c:val>
          <c:extLst xmlns:c16r2="http://schemas.microsoft.com/office/drawing/2015/06/chart">
            <c:ext xmlns:c16="http://schemas.microsoft.com/office/drawing/2014/chart" uri="{C3380CC4-5D6E-409C-BE32-E72D297353CC}">
              <c16:uniqueId val="{00000000-91F2-4DF8-A677-996A7B8174FD}"/>
            </c:ext>
          </c:extLst>
        </c:ser>
        <c:ser>
          <c:idx val="1"/>
          <c:order val="1"/>
          <c:tx>
            <c:strRef>
              <c:f>Sheet1!$C$1</c:f>
              <c:strCache>
                <c:ptCount val="1"/>
                <c:pt idx="0">
                  <c:v>30 days</c:v>
                </c:pt>
              </c:strCache>
            </c:strRef>
          </c:tx>
          <c:spPr>
            <a:solidFill>
              <a:srgbClr val="984807"/>
            </a:solidFill>
            <a:scene3d>
              <a:camera prst="orthographicFront"/>
              <a:lightRig rig="threePt" dir="t"/>
            </a:scene3d>
            <a:sp3d>
              <a:bevelT w="190500" h="38100"/>
            </a:sp3d>
          </c:spPr>
          <c:invertIfNegative val="0"/>
          <c:dLbls>
            <c:dLbl>
              <c:idx val="0"/>
              <c:layout>
                <c:manualLayout>
                  <c:x val="2.3412904639976799E-3"/>
                  <c:y val="0.135193717062861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1F2-4DF8-A677-996A7B8174FD}"/>
                </c:ext>
              </c:extLst>
            </c:dLbl>
            <c:spPr>
              <a:noFill/>
              <a:ln>
                <a:noFill/>
              </a:ln>
              <a:effectLst/>
            </c:spPr>
            <c:txPr>
              <a:bodyPr/>
              <a:lstStyle/>
              <a:p>
                <a:pPr>
                  <a:defRPr sz="1400" b="0">
                    <a:solidFill>
                      <a:schemeClr val="bg1"/>
                    </a:solidFill>
                    <a:latin typeface="+mj-lt"/>
                    <a:cs typeface="Times New Roman" panose="02020603050405020304" pitchFamily="18"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Buprenorphine</c:v>
                </c:pt>
                <c:pt idx="1">
                  <c:v>Referral</c:v>
                </c:pt>
                <c:pt idx="2">
                  <c:v>Brief Intervention</c:v>
                </c:pt>
              </c:strCache>
            </c:strRef>
          </c:cat>
          <c:val>
            <c:numRef>
              <c:f>Sheet1!$C$2:$C$4</c:f>
              <c:numCache>
                <c:formatCode>General</c:formatCode>
                <c:ptCount val="3"/>
                <c:pt idx="0">
                  <c:v>0.9</c:v>
                </c:pt>
                <c:pt idx="1">
                  <c:v>2.2999999999999998</c:v>
                </c:pt>
                <c:pt idx="2">
                  <c:v>2.4</c:v>
                </c:pt>
              </c:numCache>
            </c:numRef>
          </c:val>
          <c:extLst xmlns:c16r2="http://schemas.microsoft.com/office/drawing/2015/06/chart">
            <c:ext xmlns:c16="http://schemas.microsoft.com/office/drawing/2014/chart" uri="{C3380CC4-5D6E-409C-BE32-E72D297353CC}">
              <c16:uniqueId val="{00000002-91F2-4DF8-A677-996A7B8174FD}"/>
            </c:ext>
          </c:extLst>
        </c:ser>
        <c:dLbls>
          <c:showLegendKey val="0"/>
          <c:showVal val="0"/>
          <c:showCatName val="0"/>
          <c:showSerName val="0"/>
          <c:showPercent val="0"/>
          <c:showBubbleSize val="0"/>
        </c:dLbls>
        <c:gapWidth val="150"/>
        <c:axId val="140253440"/>
        <c:axId val="140259328"/>
      </c:barChart>
      <c:catAx>
        <c:axId val="140253440"/>
        <c:scaling>
          <c:orientation val="minMax"/>
        </c:scaling>
        <c:delete val="0"/>
        <c:axPos val="b"/>
        <c:numFmt formatCode="General" sourceLinked="0"/>
        <c:majorTickMark val="out"/>
        <c:minorTickMark val="none"/>
        <c:tickLblPos val="nextTo"/>
        <c:spPr>
          <a:ln>
            <a:solidFill>
              <a:schemeClr val="bg1"/>
            </a:solidFill>
          </a:ln>
        </c:spPr>
        <c:txPr>
          <a:bodyPr/>
          <a:lstStyle/>
          <a:p>
            <a:pPr>
              <a:lnSpc>
                <a:spcPct val="80000"/>
              </a:lnSpc>
              <a:defRPr sz="1200" b="0">
                <a:solidFill>
                  <a:schemeClr val="bg1"/>
                </a:solidFill>
                <a:latin typeface="+mj-lt"/>
                <a:cs typeface="Times New Roman" panose="02020603050405020304" pitchFamily="18" charset="0"/>
              </a:defRPr>
            </a:pPr>
            <a:endParaRPr lang="en-US"/>
          </a:p>
        </c:txPr>
        <c:crossAx val="140259328"/>
        <c:crosses val="autoZero"/>
        <c:auto val="1"/>
        <c:lblAlgn val="ctr"/>
        <c:lblOffset val="100"/>
        <c:noMultiLvlLbl val="0"/>
      </c:catAx>
      <c:valAx>
        <c:axId val="140259328"/>
        <c:scaling>
          <c:orientation val="minMax"/>
        </c:scaling>
        <c:delete val="0"/>
        <c:axPos val="l"/>
        <c:majorGridlines>
          <c:spPr>
            <a:ln>
              <a:noFill/>
            </a:ln>
          </c:spPr>
        </c:majorGridlines>
        <c:numFmt formatCode="General" sourceLinked="1"/>
        <c:majorTickMark val="out"/>
        <c:minorTickMark val="none"/>
        <c:tickLblPos val="nextTo"/>
        <c:spPr>
          <a:ln>
            <a:solidFill>
              <a:schemeClr val="bg1"/>
            </a:solidFill>
          </a:ln>
        </c:spPr>
        <c:txPr>
          <a:bodyPr/>
          <a:lstStyle/>
          <a:p>
            <a:pPr>
              <a:defRPr sz="1000" b="1">
                <a:solidFill>
                  <a:schemeClr val="bg1"/>
                </a:solidFill>
                <a:latin typeface="+mj-lt"/>
                <a:cs typeface="Times New Roman" panose="02020603050405020304" pitchFamily="18" charset="0"/>
              </a:defRPr>
            </a:pPr>
            <a:endParaRPr lang="en-US"/>
          </a:p>
        </c:txPr>
        <c:crossAx val="140253440"/>
        <c:crosses val="autoZero"/>
        <c:crossBetween val="between"/>
      </c:valAx>
    </c:plotArea>
    <c:legend>
      <c:legendPos val="t"/>
      <c:layout>
        <c:manualLayout>
          <c:xMode val="edge"/>
          <c:yMode val="edge"/>
          <c:x val="0.23499157192188999"/>
          <c:y val="0"/>
          <c:w val="0.46904348959222097"/>
          <c:h val="0.157614381369243"/>
        </c:manualLayout>
      </c:layout>
      <c:overlay val="0"/>
      <c:txPr>
        <a:bodyPr/>
        <a:lstStyle/>
        <a:p>
          <a:pPr>
            <a:defRPr sz="1400" b="0">
              <a:solidFill>
                <a:schemeClr val="bg1"/>
              </a:solidFill>
              <a:latin typeface="+mj-lt"/>
              <a:cs typeface="Times New Roman" panose="02020603050405020304" pitchFamily="18" charset="0"/>
            </a:defRPr>
          </a:pPr>
          <a:endParaRPr lang="en-US"/>
        </a:p>
      </c:txPr>
    </c:legend>
    <c:plotVisOnly val="1"/>
    <c:dispBlanksAs val="gap"/>
    <c:showDLblsOverMax val="0"/>
  </c:chart>
  <c:spPr>
    <a:gradFill>
      <a:gsLst>
        <a:gs pos="42700">
          <a:schemeClr val="tx2">
            <a:lumMod val="50000"/>
          </a:schemeClr>
        </a:gs>
        <a:gs pos="0">
          <a:schemeClr val="tx2"/>
        </a:gs>
        <a:gs pos="100000">
          <a:srgbClr val="1F497D"/>
        </a:gs>
      </a:gsLst>
      <a:lin ang="18900000" scaled="1"/>
    </a:gradFill>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165786968937"/>
          <c:y val="0.14531374299861999"/>
          <c:w val="0.88184520204205297"/>
          <c:h val="0.75700158292069197"/>
        </c:manualLayout>
      </c:layout>
      <c:barChart>
        <c:barDir val="col"/>
        <c:grouping val="clustered"/>
        <c:varyColors val="0"/>
        <c:ser>
          <c:idx val="0"/>
          <c:order val="0"/>
          <c:tx>
            <c:strRef>
              <c:f>Sheet1!$B$1</c:f>
              <c:strCache>
                <c:ptCount val="1"/>
                <c:pt idx="0">
                  <c:v>Clinic-Based BUP</c:v>
                </c:pt>
              </c:strCache>
            </c:strRef>
          </c:tx>
          <c:spPr>
            <a:solidFill>
              <a:srgbClr val="0000FF"/>
            </a:solidFill>
            <a:ln>
              <a:noFill/>
            </a:ln>
          </c:spPr>
          <c:invertIfNegative val="0"/>
          <c:dPt>
            <c:idx val="0"/>
            <c:invertIfNegative val="0"/>
            <c:bubble3D val="0"/>
            <c:spPr>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a:noFill/>
              </a:ln>
              <a:scene3d>
                <a:camera prst="orthographicFront"/>
                <a:lightRig rig="threePt" dir="t"/>
              </a:scene3d>
              <a:sp3d>
                <a:bevelT w="190500" h="38100"/>
              </a:sp3d>
            </c:spPr>
            <c:extLst xmlns:c16r2="http://schemas.microsoft.com/office/drawing/2015/06/chart">
              <c:ext xmlns:c16="http://schemas.microsoft.com/office/drawing/2014/chart" uri="{C3380CC4-5D6E-409C-BE32-E72D297353CC}">
                <c16:uniqueId val="{00000001-6AEF-426D-A8E8-E5AB6116E0BA}"/>
              </c:ext>
            </c:extLst>
          </c:dPt>
          <c:dLbls>
            <c:dLbl>
              <c:idx val="0"/>
              <c:layout>
                <c:manualLayout>
                  <c:x val="-4.6210959151316696E-3"/>
                  <c:y val="7.38422893724549E-3"/>
                </c:manualLayout>
              </c:layout>
              <c:tx>
                <c:rich>
                  <a:bodyPr/>
                  <a:lstStyle/>
                  <a:p>
                    <a:r>
                      <a:rPr lang="en-US" sz="1600" b="1">
                        <a:latin typeface="Arial" panose="020B0604020202020204" pitchFamily="34" charset="0"/>
                        <a:cs typeface="Arial" panose="020B0604020202020204" pitchFamily="34" charset="0"/>
                      </a:rPr>
                      <a:t>74%</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AEF-426D-A8E8-E5AB6116E0BA}"/>
                </c:ext>
              </c:extLst>
            </c:dLbl>
            <c:spPr>
              <a:noFill/>
              <a:ln>
                <a:noFill/>
              </a:ln>
              <a:effectLst/>
            </c:spPr>
            <c:txPr>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 </c:v>
                </c:pt>
              </c:strCache>
            </c:strRef>
          </c:cat>
          <c:val>
            <c:numRef>
              <c:f>Sheet1!$B$2</c:f>
              <c:numCache>
                <c:formatCode>General</c:formatCode>
                <c:ptCount val="1"/>
                <c:pt idx="0">
                  <c:v>74</c:v>
                </c:pt>
              </c:numCache>
            </c:numRef>
          </c:val>
          <c:extLst xmlns:c16r2="http://schemas.microsoft.com/office/drawing/2015/06/chart">
            <c:ext xmlns:c16="http://schemas.microsoft.com/office/drawing/2014/chart" uri="{C3380CC4-5D6E-409C-BE32-E72D297353CC}">
              <c16:uniqueId val="{00000002-6AEF-426D-A8E8-E5AB6116E0BA}"/>
            </c:ext>
          </c:extLst>
        </c:ser>
        <c:ser>
          <c:idx val="1"/>
          <c:order val="1"/>
          <c:tx>
            <c:strRef>
              <c:f>Sheet1!$C$1</c:f>
              <c:strCache>
                <c:ptCount val="1"/>
                <c:pt idx="0">
                  <c:v>Referred Tx</c:v>
                </c:pt>
              </c:strCache>
            </c:strRef>
          </c:tx>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scene3d>
              <a:camera prst="orthographicFront"/>
              <a:lightRig rig="threePt" dir="t"/>
            </a:scene3d>
            <a:sp3d>
              <a:bevelT w="190500" h="38100"/>
            </a:sp3d>
          </c:spPr>
          <c:invertIfNegative val="0"/>
          <c:dLbls>
            <c:dLbl>
              <c:idx val="0"/>
              <c:layout>
                <c:manualLayout>
                  <c:x val="-9.34506877455046E-3"/>
                  <c:y val="-2.2149359559784899E-3"/>
                </c:manualLayout>
              </c:layout>
              <c:tx>
                <c:rich>
                  <a:bodyPr/>
                  <a:lstStyle/>
                  <a:p>
                    <a:r>
                      <a:rPr lang="en-US" sz="1600" b="1">
                        <a:solidFill>
                          <a:schemeClr val="tx1"/>
                        </a:solidFill>
                        <a:latin typeface="Arial" panose="020B0604020202020204" pitchFamily="34" charset="0"/>
                        <a:cs typeface="Arial" panose="020B0604020202020204" pitchFamily="34" charset="0"/>
                      </a:rPr>
                      <a:t>41%</a:t>
                    </a:r>
                    <a:endParaRPr 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AEF-426D-A8E8-E5AB6116E0BA}"/>
                </c:ext>
              </c:extLst>
            </c:dLbl>
            <c:spPr>
              <a:noFill/>
              <a:ln>
                <a:noFill/>
              </a:ln>
              <a:effectLst/>
            </c:spPr>
            <c:txPr>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 </c:v>
                </c:pt>
              </c:strCache>
            </c:strRef>
          </c:cat>
          <c:val>
            <c:numRef>
              <c:f>Sheet1!$C$2</c:f>
              <c:numCache>
                <c:formatCode>General</c:formatCode>
                <c:ptCount val="1"/>
                <c:pt idx="0">
                  <c:v>41</c:v>
                </c:pt>
              </c:numCache>
            </c:numRef>
          </c:val>
          <c:extLst xmlns:c16r2="http://schemas.microsoft.com/office/drawing/2015/06/chart">
            <c:ext xmlns:c16="http://schemas.microsoft.com/office/drawing/2014/chart" uri="{C3380CC4-5D6E-409C-BE32-E72D297353CC}">
              <c16:uniqueId val="{00000004-6AEF-426D-A8E8-E5AB6116E0BA}"/>
            </c:ext>
          </c:extLst>
        </c:ser>
        <c:dLbls>
          <c:showLegendKey val="0"/>
          <c:showVal val="0"/>
          <c:showCatName val="0"/>
          <c:showSerName val="0"/>
          <c:showPercent val="0"/>
          <c:showBubbleSize val="0"/>
        </c:dLbls>
        <c:gapWidth val="150"/>
        <c:axId val="139889280"/>
        <c:axId val="139895168"/>
      </c:barChart>
      <c:catAx>
        <c:axId val="139889280"/>
        <c:scaling>
          <c:orientation val="minMax"/>
        </c:scaling>
        <c:delete val="0"/>
        <c:axPos val="b"/>
        <c:numFmt formatCode="General" sourceLinked="1"/>
        <c:majorTickMark val="out"/>
        <c:minorTickMark val="none"/>
        <c:tickLblPos val="nextTo"/>
        <c:crossAx val="139895168"/>
        <c:crosses val="autoZero"/>
        <c:auto val="1"/>
        <c:lblAlgn val="ctr"/>
        <c:lblOffset val="100"/>
        <c:noMultiLvlLbl val="0"/>
      </c:catAx>
      <c:valAx>
        <c:axId val="139895168"/>
        <c:scaling>
          <c:orientation val="minMax"/>
          <c:max val="100"/>
        </c:scaling>
        <c:delete val="0"/>
        <c:axPos val="l"/>
        <c:majorGridlines/>
        <c:numFmt formatCode="General" sourceLinked="1"/>
        <c:majorTickMark val="out"/>
        <c:minorTickMark val="none"/>
        <c:tickLblPos val="nextTo"/>
        <c:txPr>
          <a:bodyPr/>
          <a:lstStyle/>
          <a:p>
            <a:pPr>
              <a:defRPr b="1"/>
            </a:pPr>
            <a:endParaRPr lang="en-US"/>
          </a:p>
        </c:txPr>
        <c:crossAx val="139889280"/>
        <c:crosses val="autoZero"/>
        <c:crossBetween val="between"/>
        <c:majorUnit val="20"/>
      </c:valAx>
    </c:plotArea>
    <c:legend>
      <c:legendPos val="t"/>
      <c:layout>
        <c:manualLayout>
          <c:xMode val="edge"/>
          <c:yMode val="edge"/>
          <c:x val="0.189407253554881"/>
          <c:y val="0"/>
          <c:w val="0.65774509930924696"/>
          <c:h val="9.4136485392606703E-2"/>
        </c:manualLayout>
      </c:layout>
      <c:overlay val="0"/>
      <c:txPr>
        <a:bodyPr/>
        <a:lstStyle/>
        <a:p>
          <a:pPr>
            <a:defRPr sz="2000"/>
          </a:pPr>
          <a:endParaRPr lang="en-US"/>
        </a:p>
      </c:txPr>
    </c:legend>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0.59341</cdr:x>
      <cdr:y>0.26709</cdr:y>
    </cdr:from>
    <cdr:to>
      <cdr:x>0.72527</cdr:x>
      <cdr:y>0.45266</cdr:y>
    </cdr:to>
    <cdr:sp macro="" textlink="">
      <cdr:nvSpPr>
        <cdr:cNvPr id="2" name="TextBox 1"/>
        <cdr:cNvSpPr txBox="1"/>
      </cdr:nvSpPr>
      <cdr:spPr>
        <a:xfrm xmlns:a="http://schemas.openxmlformats.org/drawingml/2006/main">
          <a:off x="4114800" y="131612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058" cy="469583"/>
          </a:xfrm>
          <a:prstGeom prst="rect">
            <a:avLst/>
          </a:prstGeom>
        </p:spPr>
        <p:txBody>
          <a:bodyPr vert="horz" lIns="91714" tIns="45857" rIns="91714" bIns="45857" rtlCol="0"/>
          <a:lstStyle>
            <a:lvl1pPr algn="l">
              <a:defRPr sz="1200"/>
            </a:lvl1pPr>
          </a:lstStyle>
          <a:p>
            <a:endParaRPr lang="en-US"/>
          </a:p>
        </p:txBody>
      </p:sp>
      <p:sp>
        <p:nvSpPr>
          <p:cNvPr id="3" name="Date Placeholder 2"/>
          <p:cNvSpPr>
            <a:spLocks noGrp="1"/>
          </p:cNvSpPr>
          <p:nvPr>
            <p:ph type="dt" idx="1"/>
          </p:nvPr>
        </p:nvSpPr>
        <p:spPr>
          <a:xfrm>
            <a:off x="4022824" y="1"/>
            <a:ext cx="3078058" cy="469583"/>
          </a:xfrm>
          <a:prstGeom prst="rect">
            <a:avLst/>
          </a:prstGeom>
        </p:spPr>
        <p:txBody>
          <a:bodyPr vert="horz" lIns="91714" tIns="45857" rIns="91714" bIns="45857" rtlCol="0"/>
          <a:lstStyle>
            <a:lvl1pPr algn="r">
              <a:defRPr sz="1200"/>
            </a:lvl1pPr>
          </a:lstStyle>
          <a:p>
            <a:fld id="{A29FB409-06F0-4BDF-99B1-2848B72E8916}" type="datetimeFigureOut">
              <a:rPr lang="en-US" smtClean="0"/>
              <a:t>10/3/2017</a:t>
            </a:fld>
            <a:endParaRPr lang="en-US"/>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1714" tIns="45857" rIns="91714" bIns="45857" rtlCol="0" anchor="ctr"/>
          <a:lstStyle/>
          <a:p>
            <a:endParaRPr lang="en-US"/>
          </a:p>
        </p:txBody>
      </p:sp>
      <p:sp>
        <p:nvSpPr>
          <p:cNvPr id="5" name="Notes Placeholder 4"/>
          <p:cNvSpPr>
            <a:spLocks noGrp="1"/>
          </p:cNvSpPr>
          <p:nvPr>
            <p:ph type="body" sz="quarter" idx="3"/>
          </p:nvPr>
        </p:nvSpPr>
        <p:spPr>
          <a:xfrm>
            <a:off x="710567" y="4460242"/>
            <a:ext cx="5681343" cy="4224655"/>
          </a:xfrm>
          <a:prstGeom prst="rect">
            <a:avLst/>
          </a:prstGeom>
        </p:spPr>
        <p:txBody>
          <a:bodyPr vert="horz" lIns="91714" tIns="45857" rIns="91714" bIns="4585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301"/>
            <a:ext cx="3078058" cy="469583"/>
          </a:xfrm>
          <a:prstGeom prst="rect">
            <a:avLst/>
          </a:prstGeom>
        </p:spPr>
        <p:txBody>
          <a:bodyPr vert="horz" lIns="91714" tIns="45857" rIns="91714" bIns="45857" rtlCol="0" anchor="b"/>
          <a:lstStyle>
            <a:lvl1pPr algn="l">
              <a:defRPr sz="1200"/>
            </a:lvl1pPr>
          </a:lstStyle>
          <a:p>
            <a:endParaRPr lang="en-US"/>
          </a:p>
        </p:txBody>
      </p:sp>
      <p:sp>
        <p:nvSpPr>
          <p:cNvPr id="7" name="Slide Number Placeholder 6"/>
          <p:cNvSpPr>
            <a:spLocks noGrp="1"/>
          </p:cNvSpPr>
          <p:nvPr>
            <p:ph type="sldNum" sz="quarter" idx="5"/>
          </p:nvPr>
        </p:nvSpPr>
        <p:spPr>
          <a:xfrm>
            <a:off x="4022824" y="8917301"/>
            <a:ext cx="3078058" cy="469583"/>
          </a:xfrm>
          <a:prstGeom prst="rect">
            <a:avLst/>
          </a:prstGeom>
        </p:spPr>
        <p:txBody>
          <a:bodyPr vert="horz" lIns="91714" tIns="45857" rIns="91714" bIns="45857" rtlCol="0" anchor="b"/>
          <a:lstStyle>
            <a:lvl1pPr algn="r">
              <a:defRPr sz="1200"/>
            </a:lvl1pPr>
          </a:lstStyle>
          <a:p>
            <a:fld id="{79B5FFC1-83D0-40C9-A3D3-6832B71D5AF5}" type="slidenum">
              <a:rPr lang="en-US" smtClean="0"/>
              <a:t>‹#›</a:t>
            </a:fld>
            <a:endParaRPr lang="en-US"/>
          </a:p>
        </p:txBody>
      </p:sp>
    </p:spTree>
    <p:extLst>
      <p:ext uri="{BB962C8B-B14F-4D97-AF65-F5344CB8AC3E}">
        <p14:creationId xmlns:p14="http://schemas.microsoft.com/office/powerpoint/2010/main" val="1150692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5FFC1-83D0-40C9-A3D3-6832B71D5AF5}" type="slidenum">
              <a:rPr lang="en-US" smtClean="0"/>
              <a:t>3</a:t>
            </a:fld>
            <a:endParaRPr lang="en-US"/>
          </a:p>
        </p:txBody>
      </p:sp>
    </p:spTree>
    <p:extLst>
      <p:ext uri="{BB962C8B-B14F-4D97-AF65-F5344CB8AC3E}">
        <p14:creationId xmlns:p14="http://schemas.microsoft.com/office/powerpoint/2010/main" val="708999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b="0" dirty="0"/>
              <a:t>These behavioral interventions have consistently been found to reduce rates of heavy drinking. They share features, such as having health care professional work with people to set attainable  alcohol reduction goals, build a strong social support system, and develop skills to cope with or avoid triggers that might contribute to relapse. They also differ in certain ways. </a:t>
            </a:r>
          </a:p>
          <a:p>
            <a:endParaRPr lang="en-US" b="0" dirty="0"/>
          </a:p>
          <a:p>
            <a:pPr>
              <a:spcBef>
                <a:spcPts val="665"/>
              </a:spcBef>
              <a:spcAft>
                <a:spcPts val="618"/>
              </a:spcAft>
              <a:buClr>
                <a:srgbClr val="FFC000"/>
              </a:buClr>
              <a:buFont typeface="Arial" panose="020B0604020202020204" pitchFamily="34" charset="0"/>
              <a:buChar char="•"/>
            </a:pPr>
            <a:r>
              <a:rPr lang="en-US" dirty="0">
                <a:solidFill>
                  <a:schemeClr val="tx2"/>
                </a:solidFill>
              </a:rPr>
              <a:t>Cognitive–Behavioral Therapy:</a:t>
            </a:r>
            <a:r>
              <a:rPr lang="en-US" dirty="0"/>
              <a:t> to change the thought processes that lead to alcohol misuse and develop skills to cope with situations that trigger problem drinking</a:t>
            </a:r>
          </a:p>
          <a:p>
            <a:pPr>
              <a:spcBef>
                <a:spcPts val="665"/>
              </a:spcBef>
              <a:spcAft>
                <a:spcPts val="618"/>
              </a:spcAft>
              <a:buClr>
                <a:srgbClr val="FFC000"/>
              </a:buClr>
              <a:buFont typeface="Arial" panose="020B0604020202020204" pitchFamily="34" charset="0"/>
              <a:buChar char="•"/>
            </a:pPr>
            <a:endParaRPr lang="en-US" dirty="0"/>
          </a:p>
          <a:p>
            <a:pPr>
              <a:spcBef>
                <a:spcPts val="665"/>
              </a:spcBef>
              <a:spcAft>
                <a:spcPts val="618"/>
              </a:spcAft>
              <a:buClr>
                <a:srgbClr val="FFC000"/>
              </a:buClr>
              <a:buFont typeface="Arial" panose="020B0604020202020204" pitchFamily="34" charset="0"/>
              <a:buChar char="•"/>
            </a:pPr>
            <a:r>
              <a:rPr lang="en-US" dirty="0">
                <a:solidFill>
                  <a:schemeClr val="tx2"/>
                </a:solidFill>
              </a:rPr>
              <a:t>Motivational Enhancement Therapy:</a:t>
            </a:r>
            <a:r>
              <a:rPr lang="en-US" dirty="0"/>
              <a:t> to enhance motivation to change drinking behavior by aligning changes in behavior with life goals</a:t>
            </a:r>
          </a:p>
          <a:p>
            <a:pPr>
              <a:spcBef>
                <a:spcPts val="665"/>
              </a:spcBef>
              <a:spcAft>
                <a:spcPts val="618"/>
              </a:spcAft>
              <a:buClr>
                <a:srgbClr val="FFC000"/>
              </a:buClr>
              <a:buFont typeface="Arial" panose="020B0604020202020204" pitchFamily="34" charset="0"/>
              <a:buChar char="•"/>
            </a:pPr>
            <a:endParaRPr lang="en-US" dirty="0"/>
          </a:p>
          <a:p>
            <a:pPr>
              <a:spcBef>
                <a:spcPts val="665"/>
              </a:spcBef>
              <a:spcAft>
                <a:spcPts val="618"/>
              </a:spcAft>
              <a:buClr>
                <a:srgbClr val="FFC000"/>
              </a:buClr>
              <a:buFont typeface="Arial" panose="020B0604020202020204" pitchFamily="34" charset="0"/>
              <a:buChar char="•"/>
            </a:pPr>
            <a:r>
              <a:rPr lang="en-US" dirty="0">
                <a:solidFill>
                  <a:schemeClr val="tx2"/>
                </a:solidFill>
              </a:rPr>
              <a:t>Community Reinforcement: </a:t>
            </a:r>
            <a:r>
              <a:rPr lang="en-US" dirty="0"/>
              <a:t>to facilitate changes in a person’s life to make abstinence more rewarding than drinking</a:t>
            </a:r>
          </a:p>
          <a:p>
            <a:pPr>
              <a:spcBef>
                <a:spcPts val="665"/>
              </a:spcBef>
              <a:spcAft>
                <a:spcPts val="618"/>
              </a:spcAft>
              <a:buClr>
                <a:srgbClr val="FFC000"/>
              </a:buClr>
              <a:buFont typeface="Arial" panose="020B0604020202020204" pitchFamily="34" charset="0"/>
              <a:buChar char="•"/>
            </a:pPr>
            <a:endParaRPr lang="en-US" dirty="0"/>
          </a:p>
          <a:p>
            <a:pPr>
              <a:spcBef>
                <a:spcPts val="665"/>
              </a:spcBef>
              <a:spcAft>
                <a:spcPts val="618"/>
              </a:spcAft>
              <a:buClr>
                <a:srgbClr val="FFC000"/>
              </a:buClr>
              <a:buFont typeface="Arial" panose="020B0604020202020204" pitchFamily="34" charset="0"/>
              <a:buChar char="•"/>
            </a:pPr>
            <a:r>
              <a:rPr lang="en-US" dirty="0">
                <a:solidFill>
                  <a:schemeClr val="tx2"/>
                </a:solidFill>
              </a:rPr>
              <a:t>Marital and Family Counseling: </a:t>
            </a:r>
            <a:r>
              <a:rPr lang="en-US" dirty="0"/>
              <a:t>incorporates family into treatment to help repair and improve family relationships </a:t>
            </a:r>
          </a:p>
          <a:p>
            <a:endParaRPr lang="en-US" dirty="0"/>
          </a:p>
        </p:txBody>
      </p:sp>
      <p:sp>
        <p:nvSpPr>
          <p:cNvPr id="4" name="Slide Number Placeholder 3"/>
          <p:cNvSpPr>
            <a:spLocks noGrp="1"/>
          </p:cNvSpPr>
          <p:nvPr>
            <p:ph type="sldNum" sz="quarter" idx="10"/>
          </p:nvPr>
        </p:nvSpPr>
        <p:spPr/>
        <p:txBody>
          <a:bodyPr/>
          <a:lstStyle/>
          <a:p>
            <a:pPr>
              <a:defRPr/>
            </a:pPr>
            <a:fld id="{D70AB7AF-48E6-42B1-9887-3A092B20B1A6}" type="slidenum">
              <a:rPr lang="en-US" sz="1900" kern="0">
                <a:solidFill>
                  <a:prstClr val="black"/>
                </a:solidFill>
                <a:latin typeface="Arial" charset="0"/>
                <a:ea typeface="ＭＳ Ｐゴシック" charset="0"/>
              </a:rPr>
              <a:pPr>
                <a:defRPr/>
              </a:pPr>
              <a:t>15</a:t>
            </a:fld>
            <a:endParaRPr lang="en-US" sz="1900" kern="0" dirty="0">
              <a:solidFill>
                <a:prstClr val="black"/>
              </a:solidFill>
              <a:latin typeface="Arial" charset="0"/>
              <a:ea typeface="ＭＳ Ｐゴシック" charset="0"/>
            </a:endParaRPr>
          </a:p>
        </p:txBody>
      </p:sp>
    </p:spTree>
    <p:extLst>
      <p:ext uri="{BB962C8B-B14F-4D97-AF65-F5344CB8AC3E}">
        <p14:creationId xmlns:p14="http://schemas.microsoft.com/office/powerpoint/2010/main" val="3625166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7362F6-9AEC-BB44-AD44-5424FAB9925A}"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64224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xfrm>
            <a:off x="735013" y="1173163"/>
            <a:ext cx="5632450" cy="3168650"/>
          </a:xfrm>
          <a:ln/>
        </p:spPr>
      </p:sp>
      <p:sp>
        <p:nvSpPr>
          <p:cNvPr id="92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charset="0"/>
              <a:ea typeface="MS PGothic" charset="0"/>
            </a:endParaRPr>
          </a:p>
        </p:txBody>
      </p:sp>
      <p:sp>
        <p:nvSpPr>
          <p:cNvPr id="92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200">
                <a:solidFill>
                  <a:schemeClr val="tx1"/>
                </a:solidFill>
                <a:latin typeface="Arial" charset="0"/>
                <a:ea typeface="MS PGothic" charset="0"/>
                <a:cs typeface="MS PGothic" charset="0"/>
              </a:defRPr>
            </a:lvl1pPr>
            <a:lvl2pPr marL="765610" indent="-294465">
              <a:defRPr sz="2200">
                <a:solidFill>
                  <a:schemeClr val="tx1"/>
                </a:solidFill>
                <a:latin typeface="Arial" charset="0"/>
                <a:ea typeface="MS PGothic" charset="0"/>
                <a:cs typeface="MS PGothic" charset="0"/>
              </a:defRPr>
            </a:lvl2pPr>
            <a:lvl3pPr marL="1177862" indent="-235572">
              <a:defRPr sz="2200">
                <a:solidFill>
                  <a:schemeClr val="tx1"/>
                </a:solidFill>
                <a:latin typeface="Arial" charset="0"/>
                <a:ea typeface="MS PGothic" charset="0"/>
                <a:cs typeface="MS PGothic" charset="0"/>
              </a:defRPr>
            </a:lvl3pPr>
            <a:lvl4pPr marL="1649006" indent="-235572">
              <a:defRPr sz="2200">
                <a:solidFill>
                  <a:schemeClr val="tx1"/>
                </a:solidFill>
                <a:latin typeface="Arial" charset="0"/>
                <a:ea typeface="MS PGothic" charset="0"/>
                <a:cs typeface="MS PGothic" charset="0"/>
              </a:defRPr>
            </a:lvl4pPr>
            <a:lvl5pPr marL="2120151" indent="-235572">
              <a:defRPr sz="2200">
                <a:solidFill>
                  <a:schemeClr val="tx1"/>
                </a:solidFill>
                <a:latin typeface="Arial" charset="0"/>
                <a:ea typeface="MS PGothic" charset="0"/>
                <a:cs typeface="MS PGothic" charset="0"/>
              </a:defRPr>
            </a:lvl5pPr>
            <a:lvl6pPr marL="2591295" indent="-235572" eaLnBrk="0" fontAlgn="base" hangingPunct="0">
              <a:spcBef>
                <a:spcPct val="0"/>
              </a:spcBef>
              <a:spcAft>
                <a:spcPct val="0"/>
              </a:spcAft>
              <a:defRPr sz="2200">
                <a:solidFill>
                  <a:schemeClr val="tx1"/>
                </a:solidFill>
                <a:latin typeface="Arial" charset="0"/>
                <a:ea typeface="MS PGothic" charset="0"/>
                <a:cs typeface="MS PGothic" charset="0"/>
              </a:defRPr>
            </a:lvl6pPr>
            <a:lvl7pPr marL="3062440" indent="-235572" eaLnBrk="0" fontAlgn="base" hangingPunct="0">
              <a:spcBef>
                <a:spcPct val="0"/>
              </a:spcBef>
              <a:spcAft>
                <a:spcPct val="0"/>
              </a:spcAft>
              <a:defRPr sz="2200">
                <a:solidFill>
                  <a:schemeClr val="tx1"/>
                </a:solidFill>
                <a:latin typeface="Arial" charset="0"/>
                <a:ea typeface="MS PGothic" charset="0"/>
                <a:cs typeface="MS PGothic" charset="0"/>
              </a:defRPr>
            </a:lvl7pPr>
            <a:lvl8pPr marL="3533585" indent="-235572" eaLnBrk="0" fontAlgn="base" hangingPunct="0">
              <a:spcBef>
                <a:spcPct val="0"/>
              </a:spcBef>
              <a:spcAft>
                <a:spcPct val="0"/>
              </a:spcAft>
              <a:defRPr sz="2200">
                <a:solidFill>
                  <a:schemeClr val="tx1"/>
                </a:solidFill>
                <a:latin typeface="Arial" charset="0"/>
                <a:ea typeface="MS PGothic" charset="0"/>
                <a:cs typeface="MS PGothic" charset="0"/>
              </a:defRPr>
            </a:lvl8pPr>
            <a:lvl9pPr marL="4004729" indent="-235572" eaLnBrk="0" fontAlgn="base" hangingPunct="0">
              <a:spcBef>
                <a:spcPct val="0"/>
              </a:spcBef>
              <a:spcAft>
                <a:spcPct val="0"/>
              </a:spcAft>
              <a:defRPr sz="2200">
                <a:solidFill>
                  <a:schemeClr val="tx1"/>
                </a:solidFill>
                <a:latin typeface="Arial" charset="0"/>
                <a:ea typeface="MS PGothic" charset="0"/>
                <a:cs typeface="MS PGothic" charset="0"/>
              </a:defRPr>
            </a:lvl9pPr>
          </a:lstStyle>
          <a:p>
            <a:pPr>
              <a:defRPr/>
            </a:pPr>
            <a:fld id="{9CE96EBC-73A1-CC46-92F4-0704CD7EE724}" type="slidenum">
              <a:rPr lang="en-US" sz="1200" kern="0">
                <a:solidFill>
                  <a:srgbClr val="000000"/>
                </a:solidFill>
                <a:latin typeface="Calibri" charset="0"/>
              </a:rPr>
              <a:pPr>
                <a:defRPr/>
              </a:pPr>
              <a:t>17</a:t>
            </a:fld>
            <a:endParaRPr lang="en-US" sz="1200" kern="0" dirty="0">
              <a:solidFill>
                <a:srgbClr val="000000"/>
              </a:solidFill>
              <a:latin typeface="Calibri" charset="0"/>
            </a:endParaRPr>
          </a:p>
        </p:txBody>
      </p:sp>
    </p:spTree>
    <p:extLst>
      <p:ext uri="{BB962C8B-B14F-4D97-AF65-F5344CB8AC3E}">
        <p14:creationId xmlns:p14="http://schemas.microsoft.com/office/powerpoint/2010/main" val="2816298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94816A-6E1B-429A-A34B-012B5D41E169}"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965092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xfrm>
            <a:off x="735013" y="1173163"/>
            <a:ext cx="5632450" cy="3168650"/>
          </a:xfrm>
          <a:ln/>
        </p:spPr>
      </p:sp>
      <p:sp>
        <p:nvSpPr>
          <p:cNvPr id="92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42289">
              <a:defRPr/>
            </a:pPr>
            <a:r>
              <a:rPr lang="en-US" dirty="0">
                <a:solidFill>
                  <a:srgbClr val="FFFF00"/>
                </a:solidFill>
              </a:rPr>
              <a:t>A recent CDC study found:</a:t>
            </a:r>
          </a:p>
          <a:p>
            <a:pPr defTabSz="942289">
              <a:defRPr/>
            </a:pPr>
            <a:endParaRPr lang="en-US" dirty="0">
              <a:solidFill>
                <a:srgbClr val="FFFF00"/>
              </a:solidFill>
            </a:endParaRPr>
          </a:p>
          <a:p>
            <a:pPr defTabSz="942289">
              <a:defRPr/>
            </a:pPr>
            <a:r>
              <a:rPr lang="en-US" dirty="0">
                <a:solidFill>
                  <a:srgbClr val="FFFF00"/>
                </a:solidFill>
              </a:rPr>
              <a:t>About </a:t>
            </a:r>
            <a:r>
              <a:rPr lang="en-US" b="1" dirty="0">
                <a:solidFill>
                  <a:srgbClr val="FFFF00"/>
                </a:solidFill>
              </a:rPr>
              <a:t>68% of patients report being asked about alcohol use</a:t>
            </a:r>
            <a:r>
              <a:rPr lang="en-US" dirty="0">
                <a:solidFill>
                  <a:srgbClr val="FFFF00"/>
                </a:solidFill>
              </a:rPr>
              <a:t>, either by a health care professional or on a form, during their last check-up. However, </a:t>
            </a:r>
            <a:r>
              <a:rPr lang="en-US" b="1" dirty="0">
                <a:solidFill>
                  <a:srgbClr val="FFFF00"/>
                </a:solidFill>
              </a:rPr>
              <a:t>few receive follow up questions/advice. </a:t>
            </a:r>
          </a:p>
          <a:p>
            <a:pPr defTabSz="942289">
              <a:defRPr/>
            </a:pPr>
            <a:r>
              <a:rPr lang="en-US" dirty="0">
                <a:solidFill>
                  <a:srgbClr val="FFFF00"/>
                </a:solidFill>
              </a:rPr>
              <a:t>Among those who are asked about and </a:t>
            </a:r>
            <a:r>
              <a:rPr lang="en-US" b="1" dirty="0">
                <a:solidFill>
                  <a:srgbClr val="FFFF00"/>
                </a:solidFill>
              </a:rPr>
              <a:t>report binge drinking, only 37% report being told about the risks and 18% report being advised to cut down</a:t>
            </a:r>
            <a:r>
              <a:rPr lang="en-US" dirty="0">
                <a:solidFill>
                  <a:srgbClr val="FFFF00"/>
                </a:solidFill>
              </a:rPr>
              <a:t>.</a:t>
            </a:r>
          </a:p>
          <a:p>
            <a:pPr defTabSz="942289">
              <a:defRPr/>
            </a:pPr>
            <a:endParaRPr lang="en-US" dirty="0">
              <a:solidFill>
                <a:srgbClr val="FFFF00"/>
              </a:solidFill>
            </a:endParaRPr>
          </a:p>
          <a:p>
            <a:pPr>
              <a:defRPr/>
            </a:pPr>
            <a:endParaRPr lang="en-US" dirty="0">
              <a:latin typeface="Times" charset="0"/>
              <a:ea typeface="MS PGothic" charset="0"/>
            </a:endParaRPr>
          </a:p>
        </p:txBody>
      </p:sp>
      <p:sp>
        <p:nvSpPr>
          <p:cNvPr id="92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200">
                <a:solidFill>
                  <a:schemeClr val="tx1"/>
                </a:solidFill>
                <a:latin typeface="Arial" charset="0"/>
                <a:ea typeface="MS PGothic" charset="0"/>
                <a:cs typeface="MS PGothic" charset="0"/>
              </a:defRPr>
            </a:lvl1pPr>
            <a:lvl2pPr marL="765610" indent="-294465">
              <a:defRPr sz="2200">
                <a:solidFill>
                  <a:schemeClr val="tx1"/>
                </a:solidFill>
                <a:latin typeface="Arial" charset="0"/>
                <a:ea typeface="MS PGothic" charset="0"/>
                <a:cs typeface="MS PGothic" charset="0"/>
              </a:defRPr>
            </a:lvl2pPr>
            <a:lvl3pPr marL="1177862" indent="-235572">
              <a:defRPr sz="2200">
                <a:solidFill>
                  <a:schemeClr val="tx1"/>
                </a:solidFill>
                <a:latin typeface="Arial" charset="0"/>
                <a:ea typeface="MS PGothic" charset="0"/>
                <a:cs typeface="MS PGothic" charset="0"/>
              </a:defRPr>
            </a:lvl3pPr>
            <a:lvl4pPr marL="1649006" indent="-235572">
              <a:defRPr sz="2200">
                <a:solidFill>
                  <a:schemeClr val="tx1"/>
                </a:solidFill>
                <a:latin typeface="Arial" charset="0"/>
                <a:ea typeface="MS PGothic" charset="0"/>
                <a:cs typeface="MS PGothic" charset="0"/>
              </a:defRPr>
            </a:lvl4pPr>
            <a:lvl5pPr marL="2120151" indent="-235572">
              <a:defRPr sz="2200">
                <a:solidFill>
                  <a:schemeClr val="tx1"/>
                </a:solidFill>
                <a:latin typeface="Arial" charset="0"/>
                <a:ea typeface="MS PGothic" charset="0"/>
                <a:cs typeface="MS PGothic" charset="0"/>
              </a:defRPr>
            </a:lvl5pPr>
            <a:lvl6pPr marL="2591295" indent="-235572" eaLnBrk="0" fontAlgn="base" hangingPunct="0">
              <a:spcBef>
                <a:spcPct val="0"/>
              </a:spcBef>
              <a:spcAft>
                <a:spcPct val="0"/>
              </a:spcAft>
              <a:defRPr sz="2200">
                <a:solidFill>
                  <a:schemeClr val="tx1"/>
                </a:solidFill>
                <a:latin typeface="Arial" charset="0"/>
                <a:ea typeface="MS PGothic" charset="0"/>
                <a:cs typeface="MS PGothic" charset="0"/>
              </a:defRPr>
            </a:lvl6pPr>
            <a:lvl7pPr marL="3062440" indent="-235572" eaLnBrk="0" fontAlgn="base" hangingPunct="0">
              <a:spcBef>
                <a:spcPct val="0"/>
              </a:spcBef>
              <a:spcAft>
                <a:spcPct val="0"/>
              </a:spcAft>
              <a:defRPr sz="2200">
                <a:solidFill>
                  <a:schemeClr val="tx1"/>
                </a:solidFill>
                <a:latin typeface="Arial" charset="0"/>
                <a:ea typeface="MS PGothic" charset="0"/>
                <a:cs typeface="MS PGothic" charset="0"/>
              </a:defRPr>
            </a:lvl7pPr>
            <a:lvl8pPr marL="3533585" indent="-235572" eaLnBrk="0" fontAlgn="base" hangingPunct="0">
              <a:spcBef>
                <a:spcPct val="0"/>
              </a:spcBef>
              <a:spcAft>
                <a:spcPct val="0"/>
              </a:spcAft>
              <a:defRPr sz="2200">
                <a:solidFill>
                  <a:schemeClr val="tx1"/>
                </a:solidFill>
                <a:latin typeface="Arial" charset="0"/>
                <a:ea typeface="MS PGothic" charset="0"/>
                <a:cs typeface="MS PGothic" charset="0"/>
              </a:defRPr>
            </a:lvl8pPr>
            <a:lvl9pPr marL="4004729" indent="-235572" eaLnBrk="0" fontAlgn="base" hangingPunct="0">
              <a:spcBef>
                <a:spcPct val="0"/>
              </a:spcBef>
              <a:spcAft>
                <a:spcPct val="0"/>
              </a:spcAft>
              <a:defRPr sz="2200">
                <a:solidFill>
                  <a:schemeClr val="tx1"/>
                </a:solidFill>
                <a:latin typeface="Arial" charset="0"/>
                <a:ea typeface="MS PGothic" charset="0"/>
                <a:cs typeface="MS PGothic" charset="0"/>
              </a:defRPr>
            </a:lvl9pPr>
          </a:lstStyle>
          <a:p>
            <a:pPr>
              <a:defRPr/>
            </a:pPr>
            <a:fld id="{9CE96EBC-73A1-CC46-92F4-0704CD7EE724}" type="slidenum">
              <a:rPr lang="en-US" sz="1200" kern="0">
                <a:solidFill>
                  <a:srgbClr val="000000"/>
                </a:solidFill>
                <a:latin typeface="Calibri" charset="0"/>
              </a:rPr>
              <a:pPr>
                <a:defRPr/>
              </a:pPr>
              <a:t>19</a:t>
            </a:fld>
            <a:endParaRPr lang="en-US" sz="1200" kern="0" dirty="0">
              <a:solidFill>
                <a:srgbClr val="000000"/>
              </a:solidFill>
              <a:latin typeface="Calibri" charset="0"/>
            </a:endParaRPr>
          </a:p>
        </p:txBody>
      </p:sp>
    </p:spTree>
    <p:extLst>
      <p:ext uri="{BB962C8B-B14F-4D97-AF65-F5344CB8AC3E}">
        <p14:creationId xmlns:p14="http://schemas.microsoft.com/office/powerpoint/2010/main" val="3414975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RSA slide</a:t>
            </a:r>
          </a:p>
        </p:txBody>
      </p:sp>
      <p:sp>
        <p:nvSpPr>
          <p:cNvPr id="4" name="Slide Number Placeholder 3"/>
          <p:cNvSpPr>
            <a:spLocks noGrp="1"/>
          </p:cNvSpPr>
          <p:nvPr>
            <p:ph type="sldNum" sz="quarter" idx="10"/>
          </p:nvPr>
        </p:nvSpPr>
        <p:spPr/>
        <p:txBody>
          <a:bodyPr/>
          <a:lstStyle/>
          <a:p>
            <a:pPr>
              <a:defRPr/>
            </a:pPr>
            <a:fld id="{48618263-3B7F-B149-9770-31F72484BA46}"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854706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1F5E5-850E-47AE-981F-F8E06AEF306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966558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58E5AD-1491-4568-94CF-3012A565012B}"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625989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58E5AD-1491-4568-94CF-3012A565012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057545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30D654-E046-4E7E-A606-15C6756DAF6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50212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a:lstStyle>
            <a:lvl1pPr>
              <a:defRPr sz="2200">
                <a:solidFill>
                  <a:schemeClr val="tx1"/>
                </a:solidFill>
                <a:latin typeface="Arial" charset="0"/>
                <a:ea typeface="ＭＳ Ｐゴシック" charset="0"/>
                <a:cs typeface="ＭＳ Ｐゴシック" charset="0"/>
              </a:defRPr>
            </a:lvl1pPr>
            <a:lvl2pPr marL="765610" indent="-294465">
              <a:defRPr sz="2200">
                <a:solidFill>
                  <a:schemeClr val="tx1"/>
                </a:solidFill>
                <a:latin typeface="Arial" charset="0"/>
                <a:ea typeface="ＭＳ Ｐゴシック" charset="0"/>
              </a:defRPr>
            </a:lvl2pPr>
            <a:lvl3pPr marL="1177862" indent="-235572">
              <a:defRPr sz="2200">
                <a:solidFill>
                  <a:schemeClr val="tx1"/>
                </a:solidFill>
                <a:latin typeface="Arial" charset="0"/>
                <a:ea typeface="ＭＳ Ｐゴシック" charset="0"/>
              </a:defRPr>
            </a:lvl3pPr>
            <a:lvl4pPr marL="1649006" indent="-235572">
              <a:defRPr sz="2200">
                <a:solidFill>
                  <a:schemeClr val="tx1"/>
                </a:solidFill>
                <a:latin typeface="Arial" charset="0"/>
                <a:ea typeface="ＭＳ Ｐゴシック" charset="0"/>
              </a:defRPr>
            </a:lvl4pPr>
            <a:lvl5pPr marL="2120151" indent="-235572">
              <a:defRPr sz="2200">
                <a:solidFill>
                  <a:schemeClr val="tx1"/>
                </a:solidFill>
                <a:latin typeface="Arial" charset="0"/>
                <a:ea typeface="ＭＳ Ｐゴシック" charset="0"/>
              </a:defRPr>
            </a:lvl5pPr>
            <a:lvl6pPr marL="2591295" indent="-235572" algn="ctr" eaLnBrk="0" fontAlgn="base" hangingPunct="0">
              <a:spcBef>
                <a:spcPct val="0"/>
              </a:spcBef>
              <a:spcAft>
                <a:spcPct val="0"/>
              </a:spcAft>
              <a:defRPr sz="2200">
                <a:solidFill>
                  <a:schemeClr val="tx1"/>
                </a:solidFill>
                <a:latin typeface="Arial" charset="0"/>
                <a:ea typeface="ＭＳ Ｐゴシック" charset="0"/>
              </a:defRPr>
            </a:lvl6pPr>
            <a:lvl7pPr marL="3062440" indent="-235572" algn="ctr" eaLnBrk="0" fontAlgn="base" hangingPunct="0">
              <a:spcBef>
                <a:spcPct val="0"/>
              </a:spcBef>
              <a:spcAft>
                <a:spcPct val="0"/>
              </a:spcAft>
              <a:defRPr sz="2200">
                <a:solidFill>
                  <a:schemeClr val="tx1"/>
                </a:solidFill>
                <a:latin typeface="Arial" charset="0"/>
                <a:ea typeface="ＭＳ Ｐゴシック" charset="0"/>
              </a:defRPr>
            </a:lvl7pPr>
            <a:lvl8pPr marL="3533585" indent="-235572" algn="ctr" eaLnBrk="0" fontAlgn="base" hangingPunct="0">
              <a:spcBef>
                <a:spcPct val="0"/>
              </a:spcBef>
              <a:spcAft>
                <a:spcPct val="0"/>
              </a:spcAft>
              <a:defRPr sz="2200">
                <a:solidFill>
                  <a:schemeClr val="tx1"/>
                </a:solidFill>
                <a:latin typeface="Arial" charset="0"/>
                <a:ea typeface="ＭＳ Ｐゴシック" charset="0"/>
              </a:defRPr>
            </a:lvl8pPr>
            <a:lvl9pPr marL="4004729" indent="-235572" algn="ctr" eaLnBrk="0" fontAlgn="base" hangingPunct="0">
              <a:spcBef>
                <a:spcPct val="0"/>
              </a:spcBef>
              <a:spcAft>
                <a:spcPct val="0"/>
              </a:spcAft>
              <a:defRPr sz="2200">
                <a:solidFill>
                  <a:schemeClr val="tx1"/>
                </a:solidFill>
                <a:latin typeface="Arial" charset="0"/>
                <a:ea typeface="ＭＳ Ｐゴシック" charset="0"/>
              </a:defRPr>
            </a:lvl9pPr>
          </a:lstStyle>
          <a:p>
            <a:pPr>
              <a:defRPr/>
            </a:pPr>
            <a:fld id="{D8D61564-ECEE-9641-B8B1-D32E73E3AB06}" type="slidenum">
              <a:rPr lang="en-US" sz="1200" kern="0">
                <a:solidFill>
                  <a:prstClr val="black"/>
                </a:solidFill>
              </a:rPr>
              <a:pPr>
                <a:defRPr/>
              </a:pPr>
              <a:t>7</a:t>
            </a:fld>
            <a:endParaRPr lang="en-US" sz="1200" kern="0" dirty="0">
              <a:solidFill>
                <a:prstClr val="black"/>
              </a:solidFill>
            </a:endParaRPr>
          </a:p>
        </p:txBody>
      </p:sp>
      <p:sp>
        <p:nvSpPr>
          <p:cNvPr id="5122" name="Rectangle 2"/>
          <p:cNvSpPr>
            <a:spLocks noGrp="1" noRot="1" noChangeAspect="1" noChangeArrowheads="1" noTextEdit="1"/>
          </p:cNvSpPr>
          <p:nvPr>
            <p:ph type="sldImg"/>
          </p:nvPr>
        </p:nvSpPr>
        <p:spPr>
          <a:xfrm>
            <a:off x="735013" y="1173163"/>
            <a:ext cx="5632450" cy="316865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4221667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F0C1D4-C01C-4646-B0DB-43206E77F096}"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1632910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525" y="711200"/>
            <a:ext cx="6321425" cy="3556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42289">
              <a:defRPr/>
            </a:pPr>
            <a:fld id="{18635DBD-D184-4C27-BE99-670F4E8727A4}" type="slidenum">
              <a:rPr lang="en-US" sz="1900" kern="0">
                <a:solidFill>
                  <a:prstClr val="black"/>
                </a:solidFill>
              </a:rPr>
              <a:pPr defTabSz="942289">
                <a:defRPr/>
              </a:pPr>
              <a:t>33</a:t>
            </a:fld>
            <a:endParaRPr lang="en-US" sz="1900" kern="0">
              <a:solidFill>
                <a:prstClr val="black"/>
              </a:solidFill>
            </a:endParaRPr>
          </a:p>
        </p:txBody>
      </p:sp>
    </p:spTree>
    <p:extLst>
      <p:ext uri="{BB962C8B-B14F-4D97-AF65-F5344CB8AC3E}">
        <p14:creationId xmlns:p14="http://schemas.microsoft.com/office/powerpoint/2010/main" val="175427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pPr>
              <a:defRPr/>
            </a:pPr>
            <a:fld id="{B52BF70C-9B3C-7E49-BCA1-9BD3FF374CD6}" type="slidenum">
              <a:rPr lang="en-US">
                <a:solidFill>
                  <a:prstClr val="black"/>
                </a:solidFill>
              </a:rPr>
              <a:pPr>
                <a:defRPr/>
              </a:pPr>
              <a:t>8</a:t>
            </a:fld>
            <a:endParaRPr lang="en-US" dirty="0">
              <a:solidFill>
                <a:prstClr val="black"/>
              </a:solidFill>
            </a:endParaRPr>
          </a:p>
        </p:txBody>
      </p:sp>
      <p:sp>
        <p:nvSpPr>
          <p:cNvPr id="13314" name="Rectangle 2"/>
          <p:cNvSpPr>
            <a:spLocks noGrp="1" noRot="1" noChangeAspect="1" noChangeArrowheads="1" noTextEdit="1"/>
          </p:cNvSpPr>
          <p:nvPr>
            <p:ph type="sldImg"/>
          </p:nvPr>
        </p:nvSpPr>
        <p:spPr>
          <a:xfrm>
            <a:off x="735013" y="1173163"/>
            <a:ext cx="5632450" cy="3168650"/>
          </a:xfrm>
          <a:ln/>
        </p:spPr>
      </p:sp>
      <p:sp>
        <p:nvSpPr>
          <p:cNvPr id="13315" name="Rectangle 3"/>
          <p:cNvSpPr>
            <a:spLocks noGrp="1" noChangeArrowheads="1"/>
          </p:cNvSpPr>
          <p:nvPr>
            <p:ph type="body" idx="1"/>
          </p:nvPr>
        </p:nvSpPr>
        <p:spPr>
          <a:noFill/>
          <a:ln/>
        </p:spPr>
        <p:txBody>
          <a:bodyPr/>
          <a:lstStyle/>
          <a:p>
            <a:endParaRPr lang="en-US" dirty="0">
              <a:solidFill>
                <a:srgbClr val="000000"/>
              </a:solidFill>
              <a:latin typeface="Times" charset="0"/>
            </a:endParaRPr>
          </a:p>
        </p:txBody>
      </p:sp>
    </p:spTree>
    <p:extLst>
      <p:ext uri="{BB962C8B-B14F-4D97-AF65-F5344CB8AC3E}">
        <p14:creationId xmlns:p14="http://schemas.microsoft.com/office/powerpoint/2010/main" val="435523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xfrm>
            <a:off x="735013" y="1173163"/>
            <a:ext cx="5632450" cy="3168650"/>
          </a:xfrm>
          <a:ln/>
        </p:spPr>
      </p:sp>
      <p:sp>
        <p:nvSpPr>
          <p:cNvPr id="92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charset="0"/>
              <a:ea typeface="MS PGothic" charset="0"/>
            </a:endParaRPr>
          </a:p>
        </p:txBody>
      </p:sp>
      <p:sp>
        <p:nvSpPr>
          <p:cNvPr id="92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200">
                <a:solidFill>
                  <a:schemeClr val="tx1"/>
                </a:solidFill>
                <a:latin typeface="Arial" charset="0"/>
                <a:ea typeface="MS PGothic" charset="0"/>
                <a:cs typeface="MS PGothic" charset="0"/>
              </a:defRPr>
            </a:lvl1pPr>
            <a:lvl2pPr marL="765610" indent="-294465">
              <a:defRPr sz="2200">
                <a:solidFill>
                  <a:schemeClr val="tx1"/>
                </a:solidFill>
                <a:latin typeface="Arial" charset="0"/>
                <a:ea typeface="MS PGothic" charset="0"/>
                <a:cs typeface="MS PGothic" charset="0"/>
              </a:defRPr>
            </a:lvl2pPr>
            <a:lvl3pPr marL="1177862" indent="-235572">
              <a:defRPr sz="2200">
                <a:solidFill>
                  <a:schemeClr val="tx1"/>
                </a:solidFill>
                <a:latin typeface="Arial" charset="0"/>
                <a:ea typeface="MS PGothic" charset="0"/>
                <a:cs typeface="MS PGothic" charset="0"/>
              </a:defRPr>
            </a:lvl3pPr>
            <a:lvl4pPr marL="1649006" indent="-235572">
              <a:defRPr sz="2200">
                <a:solidFill>
                  <a:schemeClr val="tx1"/>
                </a:solidFill>
                <a:latin typeface="Arial" charset="0"/>
                <a:ea typeface="MS PGothic" charset="0"/>
                <a:cs typeface="MS PGothic" charset="0"/>
              </a:defRPr>
            </a:lvl4pPr>
            <a:lvl5pPr marL="2120151" indent="-235572">
              <a:defRPr sz="2200">
                <a:solidFill>
                  <a:schemeClr val="tx1"/>
                </a:solidFill>
                <a:latin typeface="Arial" charset="0"/>
                <a:ea typeface="MS PGothic" charset="0"/>
                <a:cs typeface="MS PGothic" charset="0"/>
              </a:defRPr>
            </a:lvl5pPr>
            <a:lvl6pPr marL="2591295" indent="-235572" eaLnBrk="0" fontAlgn="base" hangingPunct="0">
              <a:spcBef>
                <a:spcPct val="0"/>
              </a:spcBef>
              <a:spcAft>
                <a:spcPct val="0"/>
              </a:spcAft>
              <a:defRPr sz="2200">
                <a:solidFill>
                  <a:schemeClr val="tx1"/>
                </a:solidFill>
                <a:latin typeface="Arial" charset="0"/>
                <a:ea typeface="MS PGothic" charset="0"/>
                <a:cs typeface="MS PGothic" charset="0"/>
              </a:defRPr>
            </a:lvl6pPr>
            <a:lvl7pPr marL="3062440" indent="-235572" eaLnBrk="0" fontAlgn="base" hangingPunct="0">
              <a:spcBef>
                <a:spcPct val="0"/>
              </a:spcBef>
              <a:spcAft>
                <a:spcPct val="0"/>
              </a:spcAft>
              <a:defRPr sz="2200">
                <a:solidFill>
                  <a:schemeClr val="tx1"/>
                </a:solidFill>
                <a:latin typeface="Arial" charset="0"/>
                <a:ea typeface="MS PGothic" charset="0"/>
                <a:cs typeface="MS PGothic" charset="0"/>
              </a:defRPr>
            </a:lvl7pPr>
            <a:lvl8pPr marL="3533585" indent="-235572" eaLnBrk="0" fontAlgn="base" hangingPunct="0">
              <a:spcBef>
                <a:spcPct val="0"/>
              </a:spcBef>
              <a:spcAft>
                <a:spcPct val="0"/>
              </a:spcAft>
              <a:defRPr sz="2200">
                <a:solidFill>
                  <a:schemeClr val="tx1"/>
                </a:solidFill>
                <a:latin typeface="Arial" charset="0"/>
                <a:ea typeface="MS PGothic" charset="0"/>
                <a:cs typeface="MS PGothic" charset="0"/>
              </a:defRPr>
            </a:lvl8pPr>
            <a:lvl9pPr marL="4004729" indent="-235572" eaLnBrk="0" fontAlgn="base" hangingPunct="0">
              <a:spcBef>
                <a:spcPct val="0"/>
              </a:spcBef>
              <a:spcAft>
                <a:spcPct val="0"/>
              </a:spcAft>
              <a:defRPr sz="2200">
                <a:solidFill>
                  <a:schemeClr val="tx1"/>
                </a:solidFill>
                <a:latin typeface="Arial" charset="0"/>
                <a:ea typeface="MS PGothic" charset="0"/>
                <a:cs typeface="MS PGothic" charset="0"/>
              </a:defRPr>
            </a:lvl9pPr>
          </a:lstStyle>
          <a:p>
            <a:pPr>
              <a:defRPr/>
            </a:pPr>
            <a:fld id="{9CE96EBC-73A1-CC46-92F4-0704CD7EE724}" type="slidenum">
              <a:rPr lang="en-US" sz="1200" kern="0">
                <a:solidFill>
                  <a:srgbClr val="000000"/>
                </a:solidFill>
                <a:latin typeface="Calibri" charset="0"/>
              </a:rPr>
              <a:pPr>
                <a:defRPr/>
              </a:pPr>
              <a:t>9</a:t>
            </a:fld>
            <a:endParaRPr lang="en-US" sz="1200" kern="0" dirty="0">
              <a:solidFill>
                <a:srgbClr val="000000"/>
              </a:solidFill>
              <a:latin typeface="Calibri" charset="0"/>
            </a:endParaRPr>
          </a:p>
        </p:txBody>
      </p:sp>
    </p:spTree>
    <p:extLst>
      <p:ext uri="{BB962C8B-B14F-4D97-AF65-F5344CB8AC3E}">
        <p14:creationId xmlns:p14="http://schemas.microsoft.com/office/powerpoint/2010/main" val="230333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defTabSz="942289">
              <a:defRPr/>
            </a:pPr>
            <a:r>
              <a:rPr lang="en-US" b="1" kern="0" dirty="0"/>
              <a:t>SUD may increase risk of mental illness, mental illness may increase risk of SUD, or SUD and mental illness may stem from related causes</a:t>
            </a:r>
          </a:p>
          <a:p>
            <a:endParaRPr lang="en-US" dirty="0"/>
          </a:p>
        </p:txBody>
      </p:sp>
      <p:sp>
        <p:nvSpPr>
          <p:cNvPr id="4" name="Slide Number Placeholder 3"/>
          <p:cNvSpPr>
            <a:spLocks noGrp="1"/>
          </p:cNvSpPr>
          <p:nvPr>
            <p:ph type="sldNum" sz="quarter" idx="10"/>
          </p:nvPr>
        </p:nvSpPr>
        <p:spPr/>
        <p:txBody>
          <a:bodyPr/>
          <a:lstStyle/>
          <a:p>
            <a:pPr>
              <a:defRPr/>
            </a:pPr>
            <a:fld id="{F07362F6-9AEC-BB44-AD44-5424FAB9925A}"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930337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xfrm>
            <a:off x="735013" y="1173163"/>
            <a:ext cx="5632450" cy="3168650"/>
          </a:xfrm>
          <a:ln/>
        </p:spPr>
      </p:sp>
      <p:sp>
        <p:nvSpPr>
          <p:cNvPr id="9219" name="Notes Placeholder 2"/>
          <p:cNvSpPr>
            <a:spLocks noGrp="1"/>
          </p:cNvSpPr>
          <p:nvPr>
            <p:ph type="body" idx="1"/>
          </p:nvPr>
        </p:nvSpPr>
        <p:spPr>
          <a:xfrm>
            <a:off x="110117" y="4432234"/>
            <a:ext cx="6990715" cy="5494514"/>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76679" indent="-176679">
              <a:lnSpc>
                <a:spcPct val="200000"/>
              </a:lnSpc>
              <a:buFont typeface="Arial" panose="020B0604020202020204" pitchFamily="34" charset="0"/>
              <a:buChar char="•"/>
            </a:pPr>
            <a:r>
              <a:rPr lang="en-US" dirty="0">
                <a:latin typeface="Times" panose="02020603050405020304" pitchFamily="18" charset="0"/>
                <a:ea typeface="Calibri" panose="020F0502020204030204" pitchFamily="34" charset="0"/>
                <a:cs typeface="Arial" panose="020B0604020202020204" pitchFamily="34" charset="0"/>
              </a:rPr>
              <a:t>Addiction involves a three-stage cycle—a loss of control over substance use (</a:t>
            </a:r>
            <a:r>
              <a:rPr lang="en-US" i="1" dirty="0">
                <a:latin typeface="Times" panose="02020603050405020304" pitchFamily="18" charset="0"/>
                <a:ea typeface="Calibri" panose="020F0502020204030204" pitchFamily="34" charset="0"/>
                <a:cs typeface="Arial" panose="020B0604020202020204" pitchFamily="34" charset="0"/>
              </a:rPr>
              <a:t>binge/intoxication stage)</a:t>
            </a:r>
            <a:r>
              <a:rPr lang="en-US" dirty="0">
                <a:latin typeface="Times" panose="02020603050405020304" pitchFamily="18" charset="0"/>
                <a:ea typeface="Calibri" panose="020F0502020204030204" pitchFamily="34" charset="0"/>
                <a:cs typeface="Arial" panose="020B0604020202020204" pitchFamily="34" charset="0"/>
              </a:rPr>
              <a:t>, the experience of a negative emotional state in the absence of the substance (</a:t>
            </a:r>
            <a:r>
              <a:rPr lang="en-US" i="1" dirty="0">
                <a:latin typeface="Times" panose="02020603050405020304" pitchFamily="18" charset="0"/>
                <a:ea typeface="Calibri" panose="020F0502020204030204" pitchFamily="34" charset="0"/>
                <a:cs typeface="Arial" panose="020B0604020202020204" pitchFamily="34" charset="0"/>
              </a:rPr>
              <a:t>withdrawal/negative affect stage)</a:t>
            </a:r>
            <a:r>
              <a:rPr lang="en-US" dirty="0">
                <a:latin typeface="Times" panose="02020603050405020304" pitchFamily="18" charset="0"/>
                <a:ea typeface="Calibri" panose="020F0502020204030204" pitchFamily="34" charset="0"/>
                <a:cs typeface="Arial" panose="020B0604020202020204" pitchFamily="34" charset="0"/>
              </a:rPr>
              <a:t>, and a compulsion to seek and take the substance (</a:t>
            </a:r>
            <a:r>
              <a:rPr lang="en-US" i="1" dirty="0">
                <a:latin typeface="Times" panose="02020603050405020304" pitchFamily="18" charset="0"/>
                <a:ea typeface="Calibri" panose="020F0502020204030204" pitchFamily="34" charset="0"/>
                <a:cs typeface="Arial" panose="020B0604020202020204" pitchFamily="34" charset="0"/>
              </a:rPr>
              <a:t>preoccupation/anticipation stage).</a:t>
            </a:r>
            <a:endParaRPr lang="en-US" dirty="0">
              <a:latin typeface="Times" panose="02020603050405020304" pitchFamily="18" charset="0"/>
              <a:ea typeface="Calibri" panose="020F0502020204030204" pitchFamily="34" charset="0"/>
              <a:cs typeface="Arial" panose="020B0604020202020204" pitchFamily="34" charset="0"/>
            </a:endParaRPr>
          </a:p>
          <a:p>
            <a:pPr marL="176679" indent="-176679">
              <a:lnSpc>
                <a:spcPct val="200000"/>
              </a:lnSpc>
              <a:buFont typeface="Arial" panose="020B0604020202020204" pitchFamily="34" charset="0"/>
              <a:buChar char="•"/>
            </a:pPr>
            <a:r>
              <a:rPr lang="en-US" dirty="0">
                <a:latin typeface="Times" panose="02020603050405020304" pitchFamily="18" charset="0"/>
                <a:ea typeface="Calibri" panose="020F0502020204030204" pitchFamily="34" charset="0"/>
                <a:cs typeface="Arial" panose="020B0604020202020204" pitchFamily="34" charset="0"/>
              </a:rPr>
              <a:t>Worsens over time and involves progressive changes in the structure and function of the brain.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US" dirty="0">
              <a:latin typeface="Times" charset="0"/>
              <a:ea typeface="MS PGothic" charset="0"/>
            </a:endParaRPr>
          </a:p>
        </p:txBody>
      </p:sp>
      <p:sp>
        <p:nvSpPr>
          <p:cNvPr id="92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200">
                <a:solidFill>
                  <a:schemeClr val="tx1"/>
                </a:solidFill>
                <a:latin typeface="Arial" charset="0"/>
                <a:ea typeface="MS PGothic" charset="0"/>
                <a:cs typeface="MS PGothic" charset="0"/>
              </a:defRPr>
            </a:lvl1pPr>
            <a:lvl2pPr marL="765610" indent="-294465">
              <a:defRPr sz="2200">
                <a:solidFill>
                  <a:schemeClr val="tx1"/>
                </a:solidFill>
                <a:latin typeface="Arial" charset="0"/>
                <a:ea typeface="MS PGothic" charset="0"/>
                <a:cs typeface="MS PGothic" charset="0"/>
              </a:defRPr>
            </a:lvl2pPr>
            <a:lvl3pPr marL="1177862" indent="-235572">
              <a:defRPr sz="2200">
                <a:solidFill>
                  <a:schemeClr val="tx1"/>
                </a:solidFill>
                <a:latin typeface="Arial" charset="0"/>
                <a:ea typeface="MS PGothic" charset="0"/>
                <a:cs typeface="MS PGothic" charset="0"/>
              </a:defRPr>
            </a:lvl3pPr>
            <a:lvl4pPr marL="1649006" indent="-235572">
              <a:defRPr sz="2200">
                <a:solidFill>
                  <a:schemeClr val="tx1"/>
                </a:solidFill>
                <a:latin typeface="Arial" charset="0"/>
                <a:ea typeface="MS PGothic" charset="0"/>
                <a:cs typeface="MS PGothic" charset="0"/>
              </a:defRPr>
            </a:lvl4pPr>
            <a:lvl5pPr marL="2120151" indent="-235572">
              <a:defRPr sz="2200">
                <a:solidFill>
                  <a:schemeClr val="tx1"/>
                </a:solidFill>
                <a:latin typeface="Arial" charset="0"/>
                <a:ea typeface="MS PGothic" charset="0"/>
                <a:cs typeface="MS PGothic" charset="0"/>
              </a:defRPr>
            </a:lvl5pPr>
            <a:lvl6pPr marL="2591295" indent="-235572" eaLnBrk="0" fontAlgn="base" hangingPunct="0">
              <a:spcBef>
                <a:spcPct val="0"/>
              </a:spcBef>
              <a:spcAft>
                <a:spcPct val="0"/>
              </a:spcAft>
              <a:defRPr sz="2200">
                <a:solidFill>
                  <a:schemeClr val="tx1"/>
                </a:solidFill>
                <a:latin typeface="Arial" charset="0"/>
                <a:ea typeface="MS PGothic" charset="0"/>
                <a:cs typeface="MS PGothic" charset="0"/>
              </a:defRPr>
            </a:lvl6pPr>
            <a:lvl7pPr marL="3062440" indent="-235572" eaLnBrk="0" fontAlgn="base" hangingPunct="0">
              <a:spcBef>
                <a:spcPct val="0"/>
              </a:spcBef>
              <a:spcAft>
                <a:spcPct val="0"/>
              </a:spcAft>
              <a:defRPr sz="2200">
                <a:solidFill>
                  <a:schemeClr val="tx1"/>
                </a:solidFill>
                <a:latin typeface="Arial" charset="0"/>
                <a:ea typeface="MS PGothic" charset="0"/>
                <a:cs typeface="MS PGothic" charset="0"/>
              </a:defRPr>
            </a:lvl7pPr>
            <a:lvl8pPr marL="3533585" indent="-235572" eaLnBrk="0" fontAlgn="base" hangingPunct="0">
              <a:spcBef>
                <a:spcPct val="0"/>
              </a:spcBef>
              <a:spcAft>
                <a:spcPct val="0"/>
              </a:spcAft>
              <a:defRPr sz="2200">
                <a:solidFill>
                  <a:schemeClr val="tx1"/>
                </a:solidFill>
                <a:latin typeface="Arial" charset="0"/>
                <a:ea typeface="MS PGothic" charset="0"/>
                <a:cs typeface="MS PGothic" charset="0"/>
              </a:defRPr>
            </a:lvl8pPr>
            <a:lvl9pPr marL="4004729" indent="-235572" eaLnBrk="0" fontAlgn="base" hangingPunct="0">
              <a:spcBef>
                <a:spcPct val="0"/>
              </a:spcBef>
              <a:spcAft>
                <a:spcPct val="0"/>
              </a:spcAft>
              <a:defRPr sz="2200">
                <a:solidFill>
                  <a:schemeClr val="tx1"/>
                </a:solidFill>
                <a:latin typeface="Arial" charset="0"/>
                <a:ea typeface="MS PGothic" charset="0"/>
                <a:cs typeface="MS PGothic" charset="0"/>
              </a:defRPr>
            </a:lvl9pPr>
          </a:lstStyle>
          <a:p>
            <a:pPr>
              <a:defRPr/>
            </a:pPr>
            <a:fld id="{9CE96EBC-73A1-CC46-92F4-0704CD7EE724}" type="slidenum">
              <a:rPr lang="en-US" sz="1200" kern="0">
                <a:solidFill>
                  <a:srgbClr val="000000"/>
                </a:solidFill>
                <a:latin typeface="Calibri" charset="0"/>
              </a:rPr>
              <a:pPr>
                <a:defRPr/>
              </a:pPr>
              <a:t>11</a:t>
            </a:fld>
            <a:endParaRPr lang="en-US" sz="1200" kern="0" dirty="0">
              <a:solidFill>
                <a:srgbClr val="000000"/>
              </a:solidFill>
              <a:latin typeface="Calibri" charset="0"/>
            </a:endParaRPr>
          </a:p>
        </p:txBody>
      </p:sp>
    </p:spTree>
    <p:extLst>
      <p:ext uri="{BB962C8B-B14F-4D97-AF65-F5344CB8AC3E}">
        <p14:creationId xmlns:p14="http://schemas.microsoft.com/office/powerpoint/2010/main" val="45114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The next several slides will focus on the first three, which are professionally-led interventions.</a:t>
            </a:r>
          </a:p>
        </p:txBody>
      </p:sp>
      <p:sp>
        <p:nvSpPr>
          <p:cNvPr id="4" name="Slide Number Placeholder 3"/>
          <p:cNvSpPr>
            <a:spLocks noGrp="1"/>
          </p:cNvSpPr>
          <p:nvPr>
            <p:ph type="sldNum" sz="quarter" idx="10"/>
          </p:nvPr>
        </p:nvSpPr>
        <p:spPr/>
        <p:txBody>
          <a:bodyPr/>
          <a:lstStyle/>
          <a:p>
            <a:pPr>
              <a:defRPr/>
            </a:pPr>
            <a:fld id="{F07362F6-9AEC-BB44-AD44-5424FAB9925A}"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414723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RSA 2017 slide</a:t>
            </a:r>
          </a:p>
        </p:txBody>
      </p:sp>
      <p:sp>
        <p:nvSpPr>
          <p:cNvPr id="4" name="Slide Number Placeholder 3"/>
          <p:cNvSpPr>
            <a:spLocks noGrp="1"/>
          </p:cNvSpPr>
          <p:nvPr>
            <p:ph type="sldNum" sz="quarter" idx="10"/>
          </p:nvPr>
        </p:nvSpPr>
        <p:spPr/>
        <p:txBody>
          <a:bodyPr/>
          <a:lstStyle/>
          <a:p>
            <a:pPr>
              <a:defRPr/>
            </a:pPr>
            <a:fld id="{D70AB7AF-48E6-42B1-9887-3A092B20B1A6}" type="slidenum">
              <a:rPr lang="en-US" sz="1900" kern="0">
                <a:solidFill>
                  <a:prstClr val="black"/>
                </a:solidFill>
                <a:latin typeface="Arial" charset="0"/>
                <a:ea typeface="ＭＳ Ｐゴシック" charset="0"/>
              </a:rPr>
              <a:pPr>
                <a:defRPr/>
              </a:pPr>
              <a:t>13</a:t>
            </a:fld>
            <a:endParaRPr lang="en-US" sz="1900" kern="0" dirty="0">
              <a:solidFill>
                <a:prstClr val="black"/>
              </a:solidFill>
              <a:latin typeface="Arial" charset="0"/>
              <a:ea typeface="ＭＳ Ｐゴシック" charset="0"/>
            </a:endParaRPr>
          </a:p>
        </p:txBody>
      </p:sp>
    </p:spTree>
    <p:extLst>
      <p:ext uri="{BB962C8B-B14F-4D97-AF65-F5344CB8AC3E}">
        <p14:creationId xmlns:p14="http://schemas.microsoft.com/office/powerpoint/2010/main" val="4070062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BASICS is an example of a</a:t>
            </a:r>
            <a:r>
              <a:rPr lang="en-US" baseline="0" dirty="0"/>
              <a:t> brief alcohol screening and intervention that saves money.</a:t>
            </a:r>
            <a:endParaRPr lang="en-US" dirty="0"/>
          </a:p>
        </p:txBody>
      </p:sp>
      <p:sp>
        <p:nvSpPr>
          <p:cNvPr id="4" name="Slide Number Placeholder 3"/>
          <p:cNvSpPr>
            <a:spLocks noGrp="1"/>
          </p:cNvSpPr>
          <p:nvPr>
            <p:ph type="sldNum" sz="quarter" idx="10"/>
          </p:nvPr>
        </p:nvSpPr>
        <p:spPr/>
        <p:txBody>
          <a:bodyPr/>
          <a:lstStyle/>
          <a:p>
            <a:fld id="{1B81F5E5-850E-47AE-981F-F8E06AEF306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230555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5A287E-61CF-4A76-85E6-AEFADE0F6E09}"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B6856-A5BA-4B58-BEA3-D806554116FF}" type="slidenum">
              <a:rPr lang="en-US" smtClean="0"/>
              <a:t>‹#›</a:t>
            </a:fld>
            <a:endParaRPr lang="en-US"/>
          </a:p>
        </p:txBody>
      </p:sp>
    </p:spTree>
    <p:extLst>
      <p:ext uri="{BB962C8B-B14F-4D97-AF65-F5344CB8AC3E}">
        <p14:creationId xmlns:p14="http://schemas.microsoft.com/office/powerpoint/2010/main" val="1619693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A287E-61CF-4A76-85E6-AEFADE0F6E09}"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B6856-A5BA-4B58-BEA3-D806554116FF}" type="slidenum">
              <a:rPr lang="en-US" smtClean="0"/>
              <a:t>‹#›</a:t>
            </a:fld>
            <a:endParaRPr lang="en-US"/>
          </a:p>
        </p:txBody>
      </p:sp>
    </p:spTree>
    <p:extLst>
      <p:ext uri="{BB962C8B-B14F-4D97-AF65-F5344CB8AC3E}">
        <p14:creationId xmlns:p14="http://schemas.microsoft.com/office/powerpoint/2010/main" val="969966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A287E-61CF-4A76-85E6-AEFADE0F6E09}"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B6856-A5BA-4B58-BEA3-D806554116FF}" type="slidenum">
              <a:rPr lang="en-US" smtClean="0"/>
              <a:t>‹#›</a:t>
            </a:fld>
            <a:endParaRPr lang="en-US"/>
          </a:p>
        </p:txBody>
      </p:sp>
    </p:spTree>
    <p:extLst>
      <p:ext uri="{BB962C8B-B14F-4D97-AF65-F5344CB8AC3E}">
        <p14:creationId xmlns:p14="http://schemas.microsoft.com/office/powerpoint/2010/main" val="41446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74580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40636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334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5558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28B86-AA09-445A-A03B-C1FBF81A26B8}" type="datetimeFigureOut">
              <a:rPr lang="en-US" smtClean="0">
                <a:solidFill>
                  <a:prstClr val="black">
                    <a:tint val="75000"/>
                  </a:prstClr>
                </a:solidFill>
              </a:rPr>
              <a:pPr/>
              <a:t>10/3/2017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922EF28-F594-4246-9526-DC567D23B6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3614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88763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5A287E-61CF-4A76-85E6-AEFADE0F6E09}" type="datetimeFigureOut">
              <a:rPr lang="en-US" smtClean="0">
                <a:solidFill>
                  <a:prstClr val="black">
                    <a:tint val="75000"/>
                  </a:prstClr>
                </a:solidFill>
              </a:rPr>
              <a:pPr/>
              <a:t>10/3/2017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AB6856-A5BA-4B58-BEA3-D80655411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693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A287E-61CF-4A76-85E6-AEFADE0F6E09}"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B6856-A5BA-4B58-BEA3-D806554116FF}" type="slidenum">
              <a:rPr lang="en-US" smtClean="0"/>
              <a:t>‹#›</a:t>
            </a:fld>
            <a:endParaRPr lang="en-US"/>
          </a:p>
        </p:txBody>
      </p:sp>
    </p:spTree>
    <p:extLst>
      <p:ext uri="{BB962C8B-B14F-4D97-AF65-F5344CB8AC3E}">
        <p14:creationId xmlns:p14="http://schemas.microsoft.com/office/powerpoint/2010/main" val="2297275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defRPr/>
            </a:pPr>
            <a:fld id="{BE285E90-FDFA-4A1B-9880-2CA5CCC54384}" type="datetimeFigureOut">
              <a:rPr lang="en-US" sz="1800" kern="0" smtClean="0">
                <a:solidFill>
                  <a:sysClr val="windowText" lastClr="000000"/>
                </a:solidFill>
              </a:rPr>
              <a:pPr defTabSz="914400">
                <a:defRPr/>
              </a:pPr>
              <a:t>10/3/2017</a:t>
            </a:fld>
            <a:endParaRPr lang="en-US" sz="1800" kern="0">
              <a:solidFill>
                <a:sysClr val="windowText" lastClr="000000"/>
              </a:solidFill>
            </a:endParaRPr>
          </a:p>
        </p:txBody>
      </p:sp>
      <p:sp>
        <p:nvSpPr>
          <p:cNvPr id="5" name="Footer Placeholder 4"/>
          <p:cNvSpPr>
            <a:spLocks noGrp="1"/>
          </p:cNvSpPr>
          <p:nvPr>
            <p:ph type="ftr" sz="quarter" idx="11"/>
          </p:nvPr>
        </p:nvSpPr>
        <p:spPr/>
        <p:txBody>
          <a:bodyPr/>
          <a:lstStyle/>
          <a:p>
            <a:pPr defTabSz="914400">
              <a:defRPr/>
            </a:pPr>
            <a:endParaRPr lang="en-US" sz="1800" kern="0">
              <a:solidFill>
                <a:sysClr val="windowText" lastClr="000000"/>
              </a:solidFill>
            </a:endParaRPr>
          </a:p>
        </p:txBody>
      </p:sp>
      <p:sp>
        <p:nvSpPr>
          <p:cNvPr id="6" name="Slide Number Placeholder 5"/>
          <p:cNvSpPr>
            <a:spLocks noGrp="1"/>
          </p:cNvSpPr>
          <p:nvPr>
            <p:ph type="sldNum" sz="quarter" idx="12"/>
          </p:nvPr>
        </p:nvSpPr>
        <p:spPr/>
        <p:txBody>
          <a:bodyPr/>
          <a:lstStyle/>
          <a:p>
            <a:pPr defTabSz="914400">
              <a:defRPr/>
            </a:pPr>
            <a:fld id="{FBA511F6-D917-4FAC-B919-25F795071911}" type="slidenum">
              <a:rPr lang="en-US" sz="1800" kern="0" smtClean="0">
                <a:solidFill>
                  <a:sysClr val="windowText" lastClr="000000"/>
                </a:solidFill>
              </a:rPr>
              <a:pPr defTabSz="914400">
                <a:defRPr/>
              </a:pPr>
              <a:t>‹#›</a:t>
            </a:fld>
            <a:endParaRPr lang="en-US" sz="1800" kern="0">
              <a:solidFill>
                <a:sysClr val="windowText" lastClr="000000"/>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93FA309-096C-4A15-8853-D6041EF1F2C0}" type="datetimeFigureOut">
              <a:rPr lang="en-US">
                <a:solidFill>
                  <a:prstClr val="black"/>
                </a:solidFill>
              </a:rPr>
              <a:pPr>
                <a:defRPr/>
              </a:pPr>
              <a:t>10/3/2017</a:t>
            </a:fld>
            <a:endParaRPr lang="en-US">
              <a:solidFill>
                <a:prstClr val="black"/>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90DA7C89-BC19-4667-830E-21C510E94433}" type="slidenum">
              <a:rPr lang="en-US">
                <a:solidFill>
                  <a:prstClr val="black"/>
                </a:solidFill>
              </a:rPr>
              <a:pPr>
                <a:defRPr/>
              </a:pPr>
              <a:t>‹#›</a:t>
            </a:fld>
            <a:endParaRPr lang="en-US">
              <a:solidFill>
                <a:prstClr val="black"/>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93FA309-096C-4A15-8853-D6041EF1F2C0}" type="datetimeFigureOut">
              <a:rPr lang="en-US">
                <a:solidFill>
                  <a:prstClr val="black"/>
                </a:solidFill>
              </a:rPr>
              <a:pPr>
                <a:defRPr/>
              </a:pPr>
              <a:t>10/3/2017</a:t>
            </a:fld>
            <a:endParaRPr lang="en-US">
              <a:solidFill>
                <a:prstClr val="black"/>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90DA7C89-BC19-4667-830E-21C510E9443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21557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25"/>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534"/>
            <a:ext cx="2844800" cy="365125"/>
          </a:xfrm>
          <a:prstGeom prst="rect">
            <a:avLst/>
          </a:prstGeom>
        </p:spPr>
        <p:txBody>
          <a:bodyPr/>
          <a:lstStyle/>
          <a:p>
            <a:pPr defTabSz="1083747" fontAlgn="base">
              <a:spcBef>
                <a:spcPct val="0"/>
              </a:spcBef>
              <a:spcAft>
                <a:spcPct val="0"/>
              </a:spcAft>
            </a:pPr>
            <a:fld id="{230C5AF1-252F-4C9A-9168-261F32C41EEF}" type="datetimeFigureOut">
              <a:rPr lang="en-US" sz="3793" i="1" smtClean="0">
                <a:solidFill>
                  <a:srgbClr val="FFFF00"/>
                </a:solidFill>
                <a:latin typeface="Times" charset="0"/>
                <a:ea typeface="Osaka" charset="-128"/>
              </a:rPr>
              <a:pPr defTabSz="1083747" fontAlgn="base">
                <a:spcBef>
                  <a:spcPct val="0"/>
                </a:spcBef>
                <a:spcAft>
                  <a:spcPct val="0"/>
                </a:spcAft>
              </a:pPr>
              <a:t>10/3/2017</a:t>
            </a:fld>
            <a:endParaRPr lang="en-US" sz="3793" i="1">
              <a:solidFill>
                <a:srgbClr val="FFFF00"/>
              </a:solidFill>
              <a:latin typeface="Times" charset="0"/>
              <a:ea typeface="Osaka" charset="-128"/>
            </a:endParaRPr>
          </a:p>
        </p:txBody>
      </p:sp>
      <p:sp>
        <p:nvSpPr>
          <p:cNvPr id="5" name="Footer Placeholder 4"/>
          <p:cNvSpPr>
            <a:spLocks noGrp="1"/>
          </p:cNvSpPr>
          <p:nvPr>
            <p:ph type="ftr" sz="quarter" idx="11"/>
          </p:nvPr>
        </p:nvSpPr>
        <p:spPr>
          <a:xfrm>
            <a:off x="4165600" y="6356534"/>
            <a:ext cx="3860800" cy="365125"/>
          </a:xfrm>
          <a:prstGeom prst="rect">
            <a:avLst/>
          </a:prstGeom>
        </p:spPr>
        <p:txBody>
          <a:bodyPr/>
          <a:lstStyle/>
          <a:p>
            <a:pPr defTabSz="1083747" fontAlgn="base">
              <a:spcBef>
                <a:spcPct val="0"/>
              </a:spcBef>
              <a:spcAft>
                <a:spcPct val="0"/>
              </a:spcAft>
            </a:pPr>
            <a:endParaRPr lang="en-US" sz="3793" i="1">
              <a:solidFill>
                <a:srgbClr val="FFFF00"/>
              </a:solidFill>
              <a:latin typeface="Times" charset="0"/>
              <a:ea typeface="Osaka" charset="-128"/>
            </a:endParaRPr>
          </a:p>
        </p:txBody>
      </p:sp>
      <p:sp>
        <p:nvSpPr>
          <p:cNvPr id="6" name="Slide Number Placeholder 5"/>
          <p:cNvSpPr>
            <a:spLocks noGrp="1"/>
          </p:cNvSpPr>
          <p:nvPr>
            <p:ph type="sldNum" sz="quarter" idx="12"/>
          </p:nvPr>
        </p:nvSpPr>
        <p:spPr>
          <a:xfrm>
            <a:off x="8737600" y="6356534"/>
            <a:ext cx="2844800" cy="365125"/>
          </a:xfrm>
          <a:prstGeom prst="rect">
            <a:avLst/>
          </a:prstGeom>
        </p:spPr>
        <p:txBody>
          <a:bodyPr/>
          <a:lstStyle/>
          <a:p>
            <a:pPr defTabSz="1083747" fontAlgn="base">
              <a:spcBef>
                <a:spcPct val="0"/>
              </a:spcBef>
              <a:spcAft>
                <a:spcPct val="0"/>
              </a:spcAft>
            </a:pPr>
            <a:fld id="{4A8B920E-FE0E-42DB-8632-341D5DF608E6}" type="slidenum">
              <a:rPr lang="en-US" sz="3793" i="1" smtClean="0">
                <a:solidFill>
                  <a:srgbClr val="FFFF00"/>
                </a:solidFill>
                <a:latin typeface="Times" charset="0"/>
                <a:ea typeface="Osaka" charset="-128"/>
              </a:rPr>
              <a:pPr defTabSz="1083747" fontAlgn="base">
                <a:spcBef>
                  <a:spcPct val="0"/>
                </a:spcBef>
                <a:spcAft>
                  <a:spcPct val="0"/>
                </a:spcAft>
              </a:pPr>
              <a:t>‹#›</a:t>
            </a:fld>
            <a:endParaRPr lang="en-US" sz="3793" i="1">
              <a:solidFill>
                <a:srgbClr val="FFFF00"/>
              </a:solidFill>
              <a:latin typeface="Times" charset="0"/>
              <a:ea typeface="Osaka" charset="-128"/>
            </a:endParaRPr>
          </a:p>
        </p:txBody>
      </p:sp>
    </p:spTree>
    <p:extLst>
      <p:ext uri="{BB962C8B-B14F-4D97-AF65-F5344CB8AC3E}">
        <p14:creationId xmlns:p14="http://schemas.microsoft.com/office/powerpoint/2010/main" val="2035409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48DAE-BFBB-462F-BB72-B5CE1AF4AF28}" type="datetimeFigureOut">
              <a:rPr lang="en-US" smtClean="0">
                <a:solidFill>
                  <a:srgbClr val="5493B2">
                    <a:shade val="50000"/>
                  </a:srgbClr>
                </a:solidFill>
              </a:rPr>
              <a:pPr/>
              <a:t>10/3/2017</a:t>
            </a:fld>
            <a:endParaRPr lang="en-US">
              <a:solidFill>
                <a:srgbClr val="5493B2">
                  <a:shade val="50000"/>
                </a:srgbClr>
              </a:solidFill>
            </a:endParaRPr>
          </a:p>
        </p:txBody>
      </p:sp>
      <p:sp>
        <p:nvSpPr>
          <p:cNvPr id="3" name="Footer Placeholder 2"/>
          <p:cNvSpPr>
            <a:spLocks noGrp="1"/>
          </p:cNvSpPr>
          <p:nvPr>
            <p:ph type="ftr" sz="quarter" idx="11"/>
          </p:nvPr>
        </p:nvSpPr>
        <p:spPr/>
        <p:txBody>
          <a:bodyPr/>
          <a:lstStyle/>
          <a:p>
            <a:endParaRPr lang="en-US">
              <a:solidFill>
                <a:srgbClr val="5493B2">
                  <a:shade val="50000"/>
                </a:srgbClr>
              </a:solidFill>
            </a:endParaRPr>
          </a:p>
        </p:txBody>
      </p:sp>
      <p:sp>
        <p:nvSpPr>
          <p:cNvPr id="4" name="Slide Number Placeholder 3"/>
          <p:cNvSpPr>
            <a:spLocks noGrp="1"/>
          </p:cNvSpPr>
          <p:nvPr>
            <p:ph type="sldNum" sz="quarter" idx="12"/>
          </p:nvPr>
        </p:nvSpPr>
        <p:spPr/>
        <p:txBody>
          <a:bodyPr/>
          <a:lstStyle/>
          <a:p>
            <a:fld id="{A85CB6F5-83BF-4EE6-A8A0-7837C78D3C29}" type="slidenum">
              <a:rPr lang="en-US" smtClean="0">
                <a:solidFill>
                  <a:srgbClr val="5493B2">
                    <a:shade val="50000"/>
                  </a:srgbClr>
                </a:solidFill>
              </a:rPr>
              <a:pPr/>
              <a:t>‹#›</a:t>
            </a:fld>
            <a:endParaRPr lang="en-US">
              <a:solidFill>
                <a:srgbClr val="5493B2">
                  <a:shade val="50000"/>
                </a:srgbClr>
              </a:solidFill>
            </a:endParaRPr>
          </a:p>
        </p:txBody>
      </p:sp>
      <p:sp>
        <p:nvSpPr>
          <p:cNvPr id="5" name="Rectangle 4"/>
          <p:cNvSpPr/>
          <p:nvPr userDrawn="1"/>
        </p:nvSpPr>
        <p:spPr>
          <a:xfrm>
            <a:off x="0" y="6248400"/>
            <a:ext cx="12192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83" tIns="65017" rIns="128083" bIns="65017" rtlCol="0" anchor="ctr"/>
          <a:lstStyle/>
          <a:p>
            <a:pPr algn="ctr" defTabSz="1278269"/>
            <a:endParaRPr lang="en-US" sz="2726">
              <a:solidFill>
                <a:prstClr val="white"/>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18052" y="6311467"/>
            <a:ext cx="2518471" cy="525348"/>
          </a:xfrm>
          <a:prstGeom prst="rect">
            <a:avLst/>
          </a:prstGeom>
        </p:spPr>
      </p:pic>
    </p:spTree>
    <p:extLst>
      <p:ext uri="{BB962C8B-B14F-4D97-AF65-F5344CB8AC3E}">
        <p14:creationId xmlns:p14="http://schemas.microsoft.com/office/powerpoint/2010/main" val="906047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5A287E-61CF-4A76-85E6-AEFADE0F6E09}" type="datetimeFigureOut">
              <a:rPr lang="en-US" smtClean="0">
                <a:solidFill>
                  <a:prstClr val="black">
                    <a:tint val="75000"/>
                  </a:prstClr>
                </a:solidFill>
              </a:rPr>
              <a:pPr/>
              <a:t>10/3/2017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AB6856-A5BA-4B58-BEA3-D80655411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693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49" y="458951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5A287E-61CF-4A76-85E6-AEFADE0F6E09}"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B6856-A5BA-4B58-BEA3-D806554116FF}" type="slidenum">
              <a:rPr lang="en-US" smtClean="0"/>
              <a:t>‹#›</a:t>
            </a:fld>
            <a:endParaRPr lang="en-US"/>
          </a:p>
        </p:txBody>
      </p:sp>
    </p:spTree>
    <p:extLst>
      <p:ext uri="{BB962C8B-B14F-4D97-AF65-F5344CB8AC3E}">
        <p14:creationId xmlns:p14="http://schemas.microsoft.com/office/powerpoint/2010/main" val="330648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5A287E-61CF-4A76-85E6-AEFADE0F6E09}"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B6856-A5BA-4B58-BEA3-D806554116FF}" type="slidenum">
              <a:rPr lang="en-US" smtClean="0"/>
              <a:t>‹#›</a:t>
            </a:fld>
            <a:endParaRPr lang="en-US"/>
          </a:p>
        </p:txBody>
      </p:sp>
    </p:spTree>
    <p:extLst>
      <p:ext uri="{BB962C8B-B14F-4D97-AF65-F5344CB8AC3E}">
        <p14:creationId xmlns:p14="http://schemas.microsoft.com/office/powerpoint/2010/main" val="52946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5A287E-61CF-4A76-85E6-AEFADE0F6E09}"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AB6856-A5BA-4B58-BEA3-D806554116FF}" type="slidenum">
              <a:rPr lang="en-US" smtClean="0"/>
              <a:t>‹#›</a:t>
            </a:fld>
            <a:endParaRPr lang="en-US"/>
          </a:p>
        </p:txBody>
      </p:sp>
    </p:spTree>
    <p:extLst>
      <p:ext uri="{BB962C8B-B14F-4D97-AF65-F5344CB8AC3E}">
        <p14:creationId xmlns:p14="http://schemas.microsoft.com/office/powerpoint/2010/main" val="2113584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5A287E-61CF-4A76-85E6-AEFADE0F6E09}"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AB6856-A5BA-4B58-BEA3-D806554116FF}" type="slidenum">
              <a:rPr lang="en-US" smtClean="0"/>
              <a:t>‹#›</a:t>
            </a:fld>
            <a:endParaRPr lang="en-US"/>
          </a:p>
        </p:txBody>
      </p:sp>
    </p:spTree>
    <p:extLst>
      <p:ext uri="{BB962C8B-B14F-4D97-AF65-F5344CB8AC3E}">
        <p14:creationId xmlns:p14="http://schemas.microsoft.com/office/powerpoint/2010/main" val="1211536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A287E-61CF-4A76-85E6-AEFADE0F6E09}"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AB6856-A5BA-4B58-BEA3-D806554116FF}" type="slidenum">
              <a:rPr lang="en-US" smtClean="0"/>
              <a:t>‹#›</a:t>
            </a:fld>
            <a:endParaRPr lang="en-US"/>
          </a:p>
        </p:txBody>
      </p:sp>
    </p:spTree>
    <p:extLst>
      <p:ext uri="{BB962C8B-B14F-4D97-AF65-F5344CB8AC3E}">
        <p14:creationId xmlns:p14="http://schemas.microsoft.com/office/powerpoint/2010/main" val="3051478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A287E-61CF-4A76-85E6-AEFADE0F6E09}"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B6856-A5BA-4B58-BEA3-D806554116FF}" type="slidenum">
              <a:rPr lang="en-US" smtClean="0"/>
              <a:t>‹#›</a:t>
            </a:fld>
            <a:endParaRPr lang="en-US"/>
          </a:p>
        </p:txBody>
      </p:sp>
    </p:spTree>
    <p:extLst>
      <p:ext uri="{BB962C8B-B14F-4D97-AF65-F5344CB8AC3E}">
        <p14:creationId xmlns:p14="http://schemas.microsoft.com/office/powerpoint/2010/main" val="87165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A287E-61CF-4A76-85E6-AEFADE0F6E09}"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B6856-A5BA-4B58-BEA3-D806554116FF}" type="slidenum">
              <a:rPr lang="en-US" smtClean="0"/>
              <a:t>‹#›</a:t>
            </a:fld>
            <a:endParaRPr lang="en-US"/>
          </a:p>
        </p:txBody>
      </p:sp>
    </p:spTree>
    <p:extLst>
      <p:ext uri="{BB962C8B-B14F-4D97-AF65-F5344CB8AC3E}">
        <p14:creationId xmlns:p14="http://schemas.microsoft.com/office/powerpoint/2010/main" val="127260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0.xml"/><Relationship Id="rId1" Type="http://schemas.openxmlformats.org/officeDocument/2006/relationships/slideLayout" Target="../slideLayouts/slideLayout24.xml"/><Relationship Id="rId4" Type="http://schemas.openxmlformats.org/officeDocument/2006/relationships/image" Target="../media/image4.tiff"/></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7.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40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A287E-61CF-4A76-85E6-AEFADE0F6E09}" type="datetimeFigureOut">
              <a:rPr lang="en-US" smtClean="0"/>
              <a:t>10/3/2017</a:t>
            </a:fld>
            <a:endParaRPr lang="en-US"/>
          </a:p>
        </p:txBody>
      </p:sp>
      <p:sp>
        <p:nvSpPr>
          <p:cNvPr id="5" name="Footer Placeholder 4"/>
          <p:cNvSpPr>
            <a:spLocks noGrp="1"/>
          </p:cNvSpPr>
          <p:nvPr>
            <p:ph type="ftr" sz="quarter" idx="3"/>
          </p:nvPr>
        </p:nvSpPr>
        <p:spPr>
          <a:xfrm>
            <a:off x="4038600" y="635640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40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B6856-A5BA-4B58-BEA3-D806554116FF}" type="slidenum">
              <a:rPr lang="en-US" smtClean="0"/>
              <a:t>‹#›</a:t>
            </a:fld>
            <a:endParaRPr lang="en-US"/>
          </a:p>
        </p:txBody>
      </p:sp>
    </p:spTree>
    <p:extLst>
      <p:ext uri="{BB962C8B-B14F-4D97-AF65-F5344CB8AC3E}">
        <p14:creationId xmlns:p14="http://schemas.microsoft.com/office/powerpoint/2010/main" val="3143436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6248400"/>
            <a:ext cx="12192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83" tIns="65017" rIns="128083" bIns="65017" rtlCol="0" anchor="ctr"/>
          <a:lstStyle/>
          <a:p>
            <a:pPr algn="ctr" defTabSz="1278269"/>
            <a:endParaRPr lang="en-US" sz="2726">
              <a:solidFill>
                <a:prstClr val="white"/>
              </a:solidFill>
            </a:endParaRPr>
          </a:p>
        </p:txBody>
      </p:sp>
      <p:sp>
        <p:nvSpPr>
          <p:cNvPr id="7" name="Flowchart: Document 6"/>
          <p:cNvSpPr/>
          <p:nvPr/>
        </p:nvSpPr>
        <p:spPr>
          <a:xfrm rot="10800000">
            <a:off x="1" y="1142899"/>
            <a:ext cx="12192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28083" tIns="65017" rIns="128083" bIns="65017" anchor="ctr"/>
          <a:lstStyle/>
          <a:p>
            <a:pPr algn="ctr" defTabSz="1278269"/>
            <a:endParaRPr lang="en-US" sz="2726">
              <a:solidFill>
                <a:prstClr val="white"/>
              </a:solidFill>
            </a:endParaRPr>
          </a:p>
        </p:txBody>
      </p:sp>
      <p:sp>
        <p:nvSpPr>
          <p:cNvPr id="8" name="Flowchart: Document 7"/>
          <p:cNvSpPr/>
          <p:nvPr/>
        </p:nvSpPr>
        <p:spPr>
          <a:xfrm rot="10800000">
            <a:off x="406400" y="1295417"/>
            <a:ext cx="12192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28083" tIns="65017" rIns="128083" bIns="65017" anchor="ctr"/>
          <a:lstStyle/>
          <a:p>
            <a:pPr algn="ctr" defTabSz="1278269"/>
            <a:endParaRPr lang="en-US" sz="2726">
              <a:solidFill>
                <a:prstClr val="white"/>
              </a:solidFill>
            </a:endParaRPr>
          </a:p>
        </p:txBody>
      </p:sp>
      <p:sp>
        <p:nvSpPr>
          <p:cNvPr id="9" name="Title Placeholder 8"/>
          <p:cNvSpPr>
            <a:spLocks noGrp="1"/>
          </p:cNvSpPr>
          <p:nvPr>
            <p:ph type="title"/>
          </p:nvPr>
        </p:nvSpPr>
        <p:spPr>
          <a:xfrm>
            <a:off x="609600" y="533400"/>
            <a:ext cx="10972800" cy="1524000"/>
          </a:xfrm>
          <a:prstGeom prst="rect">
            <a:avLst/>
          </a:prstGeom>
        </p:spPr>
        <p:txBody>
          <a:bodyPr vert="horz" lIns="0" tIns="10973" rIns="0" bIns="10973" anchor="b">
            <a:normAutofit/>
          </a:bodyPr>
          <a:lstStyle/>
          <a:p>
            <a:r>
              <a:rPr lang="en-US"/>
              <a:t>Click to edit Master title style</a:t>
            </a:r>
            <a:endParaRPr lang="en-US" dirty="0"/>
          </a:p>
        </p:txBody>
      </p:sp>
      <p:sp>
        <p:nvSpPr>
          <p:cNvPr id="30" name="Text Placeholder 29"/>
          <p:cNvSpPr>
            <a:spLocks noGrp="1"/>
          </p:cNvSpPr>
          <p:nvPr>
            <p:ph type="body" idx="1"/>
          </p:nvPr>
        </p:nvSpPr>
        <p:spPr>
          <a:xfrm>
            <a:off x="609600" y="2179637"/>
            <a:ext cx="10972800" cy="4114800"/>
          </a:xfrm>
          <a:prstGeom prst="rect">
            <a:avLst/>
          </a:prstGeom>
        </p:spPr>
        <p:txBody>
          <a:bodyPr vert="horz" lIns="108070" tIns="54858" rIns="108070" bIns="54858">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2"/>
          </p:nvPr>
        </p:nvSpPr>
        <p:spPr>
          <a:xfrm>
            <a:off x="609600" y="6356601"/>
            <a:ext cx="2641600" cy="365125"/>
          </a:xfrm>
          <a:prstGeom prst="rect">
            <a:avLst/>
          </a:prstGeom>
        </p:spPr>
        <p:txBody>
          <a:bodyPr vert="horz" lIns="108070" tIns="54858" rIns="108070" bIns="54858" anchor="b"/>
          <a:lstStyle>
            <a:lvl1pPr algn="ctr">
              <a:defRPr sz="1659">
                <a:solidFill>
                  <a:schemeClr val="tx2">
                    <a:shade val="50000"/>
                  </a:schemeClr>
                </a:solidFill>
              </a:defRPr>
            </a:lvl1pPr>
          </a:lstStyle>
          <a:p>
            <a:pPr defTabSz="1278269"/>
            <a:fld id="{EF448DAE-BFBB-462F-BB72-B5CE1AF4AF28}" type="datetimeFigureOut">
              <a:rPr lang="en-US" smtClean="0">
                <a:solidFill>
                  <a:srgbClr val="5493B2">
                    <a:shade val="50000"/>
                  </a:srgbClr>
                </a:solidFill>
              </a:rPr>
              <a:pPr defTabSz="1278269"/>
              <a:t>10/3/2017</a:t>
            </a:fld>
            <a:endParaRPr lang="en-US">
              <a:solidFill>
                <a:srgbClr val="5493B2">
                  <a:shade val="50000"/>
                </a:srgbClr>
              </a:solidFill>
            </a:endParaRPr>
          </a:p>
        </p:txBody>
      </p:sp>
      <p:sp>
        <p:nvSpPr>
          <p:cNvPr id="22" name="Footer Placeholder 21"/>
          <p:cNvSpPr>
            <a:spLocks noGrp="1"/>
          </p:cNvSpPr>
          <p:nvPr>
            <p:ph type="ftr" sz="quarter" idx="3"/>
          </p:nvPr>
        </p:nvSpPr>
        <p:spPr>
          <a:xfrm>
            <a:off x="3251200" y="6356601"/>
            <a:ext cx="3860800" cy="365125"/>
          </a:xfrm>
          <a:prstGeom prst="rect">
            <a:avLst/>
          </a:prstGeom>
        </p:spPr>
        <p:txBody>
          <a:bodyPr vert="horz" lIns="0" tIns="54858" rIns="108070" bIns="54858" anchor="b"/>
          <a:lstStyle>
            <a:lvl1pPr algn="l">
              <a:defRPr sz="1659">
                <a:solidFill>
                  <a:schemeClr val="tx2">
                    <a:shade val="50000"/>
                  </a:schemeClr>
                </a:solidFill>
              </a:defRPr>
            </a:lvl1pPr>
          </a:lstStyle>
          <a:p>
            <a:pPr defTabSz="1278269"/>
            <a:endParaRPr lang="en-US">
              <a:solidFill>
                <a:srgbClr val="5493B2">
                  <a:shade val="50000"/>
                </a:srgbClr>
              </a:solidFill>
            </a:endParaRPr>
          </a:p>
        </p:txBody>
      </p:sp>
      <p:sp>
        <p:nvSpPr>
          <p:cNvPr id="18" name="Slide Number Placeholder 17"/>
          <p:cNvSpPr>
            <a:spLocks noGrp="1"/>
          </p:cNvSpPr>
          <p:nvPr>
            <p:ph type="sldNum" sz="quarter" idx="4"/>
          </p:nvPr>
        </p:nvSpPr>
        <p:spPr>
          <a:xfrm>
            <a:off x="10871204" y="6356601"/>
            <a:ext cx="711200" cy="365125"/>
          </a:xfrm>
          <a:prstGeom prst="rect">
            <a:avLst/>
          </a:prstGeom>
        </p:spPr>
        <p:txBody>
          <a:bodyPr vert="horz" lIns="108070" tIns="54858" rIns="0" bIns="54858" anchor="b"/>
          <a:lstStyle>
            <a:lvl1pPr algn="r">
              <a:defRPr sz="2133">
                <a:solidFill>
                  <a:schemeClr val="tx2">
                    <a:shade val="50000"/>
                  </a:schemeClr>
                </a:solidFill>
              </a:defRPr>
            </a:lvl1pPr>
          </a:lstStyle>
          <a:p>
            <a:pPr defTabSz="1278269"/>
            <a:fld id="{A85CB6F5-83BF-4EE6-A8A0-7837C78D3C29}" type="slidenum">
              <a:rPr lang="en-US" smtClean="0">
                <a:solidFill>
                  <a:srgbClr val="5493B2">
                    <a:shade val="50000"/>
                  </a:srgbClr>
                </a:solidFill>
              </a:rPr>
              <a:pPr defTabSz="1278269"/>
              <a:t>‹#›</a:t>
            </a:fld>
            <a:endParaRPr lang="en-US">
              <a:solidFill>
                <a:srgbClr val="5493B2">
                  <a:shade val="50000"/>
                </a:srgbClr>
              </a:solidFill>
            </a:endParaRPr>
          </a:p>
        </p:txBody>
      </p:sp>
      <p:pic>
        <p:nvPicPr>
          <p:cNvPr id="14" name="Picture 13" descr="custom_presentation.jpg"/>
          <p:cNvPicPr>
            <a:picLocks noChangeAspect="1"/>
          </p:cNvPicPr>
          <p:nvPr userDrawn="1"/>
        </p:nvPicPr>
        <p:blipFill>
          <a:blip r:embed="rId3" cstate="print"/>
          <a:stretch>
            <a:fillRect/>
          </a:stretch>
        </p:blipFill>
        <p:spPr>
          <a:xfrm>
            <a:off x="1" y="0"/>
            <a:ext cx="12192000" cy="6248400"/>
          </a:xfrm>
          <a:prstGeom prst="rect">
            <a:avLst/>
          </a:prstGeom>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718052" y="6311467"/>
            <a:ext cx="2518471" cy="525348"/>
          </a:xfrm>
          <a:prstGeom prst="rect">
            <a:avLst/>
          </a:prstGeom>
        </p:spPr>
      </p:pic>
    </p:spTree>
    <p:extLst>
      <p:ext uri="{BB962C8B-B14F-4D97-AF65-F5344CB8AC3E}">
        <p14:creationId xmlns:p14="http://schemas.microsoft.com/office/powerpoint/2010/main" val="3908061622"/>
      </p:ext>
    </p:extLst>
  </p:cSld>
  <p:clrMap bg1="dk1" tx1="lt1" bg2="dk2" tx2="lt2" accent1="accent1" accent2="accent2" accent3="accent3" accent4="accent4" accent5="accent5" accent6="accent6" hlink="hlink" folHlink="folHlink"/>
  <p:sldLayoutIdLst>
    <p:sldLayoutId id="2147483681" r:id="rId1"/>
  </p:sldLayoutIdLst>
  <p:txStyles>
    <p:titleStyle>
      <a:lvl1pPr algn="l" rtl="0" eaLnBrk="1" latinLnBrk="0" hangingPunct="1">
        <a:spcBef>
          <a:spcPct val="0"/>
        </a:spcBef>
        <a:buNone/>
        <a:defRPr sz="6874"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447313" indent="-447313" algn="l" rtl="0" eaLnBrk="1" latinLnBrk="0" hangingPunct="1">
        <a:spcBef>
          <a:spcPct val="20000"/>
        </a:spcBef>
        <a:buClr>
          <a:schemeClr val="accent1"/>
        </a:buClr>
        <a:buSzPct val="70000"/>
        <a:buFont typeface="Wingdings 2"/>
        <a:buChar char=""/>
        <a:defRPr sz="4385" kern="1200">
          <a:solidFill>
            <a:schemeClr val="tx1"/>
          </a:solidFill>
          <a:latin typeface="+mn-lt"/>
          <a:ea typeface="+mn-ea"/>
          <a:cs typeface="+mn-cs"/>
        </a:defRPr>
      </a:lvl1pPr>
      <a:lvl2pPr marL="881626" indent="-383598" algn="l" rtl="0" eaLnBrk="1" latinLnBrk="0" hangingPunct="1">
        <a:spcBef>
          <a:spcPct val="20000"/>
        </a:spcBef>
        <a:buClr>
          <a:schemeClr val="accent2"/>
        </a:buClr>
        <a:buFont typeface="Wingdings 2"/>
        <a:buChar char=""/>
        <a:defRPr sz="3793" kern="1200">
          <a:solidFill>
            <a:schemeClr val="tx1"/>
          </a:solidFill>
          <a:latin typeface="+mn-lt"/>
          <a:ea typeface="+mn-ea"/>
          <a:cs typeface="+mn-cs"/>
        </a:defRPr>
      </a:lvl2pPr>
      <a:lvl3pPr marL="1291224" indent="-383598" algn="l" rtl="0" eaLnBrk="1" latinLnBrk="0" hangingPunct="1">
        <a:spcBef>
          <a:spcPct val="20000"/>
        </a:spcBef>
        <a:buClr>
          <a:schemeClr val="accent3"/>
        </a:buClr>
        <a:buFont typeface="Wingdings 2"/>
        <a:buChar char=""/>
        <a:defRPr sz="3437" kern="1200">
          <a:solidFill>
            <a:schemeClr val="tx1"/>
          </a:solidFill>
          <a:latin typeface="+mn-lt"/>
          <a:ea typeface="+mn-ea"/>
          <a:cs typeface="+mn-cs"/>
        </a:defRPr>
      </a:lvl3pPr>
      <a:lvl4pPr marL="1661819" indent="-319878" algn="l" rtl="0" eaLnBrk="1" latinLnBrk="0" hangingPunct="1">
        <a:spcBef>
          <a:spcPct val="20000"/>
        </a:spcBef>
        <a:buClr>
          <a:schemeClr val="accent4"/>
        </a:buClr>
        <a:buFont typeface="Wingdings 2"/>
        <a:buChar char=""/>
        <a:defRPr sz="3319" kern="1200">
          <a:solidFill>
            <a:schemeClr val="tx1"/>
          </a:solidFill>
          <a:latin typeface="+mn-lt"/>
          <a:ea typeface="+mn-ea"/>
          <a:cs typeface="+mn-cs"/>
        </a:defRPr>
      </a:lvl4pPr>
      <a:lvl5pPr marL="1993663" indent="-319878" algn="l" rtl="0" eaLnBrk="1" latinLnBrk="0" hangingPunct="1">
        <a:spcBef>
          <a:spcPct val="20000"/>
        </a:spcBef>
        <a:buClr>
          <a:schemeClr val="accent5"/>
        </a:buClr>
        <a:buFont typeface="Wingdings 2"/>
        <a:buChar char=""/>
        <a:defRPr sz="2844" kern="1200">
          <a:solidFill>
            <a:schemeClr val="tx1"/>
          </a:solidFill>
          <a:latin typeface="+mn-lt"/>
          <a:ea typeface="+mn-ea"/>
          <a:cs typeface="+mn-cs"/>
        </a:defRPr>
      </a:lvl5pPr>
      <a:lvl6pPr marL="2339367" indent="-319878" algn="l" rtl="0" eaLnBrk="1" latinLnBrk="0" hangingPunct="1">
        <a:spcBef>
          <a:spcPct val="20000"/>
        </a:spcBef>
        <a:buClr>
          <a:schemeClr val="accent6"/>
        </a:buClr>
        <a:buFont typeface="Wingdings 2"/>
        <a:buChar char=""/>
        <a:defRPr sz="2726" kern="1200">
          <a:solidFill>
            <a:schemeClr val="tx1"/>
          </a:solidFill>
          <a:latin typeface="+mn-lt"/>
          <a:ea typeface="+mn-ea"/>
          <a:cs typeface="+mn-cs"/>
        </a:defRPr>
      </a:lvl6pPr>
      <a:lvl7pPr marL="2671211" indent="-319878" algn="l" rtl="0" eaLnBrk="1" latinLnBrk="0" hangingPunct="1">
        <a:spcBef>
          <a:spcPct val="20000"/>
        </a:spcBef>
        <a:buClr>
          <a:schemeClr val="tx2"/>
        </a:buClr>
        <a:buFont typeface="Wingdings 2"/>
        <a:buChar char=""/>
        <a:defRPr sz="2252" kern="1200">
          <a:solidFill>
            <a:schemeClr val="tx1"/>
          </a:solidFill>
          <a:latin typeface="+mn-lt"/>
          <a:ea typeface="+mn-ea"/>
          <a:cs typeface="+mn-cs"/>
        </a:defRPr>
      </a:lvl7pPr>
      <a:lvl8pPr marL="2966046" indent="-256164" algn="l" rtl="0" eaLnBrk="1" latinLnBrk="0" hangingPunct="1">
        <a:spcBef>
          <a:spcPct val="20000"/>
        </a:spcBef>
        <a:buClr>
          <a:schemeClr val="tx2"/>
        </a:buClr>
        <a:buFont typeface="Wingdings 2"/>
        <a:buChar char=""/>
        <a:defRPr sz="2133" kern="1200">
          <a:solidFill>
            <a:schemeClr val="tx1"/>
          </a:solidFill>
          <a:latin typeface="+mn-lt"/>
          <a:ea typeface="+mn-ea"/>
          <a:cs typeface="+mn-cs"/>
        </a:defRPr>
      </a:lvl8pPr>
      <a:lvl9pPr marL="3246881" indent="-256164" algn="l" rtl="0" eaLnBrk="1" latinLnBrk="0" hangingPunct="1">
        <a:spcBef>
          <a:spcPct val="20000"/>
        </a:spcBef>
        <a:buClr>
          <a:schemeClr val="tx2"/>
        </a:buClr>
        <a:buFont typeface="Wingdings 2"/>
        <a:buChar char=""/>
        <a:defRPr sz="2133"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638464" algn="l" rtl="0" eaLnBrk="1" hangingPunct="1">
        <a:defRPr kern="1200">
          <a:solidFill>
            <a:schemeClr val="tx1"/>
          </a:solidFill>
          <a:latin typeface="+mn-lt"/>
          <a:ea typeface="+mn-ea"/>
          <a:cs typeface="+mn-cs"/>
        </a:defRPr>
      </a:lvl2pPr>
      <a:lvl3pPr marL="1278269" algn="l" rtl="0" eaLnBrk="1" hangingPunct="1">
        <a:defRPr kern="1200">
          <a:solidFill>
            <a:schemeClr val="tx1"/>
          </a:solidFill>
          <a:latin typeface="+mn-lt"/>
          <a:ea typeface="+mn-ea"/>
          <a:cs typeface="+mn-cs"/>
        </a:defRPr>
      </a:lvl3pPr>
      <a:lvl4pPr marL="1917476" algn="l" rtl="0" eaLnBrk="1" hangingPunct="1">
        <a:defRPr kern="1200">
          <a:solidFill>
            <a:schemeClr val="tx1"/>
          </a:solidFill>
          <a:latin typeface="+mn-lt"/>
          <a:ea typeface="+mn-ea"/>
          <a:cs typeface="+mn-cs"/>
        </a:defRPr>
      </a:lvl4pPr>
      <a:lvl5pPr marL="2556817" algn="l" rtl="0" eaLnBrk="1" hangingPunct="1">
        <a:defRPr kern="1200">
          <a:solidFill>
            <a:schemeClr val="tx1"/>
          </a:solidFill>
          <a:latin typeface="+mn-lt"/>
          <a:ea typeface="+mn-ea"/>
          <a:cs typeface="+mn-cs"/>
        </a:defRPr>
      </a:lvl5pPr>
      <a:lvl6pPr marL="3196202" algn="l" rtl="0" eaLnBrk="1" hangingPunct="1">
        <a:defRPr kern="1200">
          <a:solidFill>
            <a:schemeClr val="tx1"/>
          </a:solidFill>
          <a:latin typeface="+mn-lt"/>
          <a:ea typeface="+mn-ea"/>
          <a:cs typeface="+mn-cs"/>
        </a:defRPr>
      </a:lvl6pPr>
      <a:lvl7pPr marL="3834662" algn="l" rtl="0" eaLnBrk="1" hangingPunct="1">
        <a:defRPr kern="1200">
          <a:solidFill>
            <a:schemeClr val="tx1"/>
          </a:solidFill>
          <a:latin typeface="+mn-lt"/>
          <a:ea typeface="+mn-ea"/>
          <a:cs typeface="+mn-cs"/>
        </a:defRPr>
      </a:lvl7pPr>
      <a:lvl8pPr marL="4473629" algn="l" rtl="0" eaLnBrk="1" hangingPunct="1">
        <a:defRPr kern="1200">
          <a:solidFill>
            <a:schemeClr val="tx1"/>
          </a:solidFill>
          <a:latin typeface="+mn-lt"/>
          <a:ea typeface="+mn-ea"/>
          <a:cs typeface="+mn-cs"/>
        </a:defRPr>
      </a:lvl8pPr>
      <a:lvl9pPr marL="5112923" algn="l" rtl="0" eaLnBrk="1" hangingPunct="1">
        <a:defRPr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A287E-61CF-4A76-85E6-AEFADE0F6E09}" type="datetimeFigureOut">
              <a:rPr lang="en-US" smtClean="0">
                <a:solidFill>
                  <a:prstClr val="black">
                    <a:tint val="75000"/>
                  </a:prstClr>
                </a:solidFill>
              </a:rPr>
              <a:pPr/>
              <a:t>10/3/2017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B6856-A5BA-4B58-BEA3-D80655411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43646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F1229"/>
            </a:gs>
            <a:gs pos="100000">
              <a:srgbClr val="21265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1137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1"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06400" y="1447800"/>
            <a:ext cx="1137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6857290"/>
      </p:ext>
    </p:extLst>
  </p:cSld>
  <p:clrMap bg1="dk2" tx1="lt1" bg2="dk1" tx2="lt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28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5pPr>
      <a:lvl6pPr marL="457200" algn="ctr" rtl="0" eaLnBrk="0" fontAlgn="base" hangingPunct="0">
        <a:spcBef>
          <a:spcPct val="0"/>
        </a:spcBef>
        <a:spcAft>
          <a:spcPct val="0"/>
        </a:spcAft>
        <a:defRPr sz="2800" b="1">
          <a:solidFill>
            <a:schemeClr val="tx2"/>
          </a:solidFill>
          <a:latin typeface="Arial" pitchFamily="-111" charset="0"/>
        </a:defRPr>
      </a:lvl6pPr>
      <a:lvl7pPr marL="914400" algn="ctr" rtl="0" eaLnBrk="0" fontAlgn="base" hangingPunct="0">
        <a:spcBef>
          <a:spcPct val="0"/>
        </a:spcBef>
        <a:spcAft>
          <a:spcPct val="0"/>
        </a:spcAft>
        <a:defRPr sz="2800" b="1">
          <a:solidFill>
            <a:schemeClr val="tx2"/>
          </a:solidFill>
          <a:latin typeface="Arial" pitchFamily="-111" charset="0"/>
        </a:defRPr>
      </a:lvl7pPr>
      <a:lvl8pPr marL="1371600" algn="ctr" rtl="0" eaLnBrk="0" fontAlgn="base" hangingPunct="0">
        <a:spcBef>
          <a:spcPct val="0"/>
        </a:spcBef>
        <a:spcAft>
          <a:spcPct val="0"/>
        </a:spcAft>
        <a:defRPr sz="2800" b="1">
          <a:solidFill>
            <a:schemeClr val="tx2"/>
          </a:solidFill>
          <a:latin typeface="Arial" pitchFamily="-111" charset="0"/>
        </a:defRPr>
      </a:lvl8pPr>
      <a:lvl9pPr marL="1828800" algn="ctr" rtl="0" eaLnBrk="0" fontAlgn="base" hangingPunct="0">
        <a:spcBef>
          <a:spcPct val="0"/>
        </a:spcBef>
        <a:spcAft>
          <a:spcPct val="0"/>
        </a:spcAft>
        <a:defRPr sz="2800" b="1">
          <a:solidFill>
            <a:schemeClr val="tx2"/>
          </a:solidFill>
          <a:latin typeface="Arial" pitchFamily="-111" charset="0"/>
        </a:defRPr>
      </a:lvl9pPr>
    </p:titleStyle>
    <p:bodyStyle>
      <a:lvl1pPr marL="230188" indent="-230188" algn="l" rtl="0" eaLnBrk="0" fontAlgn="base" hangingPunct="0">
        <a:spcBef>
          <a:spcPct val="10000"/>
        </a:spcBef>
        <a:spcAft>
          <a:spcPct val="0"/>
        </a:spcAft>
        <a:buClr>
          <a:schemeClr val="accent1"/>
        </a:buClr>
        <a:buSzPct val="125000"/>
        <a:buChar char="•"/>
        <a:defRPr sz="2100">
          <a:solidFill>
            <a:schemeClr val="tx1"/>
          </a:solidFill>
          <a:latin typeface="+mn-lt"/>
          <a:ea typeface="ＭＳ Ｐゴシック" charset="-128"/>
          <a:cs typeface="ＭＳ Ｐゴシック" charset="-128"/>
        </a:defRPr>
      </a:lvl1pPr>
      <a:lvl2pPr marL="630238" indent="-231775" algn="l" rtl="0" eaLnBrk="0" fontAlgn="base" hangingPunct="0">
        <a:spcBef>
          <a:spcPct val="10000"/>
        </a:spcBef>
        <a:spcAft>
          <a:spcPct val="0"/>
        </a:spcAft>
        <a:buClr>
          <a:schemeClr val="accent1"/>
        </a:buClr>
        <a:buChar char="–"/>
        <a:defRPr sz="2100">
          <a:solidFill>
            <a:schemeClr val="tx1"/>
          </a:solidFill>
          <a:latin typeface="+mn-lt"/>
          <a:ea typeface="ＭＳ Ｐゴシック" pitchFamily="-111" charset="-128"/>
        </a:defRPr>
      </a:lvl2pPr>
      <a:lvl3pPr marL="11430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4pPr>
      <a:lvl5pPr marL="20574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5pPr>
      <a:lvl6pPr marL="25146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6pPr>
      <a:lvl7pPr marL="29718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7pPr>
      <a:lvl8pPr marL="34290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8pPr>
      <a:lvl9pPr marL="38862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F1229"/>
            </a:gs>
            <a:gs pos="100000">
              <a:srgbClr val="212659"/>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1137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1"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06400" y="1447800"/>
            <a:ext cx="1137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769708"/>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rtl="0" eaLnBrk="0" fontAlgn="base" hangingPunct="0">
        <a:spcBef>
          <a:spcPct val="0"/>
        </a:spcBef>
        <a:spcAft>
          <a:spcPct val="0"/>
        </a:spcAft>
        <a:defRPr sz="28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2800" b="1">
          <a:solidFill>
            <a:schemeClr val="tx2"/>
          </a:solidFill>
          <a:latin typeface="Arial" pitchFamily="-111" charset="0"/>
          <a:ea typeface="ＭＳ Ｐゴシック" charset="-128"/>
          <a:cs typeface="ＭＳ Ｐゴシック" charset="-128"/>
        </a:defRPr>
      </a:lvl5pPr>
      <a:lvl6pPr marL="457200" algn="ctr" rtl="0" eaLnBrk="0" fontAlgn="base" hangingPunct="0">
        <a:spcBef>
          <a:spcPct val="0"/>
        </a:spcBef>
        <a:spcAft>
          <a:spcPct val="0"/>
        </a:spcAft>
        <a:defRPr sz="2800" b="1">
          <a:solidFill>
            <a:schemeClr val="tx2"/>
          </a:solidFill>
          <a:latin typeface="Arial" pitchFamily="-111" charset="0"/>
        </a:defRPr>
      </a:lvl6pPr>
      <a:lvl7pPr marL="914400" algn="ctr" rtl="0" eaLnBrk="0" fontAlgn="base" hangingPunct="0">
        <a:spcBef>
          <a:spcPct val="0"/>
        </a:spcBef>
        <a:spcAft>
          <a:spcPct val="0"/>
        </a:spcAft>
        <a:defRPr sz="2800" b="1">
          <a:solidFill>
            <a:schemeClr val="tx2"/>
          </a:solidFill>
          <a:latin typeface="Arial" pitchFamily="-111" charset="0"/>
        </a:defRPr>
      </a:lvl7pPr>
      <a:lvl8pPr marL="1371600" algn="ctr" rtl="0" eaLnBrk="0" fontAlgn="base" hangingPunct="0">
        <a:spcBef>
          <a:spcPct val="0"/>
        </a:spcBef>
        <a:spcAft>
          <a:spcPct val="0"/>
        </a:spcAft>
        <a:defRPr sz="2800" b="1">
          <a:solidFill>
            <a:schemeClr val="tx2"/>
          </a:solidFill>
          <a:latin typeface="Arial" pitchFamily="-111" charset="0"/>
        </a:defRPr>
      </a:lvl8pPr>
      <a:lvl9pPr marL="1828800" algn="ctr" rtl="0" eaLnBrk="0" fontAlgn="base" hangingPunct="0">
        <a:spcBef>
          <a:spcPct val="0"/>
        </a:spcBef>
        <a:spcAft>
          <a:spcPct val="0"/>
        </a:spcAft>
        <a:defRPr sz="2800" b="1">
          <a:solidFill>
            <a:schemeClr val="tx2"/>
          </a:solidFill>
          <a:latin typeface="Arial" pitchFamily="-111" charset="0"/>
        </a:defRPr>
      </a:lvl9pPr>
    </p:titleStyle>
    <p:bodyStyle>
      <a:lvl1pPr marL="230188" indent="-230188" algn="l" rtl="0" eaLnBrk="0" fontAlgn="base" hangingPunct="0">
        <a:spcBef>
          <a:spcPct val="10000"/>
        </a:spcBef>
        <a:spcAft>
          <a:spcPct val="0"/>
        </a:spcAft>
        <a:buClr>
          <a:schemeClr val="accent1"/>
        </a:buClr>
        <a:buSzPct val="125000"/>
        <a:buChar char="•"/>
        <a:defRPr sz="2100">
          <a:solidFill>
            <a:schemeClr val="tx1"/>
          </a:solidFill>
          <a:latin typeface="+mn-lt"/>
          <a:ea typeface="ＭＳ Ｐゴシック" charset="-128"/>
          <a:cs typeface="ＭＳ Ｐゴシック" charset="-128"/>
        </a:defRPr>
      </a:lvl1pPr>
      <a:lvl2pPr marL="630238" indent="-231775" algn="l" rtl="0" eaLnBrk="0" fontAlgn="base" hangingPunct="0">
        <a:spcBef>
          <a:spcPct val="10000"/>
        </a:spcBef>
        <a:spcAft>
          <a:spcPct val="0"/>
        </a:spcAft>
        <a:buClr>
          <a:schemeClr val="accent1"/>
        </a:buClr>
        <a:buChar char="–"/>
        <a:defRPr sz="2100">
          <a:solidFill>
            <a:schemeClr val="tx1"/>
          </a:solidFill>
          <a:latin typeface="+mn-lt"/>
          <a:ea typeface="ＭＳ Ｐゴシック" pitchFamily="-111" charset="-128"/>
        </a:defRPr>
      </a:lvl2pPr>
      <a:lvl3pPr marL="11430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4pPr>
      <a:lvl5pPr marL="20574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5pPr>
      <a:lvl6pPr marL="25146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6pPr>
      <a:lvl7pPr marL="29718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7pPr>
      <a:lvl8pPr marL="34290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8pPr>
      <a:lvl9pPr marL="3886200" indent="-228600" algn="l" rtl="0" eaLnBrk="0" fontAlgn="base" hangingPunct="0">
        <a:spcBef>
          <a:spcPct val="10000"/>
        </a:spcBef>
        <a:spcAft>
          <a:spcPct val="0"/>
        </a:spcAft>
        <a:buChar char="»"/>
        <a:defRPr sz="24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F1229"/>
            </a:gs>
            <a:gs pos="100000">
              <a:srgbClr val="21265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9"/>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928B86-AA09-445A-A03B-C1FBF81A26B8}" type="datetimeFigureOut">
              <a:rPr lang="en-US" smtClean="0">
                <a:solidFill>
                  <a:prstClr val="black">
                    <a:tint val="75000"/>
                  </a:prstClr>
                </a:solidFill>
              </a:rPr>
              <a:pPr/>
              <a:t>10/3/2017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69"/>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69"/>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22EF28-F594-4246-9526-DC567D23B61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6615588"/>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F1229"/>
            </a:gs>
            <a:gs pos="100000">
              <a:srgbClr val="21265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11379200" cy="1143000"/>
          </a:xfrm>
          <a:prstGeom prst="rect">
            <a:avLst/>
          </a:prstGeom>
          <a:noFill/>
          <a:ln w="9525">
            <a:noFill/>
            <a:miter lim="800000"/>
            <a:headEnd/>
            <a:tailEnd/>
          </a:ln>
        </p:spPr>
        <p:txBody>
          <a:bodyPr vert="horz" wrap="square" lIns="0" tIns="0" rIns="0" bIns="0" numCol="1" anchor="t" anchorCtr="1"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06400" y="1447800"/>
            <a:ext cx="11379200" cy="5105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6" descr="C:\Users\mryan1\AppData\Local\Microsoft\Windows\Temporary Internet Files\Content.Outlook\TY12DIQW\NIH_NIAAA_Master_Logo_2Color.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203203" y="6280031"/>
            <a:ext cx="2270596" cy="43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http://cdn.imedicalapps.com/wp-content/uploads/2011/09/HHS-logo.jpg"/>
          <p:cNvPicPr>
            <a:picLocks noChangeAspect="1"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7600" y="6233922"/>
            <a:ext cx="730504" cy="547878"/>
          </a:xfrm>
          <a:prstGeom prst="ellipse">
            <a:avLst/>
          </a:prstGeom>
          <a:ln w="63500" cap="rnd">
            <a:solidFill>
              <a:srgbClr val="202557"/>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921628"/>
      </p:ext>
    </p:extLst>
  </p:cSld>
  <p:clrMap bg1="dk2" tx1="lt1" bg2="dk1" tx2="lt2" accent1="accent1" accent2="accent2" accent3="accent3" accent4="accent4" accent5="accent5" accent6="accent6" hlink="hlink" folHlink="folHlink"/>
  <p:sldLayoutIdLst>
    <p:sldLayoutId id="2147483669" r:id="rId1"/>
  </p:sldLayoutIdLst>
  <p:txStyles>
    <p:titleStyle>
      <a:lvl1pPr algn="ctr" rtl="0" eaLnBrk="0" fontAlgn="base" hangingPunct="0">
        <a:spcBef>
          <a:spcPct val="0"/>
        </a:spcBef>
        <a:spcAft>
          <a:spcPct val="0"/>
        </a:spcAft>
        <a:defRPr sz="28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2800" b="1">
          <a:solidFill>
            <a:schemeClr val="tx2"/>
          </a:solidFill>
          <a:latin typeface="Arial" charset="0"/>
        </a:defRPr>
      </a:lvl6pPr>
      <a:lvl7pPr marL="914400" algn="ctr" rtl="0" eaLnBrk="0" fontAlgn="base" hangingPunct="0">
        <a:spcBef>
          <a:spcPct val="0"/>
        </a:spcBef>
        <a:spcAft>
          <a:spcPct val="0"/>
        </a:spcAft>
        <a:defRPr sz="2800" b="1">
          <a:solidFill>
            <a:schemeClr val="tx2"/>
          </a:solidFill>
          <a:latin typeface="Arial" charset="0"/>
        </a:defRPr>
      </a:lvl7pPr>
      <a:lvl8pPr marL="1371600" algn="ctr" rtl="0" eaLnBrk="0" fontAlgn="base" hangingPunct="0">
        <a:spcBef>
          <a:spcPct val="0"/>
        </a:spcBef>
        <a:spcAft>
          <a:spcPct val="0"/>
        </a:spcAft>
        <a:defRPr sz="2800" b="1">
          <a:solidFill>
            <a:schemeClr val="tx2"/>
          </a:solidFill>
          <a:latin typeface="Arial" charset="0"/>
        </a:defRPr>
      </a:lvl8pPr>
      <a:lvl9pPr marL="1828800" algn="ctr" rtl="0" eaLnBrk="0" fontAlgn="base" hangingPunct="0">
        <a:spcBef>
          <a:spcPct val="0"/>
        </a:spcBef>
        <a:spcAft>
          <a:spcPct val="0"/>
        </a:spcAft>
        <a:defRPr sz="2800" b="1">
          <a:solidFill>
            <a:schemeClr val="tx2"/>
          </a:solidFill>
          <a:latin typeface="Arial" charset="0"/>
        </a:defRPr>
      </a:lvl9pPr>
    </p:titleStyle>
    <p:bodyStyle>
      <a:lvl1pPr marL="230188" indent="-230188" algn="l" rtl="0" eaLnBrk="0" fontAlgn="base" hangingPunct="0">
        <a:spcBef>
          <a:spcPct val="10000"/>
        </a:spcBef>
        <a:spcAft>
          <a:spcPct val="0"/>
        </a:spcAft>
        <a:buClr>
          <a:schemeClr val="accent1"/>
        </a:buClr>
        <a:buSzPct val="125000"/>
        <a:buChar char="•"/>
        <a:defRPr sz="2100">
          <a:solidFill>
            <a:schemeClr val="tx1"/>
          </a:solidFill>
          <a:latin typeface="+mn-lt"/>
          <a:ea typeface="ＭＳ Ｐゴシック" charset="-128"/>
          <a:cs typeface="ＭＳ Ｐゴシック" charset="-128"/>
        </a:defRPr>
      </a:lvl1pPr>
      <a:lvl2pPr marL="630238" indent="-231775" algn="l" rtl="0" eaLnBrk="0" fontAlgn="base" hangingPunct="0">
        <a:spcBef>
          <a:spcPct val="10000"/>
        </a:spcBef>
        <a:spcAft>
          <a:spcPct val="0"/>
        </a:spcAft>
        <a:buClr>
          <a:schemeClr val="accent1"/>
        </a:buClr>
        <a:buChar char="–"/>
        <a:defRPr sz="2100">
          <a:solidFill>
            <a:schemeClr val="tx1"/>
          </a:solidFill>
          <a:latin typeface="+mn-lt"/>
          <a:ea typeface="ＭＳ Ｐゴシック" charset="-128"/>
        </a:defRPr>
      </a:lvl2pPr>
      <a:lvl3pPr marL="1143000" indent="-228600" algn="l" rtl="0" eaLnBrk="0" fontAlgn="base" hangingPunct="0">
        <a:spcBef>
          <a:spcPct val="1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10000"/>
        </a:spcBef>
        <a:spcAft>
          <a:spcPct val="0"/>
        </a:spcAft>
        <a:buChar char="–"/>
        <a:defRPr sz="2400">
          <a:solidFill>
            <a:schemeClr val="tx1"/>
          </a:solidFill>
          <a:latin typeface="+mn-lt"/>
          <a:ea typeface="ＭＳ Ｐゴシック" charset="-128"/>
        </a:defRPr>
      </a:lvl4pPr>
      <a:lvl5pPr marL="2057400" indent="-228600" algn="l" rtl="0" eaLnBrk="0" fontAlgn="base" hangingPunct="0">
        <a:spcBef>
          <a:spcPct val="10000"/>
        </a:spcBef>
        <a:spcAft>
          <a:spcPct val="0"/>
        </a:spcAft>
        <a:buChar char="»"/>
        <a:defRPr sz="2400">
          <a:solidFill>
            <a:schemeClr val="tx1"/>
          </a:solidFill>
          <a:latin typeface="+mn-lt"/>
          <a:ea typeface="ＭＳ Ｐゴシック" charset="-128"/>
        </a:defRPr>
      </a:lvl5pPr>
      <a:lvl6pPr marL="2514600" indent="-228600" algn="l" rtl="0" eaLnBrk="0" fontAlgn="base" hangingPunct="0">
        <a:spcBef>
          <a:spcPct val="10000"/>
        </a:spcBef>
        <a:spcAft>
          <a:spcPct val="0"/>
        </a:spcAft>
        <a:buChar char="»"/>
        <a:defRPr sz="2400">
          <a:solidFill>
            <a:schemeClr val="tx1"/>
          </a:solidFill>
          <a:latin typeface="+mn-lt"/>
          <a:ea typeface="ＭＳ Ｐゴシック" charset="-128"/>
        </a:defRPr>
      </a:lvl6pPr>
      <a:lvl7pPr marL="2971800" indent="-228600" algn="l" rtl="0" eaLnBrk="0" fontAlgn="base" hangingPunct="0">
        <a:spcBef>
          <a:spcPct val="10000"/>
        </a:spcBef>
        <a:spcAft>
          <a:spcPct val="0"/>
        </a:spcAft>
        <a:buChar char="»"/>
        <a:defRPr sz="2400">
          <a:solidFill>
            <a:schemeClr val="tx1"/>
          </a:solidFill>
          <a:latin typeface="+mn-lt"/>
          <a:ea typeface="ＭＳ Ｐゴシック" charset="-128"/>
        </a:defRPr>
      </a:lvl7pPr>
      <a:lvl8pPr marL="3429000" indent="-228600" algn="l" rtl="0" eaLnBrk="0" fontAlgn="base" hangingPunct="0">
        <a:spcBef>
          <a:spcPct val="10000"/>
        </a:spcBef>
        <a:spcAft>
          <a:spcPct val="0"/>
        </a:spcAft>
        <a:buChar char="»"/>
        <a:defRPr sz="2400">
          <a:solidFill>
            <a:schemeClr val="tx1"/>
          </a:solidFill>
          <a:latin typeface="+mn-lt"/>
          <a:ea typeface="ＭＳ Ｐゴシック" charset="-128"/>
        </a:defRPr>
      </a:lvl8pPr>
      <a:lvl9pPr marL="3886200" indent="-228600" algn="l" rtl="0" eaLnBrk="0" fontAlgn="base" hangingPunct="0">
        <a:spcBef>
          <a:spcPct val="10000"/>
        </a:spcBef>
        <a:spcAft>
          <a:spcPct val="0"/>
        </a:spcAft>
        <a:buChar char="»"/>
        <a:defRPr sz="2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A287E-61CF-4A76-85E6-AEFADE0F6E09}" type="datetimeFigureOut">
              <a:rPr lang="en-US" smtClean="0">
                <a:solidFill>
                  <a:prstClr val="black">
                    <a:tint val="75000"/>
                  </a:prstClr>
                </a:solidFill>
              </a:rPr>
              <a:pPr/>
              <a:t>10/3/2017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B6856-A5BA-4B58-BEA3-D80655411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436460"/>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686740" y="274637"/>
            <a:ext cx="12344401" cy="1143000"/>
          </a:xfrm>
          <a:prstGeom prst="rect">
            <a:avLst/>
          </a:prstGeom>
          <a:noFill/>
          <a:ln w="9525">
            <a:noFill/>
            <a:miter lim="800000"/>
            <a:headEnd/>
            <a:tailEnd/>
          </a:ln>
        </p:spPr>
        <p:txBody>
          <a:bodyPr vert="horz" wrap="square" lIns="90889" tIns="45414" rIns="90889" bIns="45414" numCol="1" anchor="ctr" anchorCtr="0" compatLnSpc="1">
            <a:prstTxWarp prst="textNoShape">
              <a:avLst/>
            </a:prstTxWarp>
          </a:bodyPr>
          <a:lstStyle/>
          <a:p>
            <a:pPr lvl="0"/>
            <a:r>
              <a:rPr lang="en-US"/>
              <a:t>Click to edit Master title style</a:t>
            </a:r>
          </a:p>
        </p:txBody>
      </p:sp>
      <p:sp>
        <p:nvSpPr>
          <p:cNvPr id="23555" name="Text Placeholder 2"/>
          <p:cNvSpPr>
            <a:spLocks noGrp="1"/>
          </p:cNvSpPr>
          <p:nvPr>
            <p:ph type="body" idx="1"/>
          </p:nvPr>
        </p:nvSpPr>
        <p:spPr bwMode="auto">
          <a:xfrm>
            <a:off x="686740" y="1600206"/>
            <a:ext cx="12344401" cy="4525963"/>
          </a:xfrm>
          <a:prstGeom prst="rect">
            <a:avLst/>
          </a:prstGeom>
          <a:noFill/>
          <a:ln w="9525">
            <a:noFill/>
            <a:miter lim="800000"/>
            <a:headEnd/>
            <a:tailEnd/>
          </a:ln>
        </p:spPr>
        <p:txBody>
          <a:bodyPr vert="horz" wrap="square" lIns="90889" tIns="45414" rIns="90889" bIns="454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6740" y="6356842"/>
            <a:ext cx="3200401" cy="365125"/>
          </a:xfrm>
          <a:prstGeom prst="rect">
            <a:avLst/>
          </a:prstGeom>
        </p:spPr>
        <p:txBody>
          <a:bodyPr vert="horz" wrap="square" lIns="90889" tIns="45414" rIns="90889" bIns="45414" numCol="1" anchor="ctr" anchorCtr="0" compatLnSpc="1">
            <a:prstTxWarp prst="textNoShape">
              <a:avLst/>
            </a:prstTxWarp>
          </a:bodyPr>
          <a:lstStyle>
            <a:lvl1pPr>
              <a:defRPr sz="900" b="0">
                <a:solidFill>
                  <a:srgbClr val="898989"/>
                </a:solidFill>
                <a:latin typeface="Calibri" pitchFamily="34" charset="0"/>
              </a:defRPr>
            </a:lvl1pPr>
          </a:lstStyle>
          <a:p>
            <a:pPr algn="ctr" defTabSz="681767" fontAlgn="base">
              <a:spcBef>
                <a:spcPct val="0"/>
              </a:spcBef>
              <a:spcAft>
                <a:spcPct val="0"/>
              </a:spcAft>
              <a:defRPr/>
            </a:pPr>
            <a:fld id="{FF2B9170-4B3C-46E8-8171-0019BA4824BA}" type="datetime1">
              <a:rPr lang="en-US" u="sng" smtClean="0">
                <a:ea typeface="ＭＳ Ｐゴシック" pitchFamily="-84" charset="-128"/>
              </a:rPr>
              <a:pPr algn="ctr" defTabSz="681767" fontAlgn="base">
                <a:spcBef>
                  <a:spcPct val="0"/>
                </a:spcBef>
                <a:spcAft>
                  <a:spcPct val="0"/>
                </a:spcAft>
                <a:defRPr/>
              </a:pPr>
              <a:t>10/3/2017</a:t>
            </a:fld>
            <a:endParaRPr lang="en-US" u="sng">
              <a:ea typeface="ＭＳ Ｐゴシック" pitchFamily="-84" charset="-128"/>
            </a:endParaRPr>
          </a:p>
        </p:txBody>
      </p:sp>
      <p:sp>
        <p:nvSpPr>
          <p:cNvPr id="5" name="Footer Placeholder 4"/>
          <p:cNvSpPr>
            <a:spLocks noGrp="1"/>
          </p:cNvSpPr>
          <p:nvPr>
            <p:ph type="ftr" sz="quarter" idx="3"/>
          </p:nvPr>
        </p:nvSpPr>
        <p:spPr>
          <a:xfrm>
            <a:off x="4686771" y="6356842"/>
            <a:ext cx="4342459" cy="365125"/>
          </a:xfrm>
          <a:prstGeom prst="rect">
            <a:avLst/>
          </a:prstGeom>
        </p:spPr>
        <p:txBody>
          <a:bodyPr vert="horz" lIns="90889" tIns="45414" rIns="90889" bIns="45414" rtlCol="0" anchor="ctr"/>
          <a:lstStyle>
            <a:lvl1pPr algn="ctr" fontAlgn="auto">
              <a:spcBef>
                <a:spcPts val="0"/>
              </a:spcBef>
              <a:spcAft>
                <a:spcPts val="0"/>
              </a:spcAft>
              <a:defRPr sz="900" b="0">
                <a:solidFill>
                  <a:prstClr val="black">
                    <a:tint val="75000"/>
                  </a:prstClr>
                </a:solidFill>
                <a:latin typeface="Calibri"/>
                <a:ea typeface="+mn-ea"/>
                <a:cs typeface="+mn-cs"/>
              </a:defRPr>
            </a:lvl1pPr>
          </a:lstStyle>
          <a:p>
            <a:pPr defTabSz="681767">
              <a:defRPr/>
            </a:pPr>
            <a:endParaRPr lang="en-US" u="sng"/>
          </a:p>
        </p:txBody>
      </p:sp>
      <p:sp>
        <p:nvSpPr>
          <p:cNvPr id="6" name="Slide Number Placeholder 5"/>
          <p:cNvSpPr>
            <a:spLocks noGrp="1"/>
          </p:cNvSpPr>
          <p:nvPr>
            <p:ph type="sldNum" sz="quarter" idx="4"/>
          </p:nvPr>
        </p:nvSpPr>
        <p:spPr>
          <a:xfrm>
            <a:off x="9830740" y="6356842"/>
            <a:ext cx="3200401" cy="365125"/>
          </a:xfrm>
          <a:prstGeom prst="rect">
            <a:avLst/>
          </a:prstGeom>
        </p:spPr>
        <p:txBody>
          <a:bodyPr vert="horz" wrap="square" lIns="90889" tIns="45414" rIns="90889" bIns="45414" numCol="1" anchor="ctr" anchorCtr="0" compatLnSpc="1">
            <a:prstTxWarp prst="textNoShape">
              <a:avLst/>
            </a:prstTxWarp>
          </a:bodyPr>
          <a:lstStyle>
            <a:lvl1pPr algn="r">
              <a:defRPr sz="900" b="0">
                <a:solidFill>
                  <a:srgbClr val="898989"/>
                </a:solidFill>
                <a:latin typeface="Calibri" pitchFamily="34" charset="0"/>
              </a:defRPr>
            </a:lvl1pPr>
          </a:lstStyle>
          <a:p>
            <a:pPr defTabSz="681767" fontAlgn="base">
              <a:spcBef>
                <a:spcPct val="0"/>
              </a:spcBef>
              <a:spcAft>
                <a:spcPct val="0"/>
              </a:spcAft>
              <a:defRPr/>
            </a:pPr>
            <a:fld id="{42B25419-0272-49B7-B450-3654CEA7AB56}" type="slidenum">
              <a:rPr lang="en-US" u="sng" smtClean="0">
                <a:ea typeface="ＭＳ Ｐゴシック" pitchFamily="-84" charset="-128"/>
              </a:rPr>
              <a:pPr defTabSz="681767" fontAlgn="base">
                <a:spcBef>
                  <a:spcPct val="0"/>
                </a:spcBef>
                <a:spcAft>
                  <a:spcPct val="0"/>
                </a:spcAft>
                <a:defRPr/>
              </a:pPr>
              <a:t>‹#›</a:t>
            </a:fld>
            <a:endParaRPr lang="en-US" u="sng">
              <a:ea typeface="ＭＳ Ｐゴシック" pitchFamily="-84" charset="-128"/>
            </a:endParaRPr>
          </a:p>
        </p:txBody>
      </p:sp>
    </p:spTree>
    <p:extLst>
      <p:ext uri="{BB962C8B-B14F-4D97-AF65-F5344CB8AC3E}">
        <p14:creationId xmlns:p14="http://schemas.microsoft.com/office/powerpoint/2010/main" val="1416008718"/>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33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3300">
          <a:solidFill>
            <a:schemeClr val="tx1"/>
          </a:solidFill>
          <a:latin typeface="Calibri"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3300">
          <a:solidFill>
            <a:schemeClr val="tx1"/>
          </a:solidFill>
          <a:latin typeface="Calibri"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3300">
          <a:solidFill>
            <a:schemeClr val="tx1"/>
          </a:solidFill>
          <a:latin typeface="Calibri"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3300">
          <a:solidFill>
            <a:schemeClr val="tx1"/>
          </a:solidFill>
          <a:latin typeface="Calibri" pitchFamily="34" charset="0"/>
          <a:ea typeface="ＭＳ Ｐゴシック" pitchFamily="1" charset="-128"/>
          <a:cs typeface="ＭＳ Ｐゴシック" pitchFamily="1" charset="-128"/>
        </a:defRPr>
      </a:lvl5pPr>
      <a:lvl6pPr marL="340883" algn="ctr" rtl="0" fontAlgn="base">
        <a:spcBef>
          <a:spcPct val="0"/>
        </a:spcBef>
        <a:spcAft>
          <a:spcPct val="0"/>
        </a:spcAft>
        <a:defRPr sz="3300">
          <a:solidFill>
            <a:schemeClr val="tx1"/>
          </a:solidFill>
          <a:latin typeface="Calibri" pitchFamily="34" charset="0"/>
        </a:defRPr>
      </a:lvl6pPr>
      <a:lvl7pPr marL="681767" algn="ctr" rtl="0" fontAlgn="base">
        <a:spcBef>
          <a:spcPct val="0"/>
        </a:spcBef>
        <a:spcAft>
          <a:spcPct val="0"/>
        </a:spcAft>
        <a:defRPr sz="3300">
          <a:solidFill>
            <a:schemeClr val="tx1"/>
          </a:solidFill>
          <a:latin typeface="Calibri" pitchFamily="34" charset="0"/>
        </a:defRPr>
      </a:lvl7pPr>
      <a:lvl8pPr marL="1022648" algn="ctr" rtl="0" fontAlgn="base">
        <a:spcBef>
          <a:spcPct val="0"/>
        </a:spcBef>
        <a:spcAft>
          <a:spcPct val="0"/>
        </a:spcAft>
        <a:defRPr sz="3300">
          <a:solidFill>
            <a:schemeClr val="tx1"/>
          </a:solidFill>
          <a:latin typeface="Calibri" pitchFamily="34" charset="0"/>
        </a:defRPr>
      </a:lvl8pPr>
      <a:lvl9pPr marL="1363487" algn="ctr" rtl="0" fontAlgn="base">
        <a:spcBef>
          <a:spcPct val="0"/>
        </a:spcBef>
        <a:spcAft>
          <a:spcPct val="0"/>
        </a:spcAft>
        <a:defRPr sz="3300">
          <a:solidFill>
            <a:schemeClr val="tx1"/>
          </a:solidFill>
          <a:latin typeface="Calibri" pitchFamily="34" charset="0"/>
        </a:defRPr>
      </a:lvl9pPr>
    </p:titleStyle>
    <p:bodyStyle>
      <a:lvl1pPr marL="255662" indent="-255662"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 charset="-128"/>
          <a:cs typeface="ＭＳ Ｐゴシック" pitchFamily="1" charset="-128"/>
        </a:defRPr>
      </a:lvl1pPr>
      <a:lvl2pPr marL="553850" indent="-212967" algn="l" rtl="0" eaLnBrk="0" fontAlgn="base" hangingPunct="0">
        <a:spcBef>
          <a:spcPct val="20000"/>
        </a:spcBef>
        <a:spcAft>
          <a:spcPct val="0"/>
        </a:spcAft>
        <a:buFont typeface="Arial" pitchFamily="34" charset="0"/>
        <a:buChar char="–"/>
        <a:defRPr sz="2100" kern="1200">
          <a:solidFill>
            <a:schemeClr val="tx1"/>
          </a:solidFill>
          <a:latin typeface="+mn-lt"/>
          <a:ea typeface="ＭＳ Ｐゴシック" charset="-128"/>
          <a:cs typeface="+mn-cs"/>
        </a:defRPr>
      </a:lvl2pPr>
      <a:lvl3pPr marL="852140" indent="-170441" algn="l" rtl="0" eaLnBrk="0" fontAlgn="base" hangingPunct="0">
        <a:spcBef>
          <a:spcPct val="20000"/>
        </a:spcBef>
        <a:spcAft>
          <a:spcPct val="0"/>
        </a:spcAft>
        <a:buFont typeface="Arial" pitchFamily="34" charset="0"/>
        <a:buChar char="•"/>
        <a:defRPr sz="1800" kern="1200">
          <a:solidFill>
            <a:schemeClr val="tx1"/>
          </a:solidFill>
          <a:latin typeface="+mn-lt"/>
          <a:ea typeface="ＭＳ Ｐゴシック" charset="-128"/>
          <a:cs typeface="+mn-cs"/>
        </a:defRPr>
      </a:lvl3pPr>
      <a:lvl4pPr marL="1192998" indent="-170441" algn="l"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charset="-128"/>
          <a:cs typeface="+mn-cs"/>
        </a:defRPr>
      </a:lvl4pPr>
      <a:lvl5pPr marL="1533848" indent="-170441" algn="l" rtl="0" eaLnBrk="0" fontAlgn="base" hangingPunct="0">
        <a:spcBef>
          <a:spcPct val="20000"/>
        </a:spcBef>
        <a:spcAft>
          <a:spcPct val="0"/>
        </a:spcAft>
        <a:buFont typeface="Arial" pitchFamily="34" charset="0"/>
        <a:buChar char="»"/>
        <a:defRPr sz="1500" kern="1200">
          <a:solidFill>
            <a:schemeClr val="tx1"/>
          </a:solidFill>
          <a:latin typeface="+mn-lt"/>
          <a:ea typeface="ＭＳ Ｐゴシック" charset="-128"/>
          <a:cs typeface="+mn-cs"/>
        </a:defRPr>
      </a:lvl5pPr>
      <a:lvl6pPr marL="1874708" indent="-170441" algn="l" defTabSz="68176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15562" indent="-170441" algn="l" defTabSz="68176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56405" indent="-170441" algn="l" defTabSz="68176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897243" indent="-170441" algn="l" defTabSz="68176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1767" rtl="0" eaLnBrk="1" latinLnBrk="0" hangingPunct="1">
        <a:defRPr sz="1350" kern="1200">
          <a:solidFill>
            <a:schemeClr val="tx1"/>
          </a:solidFill>
          <a:latin typeface="+mn-lt"/>
          <a:ea typeface="+mn-ea"/>
          <a:cs typeface="+mn-cs"/>
        </a:defRPr>
      </a:lvl1pPr>
      <a:lvl2pPr marL="340883" algn="l" defTabSz="681767" rtl="0" eaLnBrk="1" latinLnBrk="0" hangingPunct="1">
        <a:defRPr sz="1350" kern="1200">
          <a:solidFill>
            <a:schemeClr val="tx1"/>
          </a:solidFill>
          <a:latin typeface="+mn-lt"/>
          <a:ea typeface="+mn-ea"/>
          <a:cs typeface="+mn-cs"/>
        </a:defRPr>
      </a:lvl2pPr>
      <a:lvl3pPr marL="681767" algn="l" defTabSz="681767" rtl="0" eaLnBrk="1" latinLnBrk="0" hangingPunct="1">
        <a:defRPr sz="1350" kern="1200">
          <a:solidFill>
            <a:schemeClr val="tx1"/>
          </a:solidFill>
          <a:latin typeface="+mn-lt"/>
          <a:ea typeface="+mn-ea"/>
          <a:cs typeface="+mn-cs"/>
        </a:defRPr>
      </a:lvl3pPr>
      <a:lvl4pPr marL="1022648" algn="l" defTabSz="681767" rtl="0" eaLnBrk="1" latinLnBrk="0" hangingPunct="1">
        <a:defRPr sz="1350" kern="1200">
          <a:solidFill>
            <a:schemeClr val="tx1"/>
          </a:solidFill>
          <a:latin typeface="+mn-lt"/>
          <a:ea typeface="+mn-ea"/>
          <a:cs typeface="+mn-cs"/>
        </a:defRPr>
      </a:lvl4pPr>
      <a:lvl5pPr marL="1363487" algn="l" defTabSz="681767" rtl="0" eaLnBrk="1" latinLnBrk="0" hangingPunct="1">
        <a:defRPr sz="1350" kern="1200">
          <a:solidFill>
            <a:schemeClr val="tx1"/>
          </a:solidFill>
          <a:latin typeface="+mn-lt"/>
          <a:ea typeface="+mn-ea"/>
          <a:cs typeface="+mn-cs"/>
        </a:defRPr>
      </a:lvl5pPr>
      <a:lvl6pPr marL="1704303" algn="l" defTabSz="681767" rtl="0" eaLnBrk="1" latinLnBrk="0" hangingPunct="1">
        <a:defRPr sz="1350" kern="1200">
          <a:solidFill>
            <a:schemeClr val="tx1"/>
          </a:solidFill>
          <a:latin typeface="+mn-lt"/>
          <a:ea typeface="+mn-ea"/>
          <a:cs typeface="+mn-cs"/>
        </a:defRPr>
      </a:lvl6pPr>
      <a:lvl7pPr marL="2045147" algn="l" defTabSz="681767" rtl="0" eaLnBrk="1" latinLnBrk="0" hangingPunct="1">
        <a:defRPr sz="1350" kern="1200">
          <a:solidFill>
            <a:schemeClr val="tx1"/>
          </a:solidFill>
          <a:latin typeface="+mn-lt"/>
          <a:ea typeface="+mn-ea"/>
          <a:cs typeface="+mn-cs"/>
        </a:defRPr>
      </a:lvl7pPr>
      <a:lvl8pPr marL="2386002" algn="l" defTabSz="681767" rtl="0" eaLnBrk="1" latinLnBrk="0" hangingPunct="1">
        <a:defRPr sz="1350" kern="1200">
          <a:solidFill>
            <a:schemeClr val="tx1"/>
          </a:solidFill>
          <a:latin typeface="+mn-lt"/>
          <a:ea typeface="+mn-ea"/>
          <a:cs typeface="+mn-cs"/>
        </a:defRPr>
      </a:lvl8pPr>
      <a:lvl9pPr marL="2726855" algn="l" defTabSz="681767"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548200"/>
            <a:fld id="{BE285E90-FDFA-4A1B-9880-2CA5CCC54384}" type="datetimeFigureOut">
              <a:rPr lang="en-US" smtClean="0">
                <a:solidFill>
                  <a:prstClr val="black">
                    <a:tint val="75000"/>
                  </a:prstClr>
                </a:solidFill>
              </a:rPr>
              <a:pPr defTabSz="548200"/>
              <a:t>10/3/2017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548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548200"/>
            <a:fld id="{FBA511F6-D917-4FAC-B919-25F795071911}" type="slidenum">
              <a:rPr lang="en-US" smtClean="0">
                <a:solidFill>
                  <a:prstClr val="black">
                    <a:tint val="75000"/>
                  </a:prstClr>
                </a:solidFill>
              </a:rPr>
              <a:pPr defTabSz="548200"/>
              <a:t>‹#›</a:t>
            </a:fld>
            <a:endParaRPr lang="en-US">
              <a:solidFill>
                <a:prstClr val="black">
                  <a:tint val="75000"/>
                </a:prstClr>
              </a:solidFill>
            </a:endParaRPr>
          </a:p>
        </p:txBody>
      </p:sp>
    </p:spTree>
    <p:extLst>
      <p:ext uri="{BB962C8B-B14F-4D97-AF65-F5344CB8AC3E}">
        <p14:creationId xmlns:p14="http://schemas.microsoft.com/office/powerpoint/2010/main" val="1898921728"/>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1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49"/>
            <a:fld id="{851099DA-A627-4DDE-B6B7-BE2F163411A1}" type="datetimeFigureOut">
              <a:rPr lang="en-US" smtClean="0">
                <a:solidFill>
                  <a:prstClr val="black">
                    <a:tint val="75000"/>
                  </a:prstClr>
                </a:solidFill>
              </a:rPr>
              <a:pPr defTabSz="685849"/>
              <a:t>10/3/2017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71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49"/>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71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49"/>
            <a:fld id="{58F43990-3BBB-4992-84A4-D2C7629C763D}" type="slidenum">
              <a:rPr lang="en-US" smtClean="0">
                <a:solidFill>
                  <a:prstClr val="black">
                    <a:tint val="75000"/>
                  </a:prstClr>
                </a:solidFill>
              </a:rPr>
              <a:pPr defTabSz="685849"/>
              <a:t>‹#›</a:t>
            </a:fld>
            <a:endParaRPr lang="en-US">
              <a:solidFill>
                <a:prstClr val="black">
                  <a:tint val="75000"/>
                </a:prstClr>
              </a:solidFill>
            </a:endParaRPr>
          </a:p>
        </p:txBody>
      </p:sp>
    </p:spTree>
    <p:extLst>
      <p:ext uri="{BB962C8B-B14F-4D97-AF65-F5344CB8AC3E}">
        <p14:creationId xmlns:p14="http://schemas.microsoft.com/office/powerpoint/2010/main" val="7563314"/>
      </p:ext>
    </p:extLst>
  </p:cSld>
  <p:clrMap bg1="lt1" tx1="dk1" bg2="lt2" tx2="dk2" accent1="accent1" accent2="accent2" accent3="accent3" accent4="accent4" accent5="accent5" accent6="accent6" hlink="hlink" folHlink="folHlink"/>
  <p:sldLayoutIdLst>
    <p:sldLayoutId id="2147483678" r:id="rId1"/>
    <p:sldLayoutId id="2147483679"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defTabSz="685849" rtl="0" eaLnBrk="1" latinLnBrk="0" hangingPunct="1">
        <a:spcBef>
          <a:spcPct val="0"/>
        </a:spcBef>
        <a:buNone/>
        <a:defRPr sz="3300" kern="1200">
          <a:solidFill>
            <a:schemeClr val="tx1"/>
          </a:solidFill>
          <a:latin typeface="+mj-lt"/>
          <a:ea typeface="+mj-ea"/>
          <a:cs typeface="+mj-cs"/>
        </a:defRPr>
      </a:lvl1pPr>
    </p:titleStyle>
    <p:bodyStyle>
      <a:lvl1pPr marL="257194" indent="-257194" algn="l" defTabSz="68584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52" indent="-214328" algn="l" defTabSz="685849"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312" indent="-171463" algn="l" defTabSz="685849"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236" indent="-171463" algn="l" defTabSz="6858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161" indent="-171463" algn="l" defTabSz="6858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6085" indent="-171463" algn="l" defTabSz="6858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10" indent="-171463" algn="l" defTabSz="6858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34" indent="-171463" algn="l" defTabSz="6858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59" indent="-171463" algn="l" defTabSz="6858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49" rtl="0" eaLnBrk="1" latinLnBrk="0" hangingPunct="1">
        <a:defRPr sz="1350" kern="1200">
          <a:solidFill>
            <a:schemeClr val="tx1"/>
          </a:solidFill>
          <a:latin typeface="+mn-lt"/>
          <a:ea typeface="+mn-ea"/>
          <a:cs typeface="+mn-cs"/>
        </a:defRPr>
      </a:lvl1pPr>
      <a:lvl2pPr marL="342925" algn="l" defTabSz="685849" rtl="0" eaLnBrk="1" latinLnBrk="0" hangingPunct="1">
        <a:defRPr sz="1350" kern="1200">
          <a:solidFill>
            <a:schemeClr val="tx1"/>
          </a:solidFill>
          <a:latin typeface="+mn-lt"/>
          <a:ea typeface="+mn-ea"/>
          <a:cs typeface="+mn-cs"/>
        </a:defRPr>
      </a:lvl2pPr>
      <a:lvl3pPr marL="685849" algn="l" defTabSz="685849" rtl="0" eaLnBrk="1" latinLnBrk="0" hangingPunct="1">
        <a:defRPr sz="1350" kern="1200">
          <a:solidFill>
            <a:schemeClr val="tx1"/>
          </a:solidFill>
          <a:latin typeface="+mn-lt"/>
          <a:ea typeface="+mn-ea"/>
          <a:cs typeface="+mn-cs"/>
        </a:defRPr>
      </a:lvl3pPr>
      <a:lvl4pPr marL="1028774" algn="l" defTabSz="685849" rtl="0" eaLnBrk="1" latinLnBrk="0" hangingPunct="1">
        <a:defRPr sz="1350" kern="1200">
          <a:solidFill>
            <a:schemeClr val="tx1"/>
          </a:solidFill>
          <a:latin typeface="+mn-lt"/>
          <a:ea typeface="+mn-ea"/>
          <a:cs typeface="+mn-cs"/>
        </a:defRPr>
      </a:lvl4pPr>
      <a:lvl5pPr marL="1371698" algn="l" defTabSz="685849" rtl="0" eaLnBrk="1" latinLnBrk="0" hangingPunct="1">
        <a:defRPr sz="1350" kern="1200">
          <a:solidFill>
            <a:schemeClr val="tx1"/>
          </a:solidFill>
          <a:latin typeface="+mn-lt"/>
          <a:ea typeface="+mn-ea"/>
          <a:cs typeface="+mn-cs"/>
        </a:defRPr>
      </a:lvl5pPr>
      <a:lvl6pPr marL="1714623" algn="l" defTabSz="685849" rtl="0" eaLnBrk="1" latinLnBrk="0" hangingPunct="1">
        <a:defRPr sz="1350" kern="1200">
          <a:solidFill>
            <a:schemeClr val="tx1"/>
          </a:solidFill>
          <a:latin typeface="+mn-lt"/>
          <a:ea typeface="+mn-ea"/>
          <a:cs typeface="+mn-cs"/>
        </a:defRPr>
      </a:lvl6pPr>
      <a:lvl7pPr marL="2057547" algn="l" defTabSz="685849" rtl="0" eaLnBrk="1" latinLnBrk="0" hangingPunct="1">
        <a:defRPr sz="1350" kern="1200">
          <a:solidFill>
            <a:schemeClr val="tx1"/>
          </a:solidFill>
          <a:latin typeface="+mn-lt"/>
          <a:ea typeface="+mn-ea"/>
          <a:cs typeface="+mn-cs"/>
        </a:defRPr>
      </a:lvl7pPr>
      <a:lvl8pPr marL="2400473" algn="l" defTabSz="685849" rtl="0" eaLnBrk="1" latinLnBrk="0" hangingPunct="1">
        <a:defRPr sz="1350" kern="1200">
          <a:solidFill>
            <a:schemeClr val="tx1"/>
          </a:solidFill>
          <a:latin typeface="+mn-lt"/>
          <a:ea typeface="+mn-ea"/>
          <a:cs typeface="+mn-cs"/>
        </a:defRPr>
      </a:lvl8pPr>
      <a:lvl9pPr marL="2743397" algn="l" defTabSz="6858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cid:B04E00D7-FF5A-47F6-AAF4-A2B21360592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e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4.png"/><Relationship Id="rId7" Type="http://schemas.openxmlformats.org/officeDocument/2006/relationships/image" Target="../media/image37.png"/><Relationship Id="rId12" Type="http://schemas.microsoft.com/office/2007/relationships/hdphoto" Target="../media/hdphoto4.wdp"/><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36.jpeg"/><Relationship Id="rId11" Type="http://schemas.openxmlformats.org/officeDocument/2006/relationships/image" Target="../media/image39.png"/><Relationship Id="rId5" Type="http://schemas.openxmlformats.org/officeDocument/2006/relationships/image" Target="../media/image35.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42.png"/><Relationship Id="rId7" Type="http://schemas.openxmlformats.org/officeDocument/2006/relationships/image" Target="../media/image44.tiff"/><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43.jpeg"/><Relationship Id="rId5" Type="http://schemas.openxmlformats.org/officeDocument/2006/relationships/hyperlink" Target="https://www.cdc.gov/nchs/data/health_policy/monthly-drug-overdose-death-estimates.pdf" TargetMode="External"/><Relationship Id="rId4" Type="http://schemas.openxmlformats.org/officeDocument/2006/relationships/hyperlink" Target="https://www.nytimes.com/interactive/2017/09/02/upshot/fentanyl-drug-overdose-deaths.html?_r=0"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6.emf"/><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3.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49.tiff"/><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4.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x-apple-data-detectors://5/"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2857" y="381000"/>
            <a:ext cx="9144000" cy="5806849"/>
          </a:xfrm>
        </p:spPr>
        <p:txBody>
          <a:bodyPr>
            <a:normAutofit fontScale="90000"/>
          </a:bodyPr>
          <a:lstStyle/>
          <a:p>
            <a:r>
              <a:rPr lang="en-US" sz="4400" b="1" dirty="0"/>
              <a:t>Addiction Medicine: </a:t>
            </a:r>
            <a:r>
              <a:rPr lang="en-US" sz="4400" dirty="0"/>
              <a:t/>
            </a:r>
            <a:br>
              <a:rPr lang="en-US" sz="4400" dirty="0"/>
            </a:br>
            <a:r>
              <a:rPr lang="en-US" sz="4400" b="1" dirty="0"/>
              <a:t>The Urgent Need for Trained Physicians</a:t>
            </a:r>
            <a:r>
              <a:rPr lang="en-US" sz="4400" dirty="0"/>
              <a:t/>
            </a:r>
            <a:br>
              <a:rPr lang="en-US" sz="4400" dirty="0"/>
            </a:br>
            <a:r>
              <a:rPr lang="en-US" sz="2700" b="1" dirty="0"/>
              <a:t> </a:t>
            </a:r>
            <a:r>
              <a:rPr lang="en-US" sz="2700" dirty="0"/>
              <a:t/>
            </a:r>
            <a:br>
              <a:rPr lang="en-US" sz="2700" dirty="0"/>
            </a:br>
            <a:r>
              <a:rPr lang="en-US" sz="2700" i="1" dirty="0"/>
              <a:t>A Congressional Briefing Sponsored </a:t>
            </a:r>
            <a:r>
              <a:rPr lang="en-US" sz="2700" i="1" dirty="0" smtClean="0"/>
              <a:t>by</a:t>
            </a:r>
            <a:br>
              <a:rPr lang="en-US" sz="2700" i="1" dirty="0" smtClean="0"/>
            </a:br>
            <a:r>
              <a:rPr lang="en-US" sz="2700" b="1" dirty="0"/>
              <a:t/>
            </a:r>
            <a:br>
              <a:rPr lang="en-US" sz="2700" b="1" dirty="0"/>
            </a:br>
            <a:r>
              <a:rPr lang="en-US" sz="2700" b="1" dirty="0"/>
              <a:t>The Addiction Medicine </a:t>
            </a:r>
            <a:r>
              <a:rPr lang="en-US" sz="2700" b="1" dirty="0" smtClean="0"/>
              <a:t>Foundation</a:t>
            </a:r>
            <a:br>
              <a:rPr lang="en-US" sz="2700" b="1" dirty="0" smtClean="0"/>
            </a:br>
            <a:r>
              <a:rPr lang="en-US" sz="2700" b="1" dirty="0"/>
              <a:t/>
            </a:r>
            <a:br>
              <a:rPr lang="en-US" sz="2700" b="1" dirty="0"/>
            </a:br>
            <a:r>
              <a:rPr lang="en-US" sz="2700" i="1" dirty="0"/>
              <a:t>In cooperation </a:t>
            </a:r>
            <a:r>
              <a:rPr lang="en-US" sz="2700" i="1" dirty="0" smtClean="0"/>
              <a:t>with</a:t>
            </a:r>
            <a:br>
              <a:rPr lang="en-US" sz="2700" i="1" dirty="0" smtClean="0"/>
            </a:br>
            <a:r>
              <a:rPr lang="en-US" sz="2700" dirty="0"/>
              <a:t/>
            </a:r>
            <a:br>
              <a:rPr lang="en-US" sz="2700" dirty="0"/>
            </a:br>
            <a:r>
              <a:rPr lang="en-US" sz="2700" b="1" dirty="0"/>
              <a:t>The Congressional Prescription Drug Abuse Caucus</a:t>
            </a:r>
            <a:r>
              <a:rPr lang="en-US" sz="2700" dirty="0"/>
              <a:t/>
            </a:r>
            <a:br>
              <a:rPr lang="en-US" sz="2700" dirty="0"/>
            </a:br>
            <a:r>
              <a:rPr lang="en-US" sz="2700" b="1" dirty="0"/>
              <a:t>The Congressional Addiction, Treatment and Recovery Caucus </a:t>
            </a:r>
            <a:r>
              <a:rPr lang="en-US" sz="2700" dirty="0"/>
              <a:t/>
            </a:r>
            <a:br>
              <a:rPr lang="en-US" sz="2700" dirty="0"/>
            </a:br>
            <a:r>
              <a:rPr lang="en-US" sz="2700" b="1" dirty="0"/>
              <a:t>The Congressional Bipartisan Heroin Task Force </a:t>
            </a:r>
            <a:r>
              <a:rPr lang="en-US" dirty="0"/>
              <a:t/>
            </a:r>
            <a:br>
              <a:rPr lang="en-US" dirty="0"/>
            </a:br>
            <a:r>
              <a:rPr lang="en-US" sz="4000" b="1" dirty="0"/>
              <a:t> </a:t>
            </a:r>
            <a:br>
              <a:rPr lang="en-US" sz="4000" b="1" dirty="0"/>
            </a:br>
            <a:r>
              <a:rPr lang="en-US" sz="2200" dirty="0" smtClean="0"/>
              <a:t>September </a:t>
            </a:r>
            <a:r>
              <a:rPr lang="en-US" sz="2200" dirty="0"/>
              <a:t>26, 2017</a:t>
            </a:r>
            <a:r>
              <a:rPr lang="en-US" sz="2200" b="1" dirty="0"/>
              <a:t/>
            </a:r>
            <a:br>
              <a:rPr lang="en-US" sz="2200" b="1" dirty="0"/>
            </a:br>
            <a:endParaRPr lang="en-US" sz="22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01283" y="132564"/>
            <a:ext cx="1545876" cy="1515307"/>
          </a:xfrm>
          <a:prstGeom prst="rect">
            <a:avLst/>
          </a:prstGeom>
        </p:spPr>
      </p:pic>
    </p:spTree>
    <p:extLst>
      <p:ext uri="{BB962C8B-B14F-4D97-AF65-F5344CB8AC3E}">
        <p14:creationId xmlns:p14="http://schemas.microsoft.com/office/powerpoint/2010/main" val="821511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60"/>
            <a:ext cx="11379200" cy="609600"/>
          </a:xfrm>
        </p:spPr>
        <p:txBody>
          <a:bodyPr/>
          <a:lstStyle/>
          <a:p>
            <a:r>
              <a:rPr lang="en-US" dirty="0"/>
              <a:t>Addiction is a Chronic Brain Disease</a:t>
            </a:r>
          </a:p>
        </p:txBody>
      </p:sp>
      <p:sp>
        <p:nvSpPr>
          <p:cNvPr id="3" name="Content Placeholder 2"/>
          <p:cNvSpPr>
            <a:spLocks noGrp="1"/>
          </p:cNvSpPr>
          <p:nvPr>
            <p:ph idx="1"/>
          </p:nvPr>
        </p:nvSpPr>
        <p:spPr>
          <a:xfrm>
            <a:off x="304800" y="561975"/>
            <a:ext cx="11328400" cy="5534025"/>
          </a:xfrm>
        </p:spPr>
        <p:txBody>
          <a:bodyPr/>
          <a:lstStyle/>
          <a:p>
            <a:pPr marL="0" indent="0">
              <a:spcBef>
                <a:spcPts val="0"/>
              </a:spcBef>
              <a:buNone/>
            </a:pPr>
            <a:endParaRPr lang="en-US" sz="2200" b="1" dirty="0"/>
          </a:p>
          <a:p>
            <a:pPr>
              <a:spcBef>
                <a:spcPts val="0"/>
              </a:spcBef>
            </a:pPr>
            <a:endParaRPr lang="en-US" sz="2200" b="1" dirty="0"/>
          </a:p>
          <a:p>
            <a:pPr marL="0" indent="0">
              <a:spcBef>
                <a:spcPts val="0"/>
              </a:spcBef>
              <a:buNone/>
            </a:pPr>
            <a:endParaRPr lang="en-US" sz="2000" b="1" dirty="0"/>
          </a:p>
          <a:p>
            <a:pPr>
              <a:spcBef>
                <a:spcPts val="0"/>
              </a:spcBef>
            </a:pPr>
            <a:endParaRPr lang="en-US" sz="2000" b="1" dirty="0"/>
          </a:p>
          <a:p>
            <a:pPr lvl="1"/>
            <a:endParaRPr lang="en-US" sz="2000" dirty="0"/>
          </a:p>
          <a:p>
            <a:pPr>
              <a:spcBef>
                <a:spcPts val="0"/>
              </a:spcBef>
            </a:pPr>
            <a:endParaRPr lang="en-US" sz="2000" dirty="0"/>
          </a:p>
          <a:p>
            <a:endParaRPr lang="en-US" sz="2000" dirty="0"/>
          </a:p>
          <a:p>
            <a:endParaRPr lang="en-US" dirty="0">
              <a:solidFill>
                <a:schemeClr val="tx2"/>
              </a:solidFill>
            </a:endParaRPr>
          </a:p>
          <a:p>
            <a:pPr lvl="0"/>
            <a:endParaRPr lang="en-US" dirty="0"/>
          </a:p>
          <a:p>
            <a:endParaRPr lang="en-US" dirty="0"/>
          </a:p>
          <a:p>
            <a:endParaRPr lang="en-US" dirty="0"/>
          </a:p>
          <a:p>
            <a:endParaRPr lang="en-US" dirty="0"/>
          </a:p>
          <a:p>
            <a:endParaRPr lang="en-US" dirty="0"/>
          </a:p>
        </p:txBody>
      </p:sp>
      <p:sp>
        <p:nvSpPr>
          <p:cNvPr id="7" name="Content Placeholder 2"/>
          <p:cNvSpPr txBox="1">
            <a:spLocks/>
          </p:cNvSpPr>
          <p:nvPr/>
        </p:nvSpPr>
        <p:spPr bwMode="auto">
          <a:xfrm>
            <a:off x="228600" y="457200"/>
            <a:ext cx="11480800" cy="5534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0188" indent="-230188" algn="l" rtl="0" eaLnBrk="0" fontAlgn="base" hangingPunct="0">
              <a:spcBef>
                <a:spcPct val="10000"/>
              </a:spcBef>
              <a:spcAft>
                <a:spcPct val="0"/>
              </a:spcAft>
              <a:buClr>
                <a:schemeClr val="tx1"/>
              </a:buClr>
              <a:buSzPct val="125000"/>
              <a:buChar char="•"/>
              <a:defRPr sz="2100">
                <a:solidFill>
                  <a:schemeClr val="tx1"/>
                </a:solidFill>
                <a:latin typeface="+mn-lt"/>
                <a:ea typeface="ＭＳ Ｐゴシック" charset="-128"/>
                <a:cs typeface="ＭＳ Ｐゴシック" charset="-128"/>
              </a:defRPr>
            </a:lvl1pPr>
            <a:lvl2pPr marL="630238" indent="-231775" algn="l" rtl="0" eaLnBrk="0" fontAlgn="base" hangingPunct="0">
              <a:spcBef>
                <a:spcPct val="10000"/>
              </a:spcBef>
              <a:spcAft>
                <a:spcPct val="0"/>
              </a:spcAft>
              <a:buClr>
                <a:schemeClr val="tx1"/>
              </a:buClr>
              <a:buChar char="–"/>
              <a:defRPr sz="2100">
                <a:solidFill>
                  <a:schemeClr val="tx1"/>
                </a:solidFill>
                <a:latin typeface="+mn-lt"/>
                <a:ea typeface="ＭＳ Ｐゴシック" charset="-128"/>
              </a:defRPr>
            </a:lvl2pPr>
            <a:lvl3pPr marL="1143000" indent="-228600" algn="l" rtl="0" eaLnBrk="0" fontAlgn="base" hangingPunct="0">
              <a:spcBef>
                <a:spcPct val="1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10000"/>
              </a:spcBef>
              <a:spcAft>
                <a:spcPct val="0"/>
              </a:spcAft>
              <a:buChar char="–"/>
              <a:defRPr sz="2400">
                <a:solidFill>
                  <a:schemeClr val="tx1"/>
                </a:solidFill>
                <a:latin typeface="+mn-lt"/>
                <a:ea typeface="ＭＳ Ｐゴシック" charset="-128"/>
              </a:defRPr>
            </a:lvl4pPr>
            <a:lvl5pPr marL="2057400" indent="-228600" algn="l" rtl="0" eaLnBrk="0" fontAlgn="base" hangingPunct="0">
              <a:spcBef>
                <a:spcPct val="10000"/>
              </a:spcBef>
              <a:spcAft>
                <a:spcPct val="0"/>
              </a:spcAft>
              <a:buChar char="»"/>
              <a:defRPr sz="2400">
                <a:solidFill>
                  <a:schemeClr val="tx1"/>
                </a:solidFill>
                <a:latin typeface="+mn-lt"/>
                <a:ea typeface="ＭＳ Ｐゴシック" charset="-128"/>
              </a:defRPr>
            </a:lvl5pPr>
            <a:lvl6pPr marL="2514600" indent="-228600" algn="l" rtl="0" eaLnBrk="0" fontAlgn="base" hangingPunct="0">
              <a:spcBef>
                <a:spcPct val="10000"/>
              </a:spcBef>
              <a:spcAft>
                <a:spcPct val="0"/>
              </a:spcAft>
              <a:buChar char="»"/>
              <a:defRPr sz="2400">
                <a:solidFill>
                  <a:schemeClr val="tx1"/>
                </a:solidFill>
                <a:latin typeface="+mn-lt"/>
                <a:ea typeface="ＭＳ Ｐゴシック" charset="-128"/>
              </a:defRPr>
            </a:lvl6pPr>
            <a:lvl7pPr marL="2971800" indent="-228600" algn="l" rtl="0" eaLnBrk="0" fontAlgn="base" hangingPunct="0">
              <a:spcBef>
                <a:spcPct val="10000"/>
              </a:spcBef>
              <a:spcAft>
                <a:spcPct val="0"/>
              </a:spcAft>
              <a:buChar char="»"/>
              <a:defRPr sz="2400">
                <a:solidFill>
                  <a:schemeClr val="tx1"/>
                </a:solidFill>
                <a:latin typeface="+mn-lt"/>
                <a:ea typeface="ＭＳ Ｐゴシック" charset="-128"/>
              </a:defRPr>
            </a:lvl7pPr>
            <a:lvl8pPr marL="3429000" indent="-228600" algn="l" rtl="0" eaLnBrk="0" fontAlgn="base" hangingPunct="0">
              <a:spcBef>
                <a:spcPct val="10000"/>
              </a:spcBef>
              <a:spcAft>
                <a:spcPct val="0"/>
              </a:spcAft>
              <a:buChar char="»"/>
              <a:defRPr sz="2400">
                <a:solidFill>
                  <a:schemeClr val="tx1"/>
                </a:solidFill>
                <a:latin typeface="+mn-lt"/>
                <a:ea typeface="ＭＳ Ｐゴシック" charset="-128"/>
              </a:defRPr>
            </a:lvl8pPr>
            <a:lvl9pPr marL="3886200" indent="-228600" algn="l" rtl="0" eaLnBrk="0" fontAlgn="base" hangingPunct="0">
              <a:spcBef>
                <a:spcPct val="10000"/>
              </a:spcBef>
              <a:spcAft>
                <a:spcPct val="0"/>
              </a:spcAft>
              <a:buChar char="»"/>
              <a:defRPr sz="2400">
                <a:solidFill>
                  <a:schemeClr val="tx1"/>
                </a:solidFill>
                <a:latin typeface="+mn-lt"/>
                <a:ea typeface="ＭＳ Ｐゴシック" charset="-128"/>
              </a:defRPr>
            </a:lvl9pPr>
          </a:lstStyle>
          <a:p>
            <a:pPr>
              <a:buClr>
                <a:srgbClr val="FFFFFF"/>
              </a:buClr>
            </a:pPr>
            <a:endParaRPr lang="en-US" sz="2000" kern="0" dirty="0">
              <a:solidFill>
                <a:srgbClr val="FFFFFF"/>
              </a:solidFill>
            </a:endParaRPr>
          </a:p>
          <a:p>
            <a:pPr>
              <a:spcBef>
                <a:spcPts val="0"/>
              </a:spcBef>
              <a:buClr>
                <a:srgbClr val="FFFFFF"/>
              </a:buClr>
            </a:pPr>
            <a:endParaRPr lang="en-US" sz="2000" kern="0" dirty="0">
              <a:solidFill>
                <a:srgbClr val="FFFFFF"/>
              </a:solidFill>
            </a:endParaRPr>
          </a:p>
          <a:p>
            <a:pPr>
              <a:buClr>
                <a:srgbClr val="FFFFFF"/>
              </a:buClr>
            </a:pPr>
            <a:endParaRPr lang="en-US" sz="2000" kern="0" dirty="0">
              <a:solidFill>
                <a:srgbClr val="FFFFFF"/>
              </a:solidFill>
            </a:endParaRPr>
          </a:p>
          <a:p>
            <a:pPr>
              <a:buClr>
                <a:srgbClr val="FFFFFF"/>
              </a:buClr>
            </a:pPr>
            <a:endParaRPr lang="en-US" kern="0" dirty="0">
              <a:solidFill>
                <a:srgbClr val="FFFF00"/>
              </a:solidFill>
            </a:endParaRPr>
          </a:p>
          <a:p>
            <a:pPr>
              <a:buClr>
                <a:srgbClr val="FFFFFF"/>
              </a:buClr>
            </a:pPr>
            <a:endParaRPr lang="en-US" kern="0" dirty="0">
              <a:solidFill>
                <a:srgbClr val="FFFFFF"/>
              </a:solidFill>
            </a:endParaRPr>
          </a:p>
          <a:p>
            <a:pPr>
              <a:buClr>
                <a:srgbClr val="FFFFFF"/>
              </a:buClr>
            </a:pPr>
            <a:endParaRPr lang="en-US" kern="0" dirty="0">
              <a:solidFill>
                <a:srgbClr val="FFFFFF"/>
              </a:solidFill>
            </a:endParaRPr>
          </a:p>
          <a:p>
            <a:pPr>
              <a:buClr>
                <a:srgbClr val="FFFFFF"/>
              </a:buClr>
            </a:pPr>
            <a:endParaRPr lang="en-US" kern="0" dirty="0">
              <a:solidFill>
                <a:srgbClr val="FFFFFF"/>
              </a:solidFill>
            </a:endParaRPr>
          </a:p>
          <a:p>
            <a:pPr>
              <a:buClr>
                <a:srgbClr val="FFFFFF"/>
              </a:buClr>
            </a:pPr>
            <a:endParaRPr lang="en-US" kern="0" dirty="0">
              <a:solidFill>
                <a:srgbClr val="FFFFFF"/>
              </a:solidFill>
            </a:endParaRPr>
          </a:p>
          <a:p>
            <a:pPr>
              <a:buClr>
                <a:srgbClr val="FFFFFF"/>
              </a:buClr>
            </a:pPr>
            <a:endParaRPr lang="en-US" kern="0" dirty="0">
              <a:solidFill>
                <a:srgbClr val="FFFFFF"/>
              </a:solidFill>
            </a:endParaRPr>
          </a:p>
        </p:txBody>
      </p:sp>
      <p:sp>
        <p:nvSpPr>
          <p:cNvPr id="5" name="Content Placeholder 2"/>
          <p:cNvSpPr txBox="1">
            <a:spLocks/>
          </p:cNvSpPr>
          <p:nvPr/>
        </p:nvSpPr>
        <p:spPr bwMode="auto">
          <a:xfrm>
            <a:off x="368155" y="567358"/>
            <a:ext cx="11265049" cy="5534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0188" indent="-230188" algn="l" rtl="0" eaLnBrk="0" fontAlgn="base" hangingPunct="0">
              <a:spcBef>
                <a:spcPct val="10000"/>
              </a:spcBef>
              <a:spcAft>
                <a:spcPct val="0"/>
              </a:spcAft>
              <a:buClr>
                <a:schemeClr val="tx1"/>
              </a:buClr>
              <a:buSzPct val="125000"/>
              <a:buChar char="•"/>
              <a:defRPr sz="2100">
                <a:solidFill>
                  <a:schemeClr val="tx1"/>
                </a:solidFill>
                <a:latin typeface="+mn-lt"/>
                <a:ea typeface="ＭＳ Ｐゴシック" charset="-128"/>
                <a:cs typeface="ＭＳ Ｐゴシック" charset="-128"/>
              </a:defRPr>
            </a:lvl1pPr>
            <a:lvl2pPr marL="630238" indent="-231775" algn="l" rtl="0" eaLnBrk="0" fontAlgn="base" hangingPunct="0">
              <a:spcBef>
                <a:spcPct val="10000"/>
              </a:spcBef>
              <a:spcAft>
                <a:spcPct val="0"/>
              </a:spcAft>
              <a:buClr>
                <a:schemeClr val="tx1"/>
              </a:buClr>
              <a:buChar char="–"/>
              <a:defRPr sz="2100">
                <a:solidFill>
                  <a:schemeClr val="tx1"/>
                </a:solidFill>
                <a:latin typeface="+mn-lt"/>
                <a:ea typeface="ＭＳ Ｐゴシック" charset="-128"/>
              </a:defRPr>
            </a:lvl2pPr>
            <a:lvl3pPr marL="1143000" indent="-228600" algn="l" rtl="0" eaLnBrk="0" fontAlgn="base" hangingPunct="0">
              <a:spcBef>
                <a:spcPct val="1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10000"/>
              </a:spcBef>
              <a:spcAft>
                <a:spcPct val="0"/>
              </a:spcAft>
              <a:buChar char="–"/>
              <a:defRPr sz="2400">
                <a:solidFill>
                  <a:schemeClr val="tx1"/>
                </a:solidFill>
                <a:latin typeface="+mn-lt"/>
                <a:ea typeface="ＭＳ Ｐゴシック" charset="-128"/>
              </a:defRPr>
            </a:lvl4pPr>
            <a:lvl5pPr marL="2057400" indent="-228600" algn="l" rtl="0" eaLnBrk="0" fontAlgn="base" hangingPunct="0">
              <a:spcBef>
                <a:spcPct val="10000"/>
              </a:spcBef>
              <a:spcAft>
                <a:spcPct val="0"/>
              </a:spcAft>
              <a:buChar char="»"/>
              <a:defRPr sz="2400">
                <a:solidFill>
                  <a:schemeClr val="tx1"/>
                </a:solidFill>
                <a:latin typeface="+mn-lt"/>
                <a:ea typeface="ＭＳ Ｐゴシック" charset="-128"/>
              </a:defRPr>
            </a:lvl5pPr>
            <a:lvl6pPr marL="2514600" indent="-228600" algn="l" rtl="0" eaLnBrk="0" fontAlgn="base" hangingPunct="0">
              <a:spcBef>
                <a:spcPct val="10000"/>
              </a:spcBef>
              <a:spcAft>
                <a:spcPct val="0"/>
              </a:spcAft>
              <a:buChar char="»"/>
              <a:defRPr sz="2400">
                <a:solidFill>
                  <a:schemeClr val="tx1"/>
                </a:solidFill>
                <a:latin typeface="+mn-lt"/>
                <a:ea typeface="ＭＳ Ｐゴシック" charset="-128"/>
              </a:defRPr>
            </a:lvl6pPr>
            <a:lvl7pPr marL="2971800" indent="-228600" algn="l" rtl="0" eaLnBrk="0" fontAlgn="base" hangingPunct="0">
              <a:spcBef>
                <a:spcPct val="10000"/>
              </a:spcBef>
              <a:spcAft>
                <a:spcPct val="0"/>
              </a:spcAft>
              <a:buChar char="»"/>
              <a:defRPr sz="2400">
                <a:solidFill>
                  <a:schemeClr val="tx1"/>
                </a:solidFill>
                <a:latin typeface="+mn-lt"/>
                <a:ea typeface="ＭＳ Ｐゴシック" charset="-128"/>
              </a:defRPr>
            </a:lvl7pPr>
            <a:lvl8pPr marL="3429000" indent="-228600" algn="l" rtl="0" eaLnBrk="0" fontAlgn="base" hangingPunct="0">
              <a:spcBef>
                <a:spcPct val="10000"/>
              </a:spcBef>
              <a:spcAft>
                <a:spcPct val="0"/>
              </a:spcAft>
              <a:buChar char="»"/>
              <a:defRPr sz="2400">
                <a:solidFill>
                  <a:schemeClr val="tx1"/>
                </a:solidFill>
                <a:latin typeface="+mn-lt"/>
                <a:ea typeface="ＭＳ Ｐゴシック" charset="-128"/>
              </a:defRPr>
            </a:lvl8pPr>
            <a:lvl9pPr marL="3886200" indent="-228600" algn="l" rtl="0" eaLnBrk="0" fontAlgn="base" hangingPunct="0">
              <a:spcBef>
                <a:spcPct val="10000"/>
              </a:spcBef>
              <a:spcAft>
                <a:spcPct val="0"/>
              </a:spcAft>
              <a:buChar char="»"/>
              <a:defRPr sz="2400">
                <a:solidFill>
                  <a:schemeClr val="tx1"/>
                </a:solidFill>
                <a:latin typeface="+mn-lt"/>
                <a:ea typeface="ＭＳ Ｐゴシック" charset="-128"/>
              </a:defRPr>
            </a:lvl9pPr>
          </a:lstStyle>
          <a:p>
            <a:pPr>
              <a:buClr>
                <a:srgbClr val="FF9933"/>
              </a:buClr>
              <a:buFont typeface="Arial" panose="020B0604020202020204" pitchFamily="34" charset="0"/>
              <a:buChar char="•"/>
            </a:pPr>
            <a:endParaRPr lang="en-US" sz="1800" b="1" dirty="0">
              <a:solidFill>
                <a:srgbClr val="FFFFFF"/>
              </a:solidFill>
            </a:endParaRPr>
          </a:p>
          <a:p>
            <a:pPr>
              <a:buClr>
                <a:srgbClr val="FF9933"/>
              </a:buClr>
              <a:buFont typeface="Arial" panose="020B0604020202020204" pitchFamily="34" charset="0"/>
              <a:buChar char="•"/>
            </a:pPr>
            <a:r>
              <a:rPr lang="en-US" sz="2400" b="1" dirty="0">
                <a:solidFill>
                  <a:srgbClr val="FFFFFF"/>
                </a:solidFill>
                <a:cs typeface="+mn-cs"/>
              </a:rPr>
              <a:t>Decades of research shows that addiction is a </a:t>
            </a:r>
            <a:r>
              <a:rPr lang="en-US" sz="2400" b="1" dirty="0">
                <a:solidFill>
                  <a:srgbClr val="FFFF00"/>
                </a:solidFill>
                <a:cs typeface="+mn-cs"/>
              </a:rPr>
              <a:t>chronic brain disease</a:t>
            </a:r>
          </a:p>
          <a:p>
            <a:pPr marL="0" indent="0">
              <a:buClr>
                <a:srgbClr val="FF9933"/>
              </a:buClr>
              <a:buFontTx/>
              <a:buNone/>
            </a:pPr>
            <a:endParaRPr lang="en-US" sz="2400" b="1" kern="0" dirty="0">
              <a:solidFill>
                <a:srgbClr val="FFFFFF"/>
              </a:solidFill>
            </a:endParaRPr>
          </a:p>
          <a:p>
            <a:pPr>
              <a:buClr>
                <a:srgbClr val="FF9933"/>
              </a:buClr>
              <a:buFont typeface="Arial" panose="020B0604020202020204" pitchFamily="34" charset="0"/>
              <a:buChar char="•"/>
            </a:pPr>
            <a:r>
              <a:rPr lang="en-US" sz="2400" b="1" kern="0" dirty="0">
                <a:solidFill>
                  <a:srgbClr val="FFFF00"/>
                </a:solidFill>
              </a:rPr>
              <a:t>Frequently co-occurs with other mental health conditions</a:t>
            </a:r>
            <a:endParaRPr lang="en-US" sz="2400" b="1" dirty="0">
              <a:solidFill>
                <a:srgbClr val="FFFFFF"/>
              </a:solidFill>
              <a:cs typeface="+mn-cs"/>
            </a:endParaRPr>
          </a:p>
          <a:p>
            <a:pPr marL="0" indent="0">
              <a:buClr>
                <a:srgbClr val="FF9933"/>
              </a:buClr>
              <a:buFontTx/>
              <a:buNone/>
            </a:pPr>
            <a:endParaRPr lang="en-US" sz="2400" b="1" dirty="0">
              <a:solidFill>
                <a:srgbClr val="FFFF00"/>
              </a:solidFill>
              <a:cs typeface="+mn-cs"/>
            </a:endParaRPr>
          </a:p>
          <a:p>
            <a:pPr>
              <a:buClr>
                <a:srgbClr val="FF9933"/>
              </a:buClr>
              <a:buFont typeface="Arial" panose="020B0604020202020204" pitchFamily="34" charset="0"/>
              <a:buChar char="•"/>
            </a:pPr>
            <a:r>
              <a:rPr lang="en-US" sz="2400" b="1" dirty="0">
                <a:solidFill>
                  <a:srgbClr val="FFFF00"/>
                </a:solidFill>
                <a:cs typeface="+mn-cs"/>
              </a:rPr>
              <a:t>Has many features in common with medical conditions</a:t>
            </a:r>
            <a:r>
              <a:rPr lang="en-US" sz="2400" b="1" dirty="0">
                <a:solidFill>
                  <a:srgbClr val="FFFFFF"/>
                </a:solidFill>
                <a:cs typeface="+mn-cs"/>
              </a:rPr>
              <a:t> such as diabetes, hypertension, and obesity </a:t>
            </a:r>
            <a:endParaRPr lang="en-US" sz="2400" b="1" dirty="0">
              <a:solidFill>
                <a:srgbClr val="FFFFFF"/>
              </a:solidFill>
            </a:endParaRPr>
          </a:p>
          <a:p>
            <a:pPr lvl="1">
              <a:buClr>
                <a:srgbClr val="FF9933"/>
              </a:buClr>
              <a:buFont typeface="Arial" panose="020B0604020202020204" pitchFamily="34" charset="0"/>
              <a:buChar char="–"/>
            </a:pPr>
            <a:r>
              <a:rPr lang="en-US" sz="2400" b="1" dirty="0">
                <a:solidFill>
                  <a:srgbClr val="FFFFFF"/>
                </a:solidFill>
              </a:rPr>
              <a:t>Chronic</a:t>
            </a:r>
          </a:p>
          <a:p>
            <a:pPr lvl="1">
              <a:buClr>
                <a:srgbClr val="FF9933"/>
              </a:buClr>
              <a:buFont typeface="Arial" panose="020B0604020202020204" pitchFamily="34" charset="0"/>
              <a:buChar char="–"/>
            </a:pPr>
            <a:r>
              <a:rPr lang="en-US" sz="2400" b="1" dirty="0">
                <a:solidFill>
                  <a:srgbClr val="FFFFFF"/>
                </a:solidFill>
              </a:rPr>
              <a:t>Potential for recurrence and recovery</a:t>
            </a:r>
          </a:p>
          <a:p>
            <a:pPr lvl="1">
              <a:buClr>
                <a:srgbClr val="FF9933"/>
              </a:buClr>
              <a:buFont typeface="Arial" panose="020B0604020202020204" pitchFamily="34" charset="0"/>
              <a:buChar char="–"/>
            </a:pPr>
            <a:r>
              <a:rPr lang="en-US" sz="2400" b="1" dirty="0">
                <a:solidFill>
                  <a:srgbClr val="FFFFFF"/>
                </a:solidFill>
              </a:rPr>
              <a:t>Influenced by genetic, epigenetic, developmental, and environmental factors </a:t>
            </a:r>
          </a:p>
          <a:p>
            <a:pPr lvl="1">
              <a:buClr>
                <a:srgbClr val="FF9933"/>
              </a:buClr>
              <a:buFont typeface="Arial" panose="020B0604020202020204" pitchFamily="34" charset="0"/>
              <a:buChar char="–"/>
            </a:pPr>
            <a:r>
              <a:rPr lang="en-US" sz="2400" b="1" dirty="0">
                <a:solidFill>
                  <a:srgbClr val="FFFFFF"/>
                </a:solidFill>
              </a:rPr>
              <a:t>Requires a comprehensive approach to treatment</a:t>
            </a:r>
          </a:p>
          <a:p>
            <a:pPr>
              <a:buClr>
                <a:srgbClr val="FF9933"/>
              </a:buClr>
              <a:buFont typeface="Arial" panose="020B0604020202020204" pitchFamily="34" charset="0"/>
              <a:buChar char="•"/>
            </a:pPr>
            <a:endParaRPr lang="en-US" sz="2000" b="1" kern="0" dirty="0">
              <a:solidFill>
                <a:srgbClr val="FFFFFF"/>
              </a:solidFill>
            </a:endParaRPr>
          </a:p>
          <a:p>
            <a:pPr>
              <a:buClr>
                <a:srgbClr val="FF9933"/>
              </a:buClr>
              <a:buFont typeface="Arial" panose="020B0604020202020204" pitchFamily="34" charset="0"/>
              <a:buChar char="•"/>
            </a:pPr>
            <a:endParaRPr lang="en-US" sz="2000" b="1" kern="0" dirty="0">
              <a:solidFill>
                <a:srgbClr val="FFFFFF"/>
              </a:solidFill>
            </a:endParaRPr>
          </a:p>
          <a:p>
            <a:pPr marL="0" indent="0">
              <a:buClr>
                <a:srgbClr val="FF9933"/>
              </a:buClr>
              <a:buFontTx/>
              <a:buNone/>
            </a:pPr>
            <a:endParaRPr lang="en-US" sz="2000" b="1" kern="0" dirty="0">
              <a:solidFill>
                <a:srgbClr val="FFFFFF"/>
              </a:solidFill>
            </a:endParaRPr>
          </a:p>
          <a:p>
            <a:pPr>
              <a:buClr>
                <a:srgbClr val="FF9933"/>
              </a:buClr>
              <a:buFont typeface="Arial" panose="020B0604020202020204" pitchFamily="34" charset="0"/>
              <a:buChar char="•"/>
            </a:pPr>
            <a:endParaRPr lang="en-US" sz="2000" b="1" kern="0" dirty="0">
              <a:solidFill>
                <a:srgbClr val="FFFFFF"/>
              </a:solidFill>
            </a:endParaRPr>
          </a:p>
          <a:p>
            <a:pPr>
              <a:buClr>
                <a:srgbClr val="FF9933"/>
              </a:buClr>
              <a:buFont typeface="Arial" panose="020B0604020202020204" pitchFamily="34" charset="0"/>
              <a:buChar char="•"/>
            </a:pPr>
            <a:endParaRPr lang="en-US" sz="2000" b="1" kern="0" dirty="0">
              <a:solidFill>
                <a:srgbClr val="FFFFFF"/>
              </a:solidFill>
            </a:endParaRPr>
          </a:p>
          <a:p>
            <a:pPr>
              <a:buClr>
                <a:srgbClr val="FF9933"/>
              </a:buClr>
              <a:buFont typeface="Arial" panose="020B0604020202020204" pitchFamily="34" charset="0"/>
              <a:buChar char="•"/>
            </a:pPr>
            <a:endParaRPr lang="en-US" b="1" kern="0" dirty="0">
              <a:solidFill>
                <a:srgbClr val="FFFF00"/>
              </a:solidFill>
            </a:endParaRPr>
          </a:p>
          <a:p>
            <a:pPr>
              <a:buClr>
                <a:srgbClr val="FF9933"/>
              </a:buClr>
              <a:buFont typeface="Arial" panose="020B0604020202020204" pitchFamily="34" charset="0"/>
              <a:buChar char="•"/>
            </a:pPr>
            <a:endParaRPr lang="en-US" b="1" kern="0" dirty="0">
              <a:solidFill>
                <a:srgbClr val="FFFFFF"/>
              </a:solidFill>
            </a:endParaRPr>
          </a:p>
          <a:p>
            <a:pPr>
              <a:buClr>
                <a:srgbClr val="FF9933"/>
              </a:buClr>
              <a:buFont typeface="Arial" panose="020B0604020202020204" pitchFamily="34" charset="0"/>
              <a:buChar char="•"/>
            </a:pPr>
            <a:endParaRPr lang="en-US" b="1" kern="0" dirty="0">
              <a:solidFill>
                <a:srgbClr val="FFFFFF"/>
              </a:solidFill>
            </a:endParaRPr>
          </a:p>
          <a:p>
            <a:pPr>
              <a:buClr>
                <a:srgbClr val="FF9933"/>
              </a:buClr>
              <a:buFont typeface="Arial" panose="020B0604020202020204" pitchFamily="34" charset="0"/>
              <a:buChar char="•"/>
            </a:pPr>
            <a:endParaRPr lang="en-US" b="1" kern="0" dirty="0">
              <a:solidFill>
                <a:srgbClr val="FFFFFF"/>
              </a:solidFill>
            </a:endParaRPr>
          </a:p>
          <a:p>
            <a:pPr>
              <a:buClr>
                <a:srgbClr val="FF9933"/>
              </a:buClr>
              <a:buFont typeface="Arial" panose="020B0604020202020204" pitchFamily="34" charset="0"/>
              <a:buChar char="•"/>
            </a:pPr>
            <a:endParaRPr lang="en-US" b="1" kern="0" dirty="0">
              <a:solidFill>
                <a:srgbClr val="FFFFFF"/>
              </a:solidFill>
            </a:endParaRPr>
          </a:p>
          <a:p>
            <a:pPr>
              <a:buClr>
                <a:srgbClr val="FF9933"/>
              </a:buClr>
              <a:buFont typeface="Arial" panose="020B0604020202020204" pitchFamily="34" charset="0"/>
              <a:buChar char="•"/>
            </a:pPr>
            <a:endParaRPr lang="en-US" b="1" kern="0" dirty="0">
              <a:solidFill>
                <a:srgbClr val="FFFFFF"/>
              </a:solidFill>
            </a:endParaRPr>
          </a:p>
        </p:txBody>
      </p:sp>
      <p:pic>
        <p:nvPicPr>
          <p:cNvPr id="4" name="Picture 3"/>
          <p:cNvPicPr>
            <a:picLocks noChangeAspect="1"/>
          </p:cNvPicPr>
          <p:nvPr/>
        </p:nvPicPr>
        <p:blipFill>
          <a:blip r:embed="rId3"/>
          <a:stretch>
            <a:fillRect/>
          </a:stretch>
        </p:blipFill>
        <p:spPr>
          <a:xfrm>
            <a:off x="827594" y="486820"/>
            <a:ext cx="10282811" cy="30483"/>
          </a:xfrm>
          <a:prstGeom prst="rect">
            <a:avLst/>
          </a:prstGeom>
        </p:spPr>
      </p:pic>
    </p:spTree>
    <p:extLst>
      <p:ext uri="{BB962C8B-B14F-4D97-AF65-F5344CB8AC3E}">
        <p14:creationId xmlns:p14="http://schemas.microsoft.com/office/powerpoint/2010/main" val="2341580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txBox="1">
            <a:spLocks noChangeArrowheads="1"/>
          </p:cNvSpPr>
          <p:nvPr/>
        </p:nvSpPr>
        <p:spPr bwMode="auto">
          <a:xfrm>
            <a:off x="254000" y="84586"/>
            <a:ext cx="1168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charset="0"/>
                <a:ea typeface="MS PGothic" charset="0"/>
                <a:cs typeface="MS PGothic" charset="0"/>
              </a:defRPr>
            </a:lvl1pPr>
            <a:lvl2pPr marL="742950" indent="-285750">
              <a:defRPr sz="2100">
                <a:solidFill>
                  <a:schemeClr val="tx1"/>
                </a:solidFill>
                <a:latin typeface="Arial" charset="0"/>
                <a:ea typeface="MS PGothic" charset="0"/>
                <a:cs typeface="MS PGothic" charset="0"/>
              </a:defRPr>
            </a:lvl2pPr>
            <a:lvl3pPr marL="1143000" indent="-228600">
              <a:defRPr sz="2100">
                <a:solidFill>
                  <a:schemeClr val="tx1"/>
                </a:solidFill>
                <a:latin typeface="Arial" charset="0"/>
                <a:ea typeface="MS PGothic" charset="0"/>
                <a:cs typeface="MS PGothic" charset="0"/>
              </a:defRPr>
            </a:lvl3pPr>
            <a:lvl4pPr marL="1600200" indent="-228600">
              <a:defRPr sz="2100">
                <a:solidFill>
                  <a:schemeClr val="tx1"/>
                </a:solidFill>
                <a:latin typeface="Arial" charset="0"/>
                <a:ea typeface="MS PGothic" charset="0"/>
                <a:cs typeface="MS PGothic" charset="0"/>
              </a:defRPr>
            </a:lvl4pPr>
            <a:lvl5pPr marL="2057400" indent="-228600">
              <a:defRPr sz="21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Arial" charset="0"/>
                <a:ea typeface="MS PGothic" charset="0"/>
                <a:cs typeface="MS PGothic" charset="0"/>
              </a:defRPr>
            </a:lvl9pPr>
          </a:lstStyle>
          <a:p>
            <a:pPr algn="ctr"/>
            <a:r>
              <a:rPr lang="en-US" sz="2800" b="1" kern="0" dirty="0">
                <a:solidFill>
                  <a:srgbClr val="FFFF00"/>
                </a:solidFill>
                <a:latin typeface="Arial"/>
              </a:rPr>
              <a:t>Neurobiology</a:t>
            </a:r>
            <a:r>
              <a:rPr lang="en-US" sz="2800" b="1" kern="0" dirty="0">
                <a:solidFill>
                  <a:srgbClr val="FFFF00"/>
                </a:solidFill>
              </a:rPr>
              <a:t> of Addiction</a:t>
            </a:r>
          </a:p>
        </p:txBody>
      </p:sp>
      <p:sp>
        <p:nvSpPr>
          <p:cNvPr id="7" name="Line 4"/>
          <p:cNvSpPr>
            <a:spLocks noChangeShapeType="1"/>
          </p:cNvSpPr>
          <p:nvPr/>
        </p:nvSpPr>
        <p:spPr bwMode="auto">
          <a:xfrm>
            <a:off x="1007979" y="641684"/>
            <a:ext cx="102616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dirty="0">
              <a:solidFill>
                <a:sysClr val="windowText" lastClr="000000"/>
              </a:solidFill>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42474"/>
            <a:ext cx="8839200" cy="5257800"/>
          </a:xfrm>
          <a:prstGeom prst="rect">
            <a:avLst/>
          </a:prstGeom>
          <a:noFill/>
          <a:ln>
            <a:solidFill>
              <a:schemeClr val="bg2"/>
            </a:solidFill>
          </a:ln>
        </p:spPr>
      </p:pic>
    </p:spTree>
    <p:extLst>
      <p:ext uri="{BB962C8B-B14F-4D97-AF65-F5344CB8AC3E}">
        <p14:creationId xmlns:p14="http://schemas.microsoft.com/office/powerpoint/2010/main" val="240959327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60"/>
            <a:ext cx="11379200" cy="609600"/>
          </a:xfrm>
        </p:spPr>
        <p:txBody>
          <a:bodyPr/>
          <a:lstStyle/>
          <a:p>
            <a:r>
              <a:rPr lang="en-US" dirty="0"/>
              <a:t>Preventing and Treating AUD</a:t>
            </a:r>
          </a:p>
        </p:txBody>
      </p:sp>
      <p:sp>
        <p:nvSpPr>
          <p:cNvPr id="3" name="Content Placeholder 2"/>
          <p:cNvSpPr>
            <a:spLocks noGrp="1"/>
          </p:cNvSpPr>
          <p:nvPr>
            <p:ph idx="1"/>
          </p:nvPr>
        </p:nvSpPr>
        <p:spPr>
          <a:xfrm>
            <a:off x="304800" y="561975"/>
            <a:ext cx="11328400" cy="5534025"/>
          </a:xfrm>
        </p:spPr>
        <p:txBody>
          <a:bodyPr/>
          <a:lstStyle/>
          <a:p>
            <a:pPr marL="0" indent="0">
              <a:spcBef>
                <a:spcPts val="0"/>
              </a:spcBef>
              <a:buNone/>
            </a:pPr>
            <a:endParaRPr lang="en-US" sz="2200" b="1" dirty="0"/>
          </a:p>
          <a:p>
            <a:pPr>
              <a:spcBef>
                <a:spcPts val="0"/>
              </a:spcBef>
            </a:pPr>
            <a:endParaRPr lang="en-US" sz="2200" b="1" dirty="0"/>
          </a:p>
          <a:p>
            <a:pPr marL="0" indent="0">
              <a:spcBef>
                <a:spcPts val="0"/>
              </a:spcBef>
              <a:buNone/>
            </a:pPr>
            <a:endParaRPr lang="en-US" sz="2000" b="1" dirty="0"/>
          </a:p>
          <a:p>
            <a:pPr>
              <a:spcBef>
                <a:spcPts val="0"/>
              </a:spcBef>
            </a:pPr>
            <a:endParaRPr lang="en-US" sz="2000" b="1" dirty="0"/>
          </a:p>
          <a:p>
            <a:pPr lvl="1"/>
            <a:endParaRPr lang="en-US" sz="2000" dirty="0"/>
          </a:p>
          <a:p>
            <a:pPr>
              <a:spcBef>
                <a:spcPts val="0"/>
              </a:spcBef>
            </a:pPr>
            <a:endParaRPr lang="en-US" sz="2000" dirty="0"/>
          </a:p>
          <a:p>
            <a:endParaRPr lang="en-US" sz="2000" dirty="0"/>
          </a:p>
          <a:p>
            <a:endParaRPr lang="en-US" dirty="0">
              <a:solidFill>
                <a:schemeClr val="tx2"/>
              </a:solidFill>
            </a:endParaRPr>
          </a:p>
          <a:p>
            <a:pPr lvl="0"/>
            <a:endParaRPr lang="en-US" dirty="0"/>
          </a:p>
          <a:p>
            <a:endParaRPr lang="en-US" dirty="0"/>
          </a:p>
          <a:p>
            <a:endParaRPr lang="en-US" dirty="0"/>
          </a:p>
          <a:p>
            <a:endParaRPr lang="en-US" dirty="0"/>
          </a:p>
          <a:p>
            <a:endParaRPr lang="en-US" dirty="0"/>
          </a:p>
        </p:txBody>
      </p:sp>
      <p:sp>
        <p:nvSpPr>
          <p:cNvPr id="7" name="Content Placeholder 2"/>
          <p:cNvSpPr txBox="1">
            <a:spLocks/>
          </p:cNvSpPr>
          <p:nvPr/>
        </p:nvSpPr>
        <p:spPr bwMode="auto">
          <a:xfrm>
            <a:off x="25400" y="-703976"/>
            <a:ext cx="11480800" cy="5534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0188" indent="-230188" algn="l" rtl="0" eaLnBrk="0" fontAlgn="base" hangingPunct="0">
              <a:spcBef>
                <a:spcPct val="10000"/>
              </a:spcBef>
              <a:spcAft>
                <a:spcPct val="0"/>
              </a:spcAft>
              <a:buClr>
                <a:schemeClr val="tx1"/>
              </a:buClr>
              <a:buSzPct val="125000"/>
              <a:buChar char="•"/>
              <a:defRPr sz="2100">
                <a:solidFill>
                  <a:schemeClr val="tx1"/>
                </a:solidFill>
                <a:latin typeface="+mn-lt"/>
                <a:ea typeface="ＭＳ Ｐゴシック" charset="-128"/>
                <a:cs typeface="ＭＳ Ｐゴシック" charset="-128"/>
              </a:defRPr>
            </a:lvl1pPr>
            <a:lvl2pPr marL="630238" indent="-231775" algn="l" rtl="0" eaLnBrk="0" fontAlgn="base" hangingPunct="0">
              <a:spcBef>
                <a:spcPct val="10000"/>
              </a:spcBef>
              <a:spcAft>
                <a:spcPct val="0"/>
              </a:spcAft>
              <a:buClr>
                <a:schemeClr val="tx1"/>
              </a:buClr>
              <a:buChar char="–"/>
              <a:defRPr sz="2100">
                <a:solidFill>
                  <a:schemeClr val="tx1"/>
                </a:solidFill>
                <a:latin typeface="+mn-lt"/>
                <a:ea typeface="ＭＳ Ｐゴシック" charset="-128"/>
              </a:defRPr>
            </a:lvl2pPr>
            <a:lvl3pPr marL="1143000" indent="-228600" algn="l" rtl="0" eaLnBrk="0" fontAlgn="base" hangingPunct="0">
              <a:spcBef>
                <a:spcPct val="1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10000"/>
              </a:spcBef>
              <a:spcAft>
                <a:spcPct val="0"/>
              </a:spcAft>
              <a:buChar char="–"/>
              <a:defRPr sz="2400">
                <a:solidFill>
                  <a:schemeClr val="tx1"/>
                </a:solidFill>
                <a:latin typeface="+mn-lt"/>
                <a:ea typeface="ＭＳ Ｐゴシック" charset="-128"/>
              </a:defRPr>
            </a:lvl4pPr>
            <a:lvl5pPr marL="2057400" indent="-228600" algn="l" rtl="0" eaLnBrk="0" fontAlgn="base" hangingPunct="0">
              <a:spcBef>
                <a:spcPct val="10000"/>
              </a:spcBef>
              <a:spcAft>
                <a:spcPct val="0"/>
              </a:spcAft>
              <a:buChar char="»"/>
              <a:defRPr sz="2400">
                <a:solidFill>
                  <a:schemeClr val="tx1"/>
                </a:solidFill>
                <a:latin typeface="+mn-lt"/>
                <a:ea typeface="ＭＳ Ｐゴシック" charset="-128"/>
              </a:defRPr>
            </a:lvl5pPr>
            <a:lvl6pPr marL="2514600" indent="-228600" algn="l" rtl="0" eaLnBrk="0" fontAlgn="base" hangingPunct="0">
              <a:spcBef>
                <a:spcPct val="10000"/>
              </a:spcBef>
              <a:spcAft>
                <a:spcPct val="0"/>
              </a:spcAft>
              <a:buChar char="»"/>
              <a:defRPr sz="2400">
                <a:solidFill>
                  <a:schemeClr val="tx1"/>
                </a:solidFill>
                <a:latin typeface="+mn-lt"/>
                <a:ea typeface="ＭＳ Ｐゴシック" charset="-128"/>
              </a:defRPr>
            </a:lvl6pPr>
            <a:lvl7pPr marL="2971800" indent="-228600" algn="l" rtl="0" eaLnBrk="0" fontAlgn="base" hangingPunct="0">
              <a:spcBef>
                <a:spcPct val="10000"/>
              </a:spcBef>
              <a:spcAft>
                <a:spcPct val="0"/>
              </a:spcAft>
              <a:buChar char="»"/>
              <a:defRPr sz="2400">
                <a:solidFill>
                  <a:schemeClr val="tx1"/>
                </a:solidFill>
                <a:latin typeface="+mn-lt"/>
                <a:ea typeface="ＭＳ Ｐゴシック" charset="-128"/>
              </a:defRPr>
            </a:lvl7pPr>
            <a:lvl8pPr marL="3429000" indent="-228600" algn="l" rtl="0" eaLnBrk="0" fontAlgn="base" hangingPunct="0">
              <a:spcBef>
                <a:spcPct val="10000"/>
              </a:spcBef>
              <a:spcAft>
                <a:spcPct val="0"/>
              </a:spcAft>
              <a:buChar char="»"/>
              <a:defRPr sz="2400">
                <a:solidFill>
                  <a:schemeClr val="tx1"/>
                </a:solidFill>
                <a:latin typeface="+mn-lt"/>
                <a:ea typeface="ＭＳ Ｐゴシック" charset="-128"/>
              </a:defRPr>
            </a:lvl8pPr>
            <a:lvl9pPr marL="3886200" indent="-228600" algn="l" rtl="0" eaLnBrk="0" fontAlgn="base" hangingPunct="0">
              <a:spcBef>
                <a:spcPct val="10000"/>
              </a:spcBef>
              <a:spcAft>
                <a:spcPct val="0"/>
              </a:spcAft>
              <a:buChar char="»"/>
              <a:defRPr sz="2400">
                <a:solidFill>
                  <a:schemeClr val="tx1"/>
                </a:solidFill>
                <a:latin typeface="+mn-lt"/>
                <a:ea typeface="ＭＳ Ｐゴシック" charset="-128"/>
              </a:defRPr>
            </a:lvl9pPr>
          </a:lstStyle>
          <a:p>
            <a:pPr>
              <a:buClr>
                <a:srgbClr val="FFFFFF"/>
              </a:buClr>
            </a:pPr>
            <a:endParaRPr lang="en-US" sz="2000" kern="0" dirty="0">
              <a:solidFill>
                <a:srgbClr val="FFFFFF"/>
              </a:solidFill>
            </a:endParaRPr>
          </a:p>
          <a:p>
            <a:pPr>
              <a:spcBef>
                <a:spcPts val="0"/>
              </a:spcBef>
              <a:buClr>
                <a:srgbClr val="FFFFFF"/>
              </a:buClr>
            </a:pPr>
            <a:endParaRPr lang="en-US" sz="2000" kern="0" dirty="0">
              <a:solidFill>
                <a:srgbClr val="FFFFFF"/>
              </a:solidFill>
            </a:endParaRPr>
          </a:p>
          <a:p>
            <a:pPr>
              <a:buClr>
                <a:srgbClr val="FFFFFF"/>
              </a:buClr>
            </a:pPr>
            <a:endParaRPr lang="en-US" sz="2000" kern="0" dirty="0">
              <a:solidFill>
                <a:srgbClr val="FFFFFF"/>
              </a:solidFill>
            </a:endParaRPr>
          </a:p>
          <a:p>
            <a:pPr>
              <a:buClr>
                <a:srgbClr val="FFFFFF"/>
              </a:buClr>
            </a:pPr>
            <a:endParaRPr lang="en-US" kern="0" dirty="0">
              <a:solidFill>
                <a:srgbClr val="FFFF00"/>
              </a:solidFill>
            </a:endParaRPr>
          </a:p>
          <a:p>
            <a:pPr>
              <a:buClr>
                <a:srgbClr val="FFFFFF"/>
              </a:buClr>
            </a:pPr>
            <a:endParaRPr lang="en-US" kern="0" dirty="0">
              <a:solidFill>
                <a:srgbClr val="FFFFFF"/>
              </a:solidFill>
            </a:endParaRPr>
          </a:p>
          <a:p>
            <a:pPr>
              <a:buClr>
                <a:srgbClr val="FFFFFF"/>
              </a:buClr>
            </a:pPr>
            <a:endParaRPr lang="en-US" kern="0" dirty="0">
              <a:solidFill>
                <a:srgbClr val="FFFFFF"/>
              </a:solidFill>
            </a:endParaRPr>
          </a:p>
          <a:p>
            <a:pPr>
              <a:buClr>
                <a:srgbClr val="FFFFFF"/>
              </a:buClr>
            </a:pPr>
            <a:endParaRPr lang="en-US" kern="0" dirty="0">
              <a:solidFill>
                <a:srgbClr val="FFFFFF"/>
              </a:solidFill>
            </a:endParaRPr>
          </a:p>
          <a:p>
            <a:pPr>
              <a:buClr>
                <a:srgbClr val="FFFFFF"/>
              </a:buClr>
            </a:pPr>
            <a:endParaRPr lang="en-US" kern="0" dirty="0">
              <a:solidFill>
                <a:srgbClr val="FFFFFF"/>
              </a:solidFill>
            </a:endParaRPr>
          </a:p>
          <a:p>
            <a:pPr>
              <a:buClr>
                <a:srgbClr val="FFFFFF"/>
              </a:buClr>
            </a:pPr>
            <a:endParaRPr lang="en-US" kern="0" dirty="0">
              <a:solidFill>
                <a:srgbClr val="FFFFFF"/>
              </a:solidFill>
            </a:endParaRPr>
          </a:p>
        </p:txBody>
      </p:sp>
      <p:sp>
        <p:nvSpPr>
          <p:cNvPr id="5" name="Content Placeholder 2"/>
          <p:cNvSpPr txBox="1">
            <a:spLocks/>
          </p:cNvSpPr>
          <p:nvPr/>
        </p:nvSpPr>
        <p:spPr bwMode="auto">
          <a:xfrm>
            <a:off x="566821" y="653963"/>
            <a:ext cx="11345779" cy="34857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0188" indent="-230188" algn="l" rtl="0" eaLnBrk="0" fontAlgn="base" hangingPunct="0">
              <a:spcBef>
                <a:spcPct val="10000"/>
              </a:spcBef>
              <a:spcAft>
                <a:spcPct val="0"/>
              </a:spcAft>
              <a:buClr>
                <a:schemeClr val="tx1"/>
              </a:buClr>
              <a:buSzPct val="125000"/>
              <a:buChar char="•"/>
              <a:defRPr sz="2100">
                <a:solidFill>
                  <a:schemeClr val="tx1"/>
                </a:solidFill>
                <a:latin typeface="+mn-lt"/>
                <a:ea typeface="ＭＳ Ｐゴシック" charset="-128"/>
                <a:cs typeface="ＭＳ Ｐゴシック" charset="-128"/>
              </a:defRPr>
            </a:lvl1pPr>
            <a:lvl2pPr marL="630238" indent="-231775" algn="l" rtl="0" eaLnBrk="0" fontAlgn="base" hangingPunct="0">
              <a:spcBef>
                <a:spcPct val="10000"/>
              </a:spcBef>
              <a:spcAft>
                <a:spcPct val="0"/>
              </a:spcAft>
              <a:buClr>
                <a:schemeClr val="tx1"/>
              </a:buClr>
              <a:buChar char="–"/>
              <a:defRPr sz="2100">
                <a:solidFill>
                  <a:schemeClr val="tx1"/>
                </a:solidFill>
                <a:latin typeface="+mn-lt"/>
                <a:ea typeface="ＭＳ Ｐゴシック" charset="-128"/>
              </a:defRPr>
            </a:lvl2pPr>
            <a:lvl3pPr marL="1143000" indent="-228600" algn="l" rtl="0" eaLnBrk="0" fontAlgn="base" hangingPunct="0">
              <a:spcBef>
                <a:spcPct val="1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10000"/>
              </a:spcBef>
              <a:spcAft>
                <a:spcPct val="0"/>
              </a:spcAft>
              <a:buChar char="–"/>
              <a:defRPr sz="2400">
                <a:solidFill>
                  <a:schemeClr val="tx1"/>
                </a:solidFill>
                <a:latin typeface="+mn-lt"/>
                <a:ea typeface="ＭＳ Ｐゴシック" charset="-128"/>
              </a:defRPr>
            </a:lvl4pPr>
            <a:lvl5pPr marL="2057400" indent="-228600" algn="l" rtl="0" eaLnBrk="0" fontAlgn="base" hangingPunct="0">
              <a:spcBef>
                <a:spcPct val="10000"/>
              </a:spcBef>
              <a:spcAft>
                <a:spcPct val="0"/>
              </a:spcAft>
              <a:buChar char="»"/>
              <a:defRPr sz="2400">
                <a:solidFill>
                  <a:schemeClr val="tx1"/>
                </a:solidFill>
                <a:latin typeface="+mn-lt"/>
                <a:ea typeface="ＭＳ Ｐゴシック" charset="-128"/>
              </a:defRPr>
            </a:lvl5pPr>
            <a:lvl6pPr marL="2514600" indent="-228600" algn="l" rtl="0" eaLnBrk="0" fontAlgn="base" hangingPunct="0">
              <a:spcBef>
                <a:spcPct val="10000"/>
              </a:spcBef>
              <a:spcAft>
                <a:spcPct val="0"/>
              </a:spcAft>
              <a:buChar char="»"/>
              <a:defRPr sz="2400">
                <a:solidFill>
                  <a:schemeClr val="tx1"/>
                </a:solidFill>
                <a:latin typeface="+mn-lt"/>
                <a:ea typeface="ＭＳ Ｐゴシック" charset="-128"/>
              </a:defRPr>
            </a:lvl6pPr>
            <a:lvl7pPr marL="2971800" indent="-228600" algn="l" rtl="0" eaLnBrk="0" fontAlgn="base" hangingPunct="0">
              <a:spcBef>
                <a:spcPct val="10000"/>
              </a:spcBef>
              <a:spcAft>
                <a:spcPct val="0"/>
              </a:spcAft>
              <a:buChar char="»"/>
              <a:defRPr sz="2400">
                <a:solidFill>
                  <a:schemeClr val="tx1"/>
                </a:solidFill>
                <a:latin typeface="+mn-lt"/>
                <a:ea typeface="ＭＳ Ｐゴシック" charset="-128"/>
              </a:defRPr>
            </a:lvl7pPr>
            <a:lvl8pPr marL="3429000" indent="-228600" algn="l" rtl="0" eaLnBrk="0" fontAlgn="base" hangingPunct="0">
              <a:spcBef>
                <a:spcPct val="10000"/>
              </a:spcBef>
              <a:spcAft>
                <a:spcPct val="0"/>
              </a:spcAft>
              <a:buChar char="»"/>
              <a:defRPr sz="2400">
                <a:solidFill>
                  <a:schemeClr val="tx1"/>
                </a:solidFill>
                <a:latin typeface="+mn-lt"/>
                <a:ea typeface="ＭＳ Ｐゴシック" charset="-128"/>
              </a:defRPr>
            </a:lvl8pPr>
            <a:lvl9pPr marL="3886200" indent="-228600" algn="l" rtl="0" eaLnBrk="0" fontAlgn="base" hangingPunct="0">
              <a:spcBef>
                <a:spcPct val="10000"/>
              </a:spcBef>
              <a:spcAft>
                <a:spcPct val="0"/>
              </a:spcAft>
              <a:buChar char="»"/>
              <a:defRPr sz="2400">
                <a:solidFill>
                  <a:schemeClr val="tx1"/>
                </a:solidFill>
                <a:latin typeface="+mn-lt"/>
                <a:ea typeface="ＭＳ Ｐゴシック" charset="-128"/>
              </a:defRPr>
            </a:lvl9pPr>
          </a:lstStyle>
          <a:p>
            <a:pPr marL="0" indent="0">
              <a:spcBef>
                <a:spcPts val="0"/>
              </a:spcBef>
              <a:buClr>
                <a:srgbClr val="FF9933"/>
              </a:buClr>
              <a:buFontTx/>
              <a:buNone/>
            </a:pPr>
            <a:r>
              <a:rPr lang="en-US" sz="2400" b="1" dirty="0">
                <a:solidFill>
                  <a:srgbClr val="FFFFFF"/>
                </a:solidFill>
              </a:rPr>
              <a:t>There are evidence-based interventions for preventing and treating AUD:</a:t>
            </a:r>
          </a:p>
          <a:p>
            <a:pPr marL="0" indent="0">
              <a:spcBef>
                <a:spcPts val="0"/>
              </a:spcBef>
              <a:buClr>
                <a:srgbClr val="FF9933"/>
              </a:buClr>
              <a:buFontTx/>
              <a:buNone/>
            </a:pPr>
            <a:endParaRPr lang="en-US" sz="900" b="1" dirty="0">
              <a:solidFill>
                <a:srgbClr val="FFFFFF"/>
              </a:solidFill>
            </a:endParaRPr>
          </a:p>
          <a:p>
            <a:pPr lvl="1">
              <a:spcBef>
                <a:spcPts val="0"/>
              </a:spcBef>
              <a:buClr>
                <a:srgbClr val="FF9933"/>
              </a:buClr>
              <a:buFont typeface="Arial" panose="020B0604020202020204" pitchFamily="34" charset="0"/>
              <a:buChar char="•"/>
            </a:pPr>
            <a:r>
              <a:rPr lang="en-US" sz="2400" b="1" dirty="0">
                <a:solidFill>
                  <a:srgbClr val="FFFFFF"/>
                </a:solidFill>
              </a:rPr>
              <a:t>Screening, Brief Intervention, and Referral to Treatment (SBIRT) </a:t>
            </a:r>
          </a:p>
          <a:p>
            <a:pPr marL="398463" lvl="1" indent="0">
              <a:spcBef>
                <a:spcPts val="0"/>
              </a:spcBef>
              <a:buClr>
                <a:srgbClr val="FF9933"/>
              </a:buClr>
              <a:buFontTx/>
              <a:buNone/>
            </a:pPr>
            <a:endParaRPr lang="en-US" sz="2400" b="1" dirty="0">
              <a:solidFill>
                <a:srgbClr val="FFFFFF"/>
              </a:solidFill>
            </a:endParaRPr>
          </a:p>
          <a:p>
            <a:pPr lvl="1">
              <a:spcBef>
                <a:spcPts val="0"/>
              </a:spcBef>
              <a:buClr>
                <a:srgbClr val="FF9933"/>
              </a:buClr>
              <a:buFont typeface="Arial" panose="020B0604020202020204" pitchFamily="34" charset="0"/>
              <a:buChar char="•"/>
            </a:pPr>
            <a:r>
              <a:rPr lang="en-US" sz="2400" b="1" dirty="0">
                <a:solidFill>
                  <a:srgbClr val="FFFFFF"/>
                </a:solidFill>
              </a:rPr>
              <a:t>Professionally-led behavioral interventions</a:t>
            </a:r>
          </a:p>
          <a:p>
            <a:pPr marL="398463" lvl="1" indent="0">
              <a:spcBef>
                <a:spcPts val="0"/>
              </a:spcBef>
              <a:buClr>
                <a:srgbClr val="FF9933"/>
              </a:buClr>
              <a:buFontTx/>
              <a:buNone/>
            </a:pPr>
            <a:endParaRPr lang="en-US" sz="2400" b="1" dirty="0">
              <a:solidFill>
                <a:srgbClr val="FFFFFF"/>
              </a:solidFill>
            </a:endParaRPr>
          </a:p>
          <a:p>
            <a:pPr lvl="1">
              <a:spcBef>
                <a:spcPts val="0"/>
              </a:spcBef>
              <a:buClr>
                <a:srgbClr val="FF9933"/>
              </a:buClr>
              <a:buFont typeface="Arial" panose="020B0604020202020204" pitchFamily="34" charset="0"/>
              <a:buChar char="•"/>
            </a:pPr>
            <a:r>
              <a:rPr lang="en-US" sz="2400" b="1" dirty="0">
                <a:solidFill>
                  <a:srgbClr val="FFFFFF"/>
                </a:solidFill>
              </a:rPr>
              <a:t>FDA-approved medications</a:t>
            </a:r>
          </a:p>
          <a:p>
            <a:pPr lvl="1">
              <a:spcBef>
                <a:spcPts val="0"/>
              </a:spcBef>
              <a:buClr>
                <a:srgbClr val="FF9933"/>
              </a:buClr>
              <a:buFont typeface="Arial" panose="020B0604020202020204" pitchFamily="34" charset="0"/>
              <a:buChar char="•"/>
            </a:pPr>
            <a:endParaRPr lang="en-US" sz="2400" b="1" kern="0" dirty="0">
              <a:solidFill>
                <a:srgbClr val="FFFFFF"/>
              </a:solidFill>
            </a:endParaRPr>
          </a:p>
          <a:p>
            <a:pPr lvl="1">
              <a:spcBef>
                <a:spcPts val="0"/>
              </a:spcBef>
              <a:buClr>
                <a:srgbClr val="FF9933"/>
              </a:buClr>
              <a:buFont typeface="Arial" panose="020B0604020202020204" pitchFamily="34" charset="0"/>
              <a:buChar char="•"/>
            </a:pPr>
            <a:r>
              <a:rPr lang="en-US" sz="2400" b="1" kern="0" dirty="0">
                <a:solidFill>
                  <a:srgbClr val="FFFFFF"/>
                </a:solidFill>
              </a:rPr>
              <a:t>Mutual support groups, such as Alcoholics Anonymous</a:t>
            </a:r>
          </a:p>
        </p:txBody>
      </p:sp>
      <p:pic>
        <p:nvPicPr>
          <p:cNvPr id="4" name="Picture 3"/>
          <p:cNvPicPr>
            <a:picLocks noChangeAspect="1"/>
          </p:cNvPicPr>
          <p:nvPr/>
        </p:nvPicPr>
        <p:blipFill>
          <a:blip r:embed="rId3"/>
          <a:stretch>
            <a:fillRect/>
          </a:stretch>
        </p:blipFill>
        <p:spPr>
          <a:xfrm>
            <a:off x="827594" y="545290"/>
            <a:ext cx="10282811" cy="30483"/>
          </a:xfrm>
          <a:prstGeom prst="rect">
            <a:avLst/>
          </a:prstGeom>
        </p:spPr>
      </p:pic>
      <p:pic>
        <p:nvPicPr>
          <p:cNvPr id="6" name="Picture 5"/>
          <p:cNvPicPr>
            <a:picLocks noChangeAspect="1"/>
          </p:cNvPicPr>
          <p:nvPr/>
        </p:nvPicPr>
        <p:blipFill>
          <a:blip r:embed="rId4"/>
          <a:stretch>
            <a:fillRect/>
          </a:stretch>
        </p:blipFill>
        <p:spPr>
          <a:xfrm>
            <a:off x="794755" y="4953501"/>
            <a:ext cx="2857500" cy="1428750"/>
          </a:xfrm>
          <a:prstGeom prst="rect">
            <a:avLst/>
          </a:prstGeom>
          <a:ln>
            <a:solidFill>
              <a:schemeClr val="bg2"/>
            </a:solidFill>
          </a:ln>
        </p:spPr>
      </p:pic>
      <p:pic>
        <p:nvPicPr>
          <p:cNvPr id="8" name="Picture 7"/>
          <p:cNvPicPr>
            <a:picLocks noChangeAspect="1"/>
          </p:cNvPicPr>
          <p:nvPr/>
        </p:nvPicPr>
        <p:blipFill>
          <a:blip r:embed="rId5"/>
          <a:stretch>
            <a:fillRect/>
          </a:stretch>
        </p:blipFill>
        <p:spPr>
          <a:xfrm>
            <a:off x="5045015" y="4980997"/>
            <a:ext cx="2857500" cy="1428750"/>
          </a:xfrm>
          <a:prstGeom prst="rect">
            <a:avLst/>
          </a:prstGeom>
          <a:ln>
            <a:solidFill>
              <a:schemeClr val="bg2"/>
            </a:solidFill>
          </a:ln>
        </p:spPr>
      </p:pic>
      <p:pic>
        <p:nvPicPr>
          <p:cNvPr id="9" name="Picture 8"/>
          <p:cNvPicPr>
            <a:picLocks noChangeAspect="1"/>
          </p:cNvPicPr>
          <p:nvPr/>
        </p:nvPicPr>
        <p:blipFill>
          <a:blip r:embed="rId6"/>
          <a:stretch>
            <a:fillRect/>
          </a:stretch>
        </p:blipFill>
        <p:spPr>
          <a:xfrm>
            <a:off x="9335383" y="4958514"/>
            <a:ext cx="2170820" cy="1530428"/>
          </a:xfrm>
          <a:prstGeom prst="rect">
            <a:avLst/>
          </a:prstGeom>
          <a:ln>
            <a:solidFill>
              <a:schemeClr val="bg2"/>
            </a:solidFill>
          </a:ln>
        </p:spPr>
      </p:pic>
    </p:spTree>
    <p:extLst>
      <p:ext uri="{BB962C8B-B14F-4D97-AF65-F5344CB8AC3E}">
        <p14:creationId xmlns:p14="http://schemas.microsoft.com/office/powerpoint/2010/main" val="2703131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8" y="281371"/>
            <a:ext cx="12077288" cy="669363"/>
          </a:xfrm>
        </p:spPr>
        <p:txBody>
          <a:bodyPr/>
          <a:lstStyle/>
          <a:p>
            <a:r>
              <a:rPr lang="en-US" sz="2600" dirty="0"/>
              <a:t>Alcohol Screening is an Effective Prevention Strategy</a:t>
            </a:r>
            <a:endParaRPr lang="en-US" sz="2400" dirty="0"/>
          </a:p>
        </p:txBody>
      </p:sp>
      <p:sp>
        <p:nvSpPr>
          <p:cNvPr id="3" name="Content Placeholder 2"/>
          <p:cNvSpPr>
            <a:spLocks noGrp="1"/>
          </p:cNvSpPr>
          <p:nvPr>
            <p:ph idx="1"/>
          </p:nvPr>
        </p:nvSpPr>
        <p:spPr>
          <a:xfrm>
            <a:off x="141209" y="950734"/>
            <a:ext cx="11884939" cy="5715000"/>
          </a:xfrm>
        </p:spPr>
        <p:txBody>
          <a:bodyPr/>
          <a:lstStyle/>
          <a:p>
            <a:pPr marL="274320">
              <a:spcBef>
                <a:spcPts val="0"/>
              </a:spcBef>
              <a:spcAft>
                <a:spcPts val="0"/>
              </a:spcAft>
              <a:buClr>
                <a:srgbClr val="FFC000"/>
              </a:buClr>
              <a:buFont typeface="Arial" panose="020B0604020202020204" pitchFamily="34" charset="0"/>
              <a:buChar char="•"/>
            </a:pPr>
            <a:r>
              <a:rPr lang="en-US" sz="2000" b="1" dirty="0"/>
              <a:t>Alcohol screening in primary care reduces </a:t>
            </a:r>
            <a:br>
              <a:rPr lang="en-US" sz="2000" b="1" dirty="0"/>
            </a:br>
            <a:r>
              <a:rPr lang="en-US" sz="2000" b="1" dirty="0"/>
              <a:t>alcohol misuse among adults; recommended </a:t>
            </a:r>
            <a:br>
              <a:rPr lang="en-US" sz="2000" b="1" dirty="0"/>
            </a:br>
            <a:r>
              <a:rPr lang="en-US" sz="2000" b="1" dirty="0"/>
              <a:t>by U.S. Preventive Services Task Force</a:t>
            </a:r>
          </a:p>
          <a:p>
            <a:pPr marL="274320">
              <a:spcBef>
                <a:spcPts val="0"/>
              </a:spcBef>
              <a:spcAft>
                <a:spcPts val="0"/>
              </a:spcAft>
              <a:buClr>
                <a:srgbClr val="FFC000"/>
              </a:buClr>
              <a:buFont typeface="Arial" panose="020B0604020202020204" pitchFamily="34" charset="0"/>
              <a:buChar char="•"/>
            </a:pPr>
            <a:endParaRPr lang="en-US" sz="2000" b="1" dirty="0"/>
          </a:p>
          <a:p>
            <a:pPr marL="274320">
              <a:spcBef>
                <a:spcPts val="0"/>
              </a:spcBef>
              <a:spcAft>
                <a:spcPts val="0"/>
              </a:spcAft>
              <a:buClr>
                <a:srgbClr val="FFC000"/>
              </a:buClr>
              <a:buFont typeface="Arial" panose="020B0604020202020204" pitchFamily="34" charset="0"/>
              <a:buChar char="•"/>
            </a:pPr>
            <a:r>
              <a:rPr lang="en-US" sz="2000" b="1" dirty="0"/>
              <a:t>Mounting evidence that screening is effective </a:t>
            </a:r>
            <a:br>
              <a:rPr lang="en-US" sz="2000" b="1" dirty="0"/>
            </a:br>
            <a:r>
              <a:rPr lang="en-US" sz="2000" b="1" dirty="0"/>
              <a:t>for preventing and reducing youth alcohol </a:t>
            </a:r>
            <a:br>
              <a:rPr lang="en-US" sz="2000" b="1" dirty="0"/>
            </a:br>
            <a:r>
              <a:rPr lang="en-US" sz="2000" b="1" dirty="0"/>
              <a:t>misuse</a:t>
            </a:r>
          </a:p>
          <a:p>
            <a:pPr marL="44132" indent="0">
              <a:spcBef>
                <a:spcPts val="0"/>
              </a:spcBef>
              <a:spcAft>
                <a:spcPts val="0"/>
              </a:spcAft>
              <a:buClr>
                <a:srgbClr val="FFC000"/>
              </a:buClr>
              <a:buNone/>
            </a:pPr>
            <a:endParaRPr lang="en-US" sz="2000" b="1" dirty="0"/>
          </a:p>
          <a:p>
            <a:pPr marL="274320">
              <a:spcBef>
                <a:spcPts val="0"/>
              </a:spcBef>
              <a:spcAft>
                <a:spcPts val="0"/>
              </a:spcAft>
              <a:buClr>
                <a:srgbClr val="FFC000"/>
              </a:buClr>
              <a:buFont typeface="Arial" panose="020B0604020202020204" pitchFamily="34" charset="0"/>
              <a:buChar char="•"/>
            </a:pPr>
            <a:r>
              <a:rPr lang="en-US" sz="2000" b="1" dirty="0"/>
              <a:t>One of the highest ranking </a:t>
            </a:r>
            <a:r>
              <a:rPr lang="en-US" sz="2000" b="1" u="sng" dirty="0"/>
              <a:t>preventive</a:t>
            </a:r>
            <a:r>
              <a:rPr lang="en-US" sz="2000" b="1" dirty="0"/>
              <a:t> services </a:t>
            </a:r>
            <a:br>
              <a:rPr lang="en-US" sz="2000" b="1" dirty="0"/>
            </a:br>
            <a:r>
              <a:rPr lang="en-US" sz="2000" b="1" dirty="0"/>
              <a:t>among 25 effective services (Solberg et al, 2008)</a:t>
            </a:r>
          </a:p>
          <a:p>
            <a:pPr marL="44132" indent="0">
              <a:spcBef>
                <a:spcPts val="0"/>
              </a:spcBef>
              <a:spcAft>
                <a:spcPts val="0"/>
              </a:spcAft>
              <a:buClr>
                <a:srgbClr val="FFC000"/>
              </a:buClr>
              <a:buNone/>
            </a:pPr>
            <a:endParaRPr lang="en-US" sz="2000" b="1" dirty="0"/>
          </a:p>
          <a:p>
            <a:pPr>
              <a:spcBef>
                <a:spcPts val="0"/>
              </a:spcBef>
              <a:spcAft>
                <a:spcPts val="1200"/>
              </a:spcAft>
              <a:buSzPct val="100000"/>
              <a:buFont typeface="Arial" panose="020B0604020202020204" pitchFamily="34" charset="0"/>
              <a:buChar char="•"/>
            </a:pPr>
            <a:r>
              <a:rPr lang="en-US" sz="2000" b="1" dirty="0"/>
              <a:t>NIAAA developed </a:t>
            </a:r>
            <a:r>
              <a:rPr lang="en-US" sz="2000" b="1" dirty="0">
                <a:solidFill>
                  <a:schemeClr val="tx2"/>
                </a:solidFill>
              </a:rPr>
              <a:t>“Helping Patients Who Drink </a:t>
            </a:r>
            <a:br>
              <a:rPr lang="en-US" sz="2000" b="1" dirty="0">
                <a:solidFill>
                  <a:schemeClr val="tx2"/>
                </a:solidFill>
              </a:rPr>
            </a:br>
            <a:r>
              <a:rPr lang="en-US" sz="2000" b="1" dirty="0">
                <a:solidFill>
                  <a:schemeClr val="tx2"/>
                </a:solidFill>
              </a:rPr>
              <a:t>Too much: A Clinician's Guide” </a:t>
            </a:r>
            <a:r>
              <a:rPr lang="en-US" sz="2000" b="1" dirty="0"/>
              <a:t>and a </a:t>
            </a:r>
            <a:br>
              <a:rPr lang="en-US" sz="2000" b="1" dirty="0"/>
            </a:br>
            <a:r>
              <a:rPr lang="en-US" sz="2000" b="1" dirty="0"/>
              <a:t>2-question youth alcohol screener, </a:t>
            </a:r>
            <a:r>
              <a:rPr lang="en-US" sz="2000" b="1" dirty="0">
                <a:solidFill>
                  <a:schemeClr val="tx2"/>
                </a:solidFill>
              </a:rPr>
              <a:t>“Alcohol </a:t>
            </a:r>
            <a:br>
              <a:rPr lang="en-US" sz="2000" b="1" dirty="0">
                <a:solidFill>
                  <a:schemeClr val="tx2"/>
                </a:solidFill>
              </a:rPr>
            </a:br>
            <a:r>
              <a:rPr lang="en-US" sz="2000" b="1" dirty="0">
                <a:solidFill>
                  <a:schemeClr val="tx2"/>
                </a:solidFill>
              </a:rPr>
              <a:t>Screening and Brief Intervention for Youth,” </a:t>
            </a:r>
            <a:r>
              <a:rPr lang="en-US" sz="2000" b="1" dirty="0"/>
              <a:t>to </a:t>
            </a:r>
            <a:br>
              <a:rPr lang="en-US" sz="2000" b="1" dirty="0"/>
            </a:br>
            <a:r>
              <a:rPr lang="en-US" sz="2000" b="1" dirty="0"/>
              <a:t>help clinicians identify alcohol misuse in adults </a:t>
            </a:r>
            <a:br>
              <a:rPr lang="en-US" sz="2000" b="1" dirty="0"/>
            </a:br>
            <a:r>
              <a:rPr lang="en-US" sz="2000" b="1" dirty="0"/>
              <a:t>and youth, respectively</a:t>
            </a:r>
          </a:p>
          <a:p>
            <a:pPr marL="274320">
              <a:spcBef>
                <a:spcPts val="0"/>
              </a:spcBef>
              <a:spcAft>
                <a:spcPts val="0"/>
              </a:spcAft>
              <a:buClr>
                <a:srgbClr val="FFC000"/>
              </a:buClr>
              <a:buFont typeface="Arial" panose="020B0604020202020204" pitchFamily="34" charset="0"/>
              <a:buChar char="•"/>
            </a:pPr>
            <a:endParaRPr lang="en-US" sz="2000" b="1" dirty="0"/>
          </a:p>
          <a:p>
            <a:pPr>
              <a:spcBef>
                <a:spcPts val="645"/>
              </a:spcBef>
              <a:spcAft>
                <a:spcPts val="600"/>
              </a:spcAft>
              <a:buClr>
                <a:srgbClr val="FFC000"/>
              </a:buClr>
              <a:buFont typeface="Arial" panose="020B0604020202020204" pitchFamily="34" charset="0"/>
              <a:buChar char="•"/>
            </a:pPr>
            <a:endParaRPr lang="en-US" sz="1400" b="1" dirty="0"/>
          </a:p>
          <a:p>
            <a:pPr>
              <a:spcBef>
                <a:spcPts val="645"/>
              </a:spcBef>
              <a:spcAft>
                <a:spcPts val="600"/>
              </a:spcAft>
              <a:buClr>
                <a:srgbClr val="FFC000"/>
              </a:buClr>
              <a:buFont typeface="Arial" panose="020B0604020202020204" pitchFamily="34" charset="0"/>
              <a:buChar char="•"/>
            </a:pPr>
            <a:endParaRPr lang="en-US" sz="1400" b="1" spc="-5" dirty="0">
              <a:solidFill>
                <a:schemeClr val="tx2"/>
              </a:solidFill>
              <a:cs typeface="Arial Rounded MT Bold"/>
            </a:endParaRPr>
          </a:p>
          <a:p>
            <a:endParaRPr lang="en-US" sz="1400" b="1" dirty="0"/>
          </a:p>
          <a:p>
            <a:endParaRPr lang="en-US" sz="2000" dirty="0"/>
          </a:p>
        </p:txBody>
      </p:sp>
      <p:sp>
        <p:nvSpPr>
          <p:cNvPr id="6" name="Line 4"/>
          <p:cNvSpPr>
            <a:spLocks noChangeShapeType="1"/>
          </p:cNvSpPr>
          <p:nvPr/>
        </p:nvSpPr>
        <p:spPr bwMode="auto">
          <a:xfrm>
            <a:off x="914402" y="742274"/>
            <a:ext cx="993058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kern="0" dirty="0">
              <a:solidFill>
                <a:sysClr val="windowText" lastClr="000000"/>
              </a:solidFill>
              <a:ea typeface="ＭＳ Ｐゴシック" charset="0"/>
            </a:endParaRPr>
          </a:p>
        </p:txBody>
      </p:sp>
      <p:pic>
        <p:nvPicPr>
          <p:cNvPr id="9" name="Picture 8"/>
          <p:cNvPicPr>
            <a:picLocks noChangeAspect="1"/>
          </p:cNvPicPr>
          <p:nvPr/>
        </p:nvPicPr>
        <p:blipFill>
          <a:blip r:embed="rId3"/>
          <a:stretch>
            <a:fillRect/>
          </a:stretch>
        </p:blipFill>
        <p:spPr>
          <a:xfrm>
            <a:off x="9272998" y="1371600"/>
            <a:ext cx="2442017" cy="2286000"/>
          </a:xfrm>
          <a:prstGeom prst="rect">
            <a:avLst/>
          </a:prstGeom>
          <a:ln>
            <a:solidFill>
              <a:schemeClr val="bg2"/>
            </a:solidFill>
          </a:ln>
        </p:spPr>
      </p:pic>
      <p:pic>
        <p:nvPicPr>
          <p:cNvPr id="4" name="Picture 3"/>
          <p:cNvPicPr>
            <a:picLocks noChangeAspect="1"/>
          </p:cNvPicPr>
          <p:nvPr/>
        </p:nvPicPr>
        <p:blipFill>
          <a:blip r:embed="rId4"/>
          <a:stretch>
            <a:fillRect/>
          </a:stretch>
        </p:blipFill>
        <p:spPr>
          <a:xfrm>
            <a:off x="9272977" y="3943255"/>
            <a:ext cx="2541987" cy="2381349"/>
          </a:xfrm>
          <a:prstGeom prst="rect">
            <a:avLst/>
          </a:prstGeom>
          <a:ln>
            <a:solidFill>
              <a:schemeClr val="bg2"/>
            </a:solidFill>
          </a:ln>
        </p:spPr>
      </p:pic>
    </p:spTree>
    <p:extLst>
      <p:ext uri="{BB962C8B-B14F-4D97-AF65-F5344CB8AC3E}">
        <p14:creationId xmlns:p14="http://schemas.microsoft.com/office/powerpoint/2010/main" val="1374344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3408"/>
            <a:ext cx="10363200" cy="1470025"/>
          </a:xfrm>
        </p:spPr>
        <p:txBody>
          <a:bodyPr/>
          <a:lstStyle/>
          <a:p>
            <a:r>
              <a:rPr lang="en-US" dirty="0"/>
              <a:t>Prevention Saves Money</a:t>
            </a:r>
          </a:p>
        </p:txBody>
      </p:sp>
      <p:pic>
        <p:nvPicPr>
          <p:cNvPr id="4" name="Picture 3"/>
          <p:cNvPicPr>
            <a:picLocks noChangeAspect="1"/>
          </p:cNvPicPr>
          <p:nvPr/>
        </p:nvPicPr>
        <p:blipFill>
          <a:blip r:embed="rId3"/>
          <a:stretch>
            <a:fillRect/>
          </a:stretch>
        </p:blipFill>
        <p:spPr>
          <a:xfrm>
            <a:off x="1848464" y="702376"/>
            <a:ext cx="8612128" cy="6065871"/>
          </a:xfrm>
          <a:prstGeom prst="rect">
            <a:avLst/>
          </a:prstGeom>
          <a:ln>
            <a:solidFill>
              <a:schemeClr val="bg2"/>
            </a:solidFill>
          </a:ln>
        </p:spPr>
      </p:pic>
      <p:sp>
        <p:nvSpPr>
          <p:cNvPr id="5" name="Line 4"/>
          <p:cNvSpPr>
            <a:spLocks noChangeShapeType="1"/>
          </p:cNvSpPr>
          <p:nvPr/>
        </p:nvSpPr>
        <p:spPr bwMode="auto">
          <a:xfrm>
            <a:off x="1139487" y="566432"/>
            <a:ext cx="993058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kern="0" dirty="0">
              <a:solidFill>
                <a:sysClr val="windowText" lastClr="000000"/>
              </a:solidFill>
            </a:endParaRPr>
          </a:p>
        </p:txBody>
      </p:sp>
    </p:spTree>
    <p:extLst>
      <p:ext uri="{BB962C8B-B14F-4D97-AF65-F5344CB8AC3E}">
        <p14:creationId xmlns:p14="http://schemas.microsoft.com/office/powerpoint/2010/main" val="2718889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63" y="60553"/>
            <a:ext cx="12077288" cy="669363"/>
          </a:xfrm>
        </p:spPr>
        <p:txBody>
          <a:bodyPr/>
          <a:lstStyle/>
          <a:p>
            <a:r>
              <a:rPr lang="en-US" sz="3200" dirty="0"/>
              <a:t>Effective Professionally-Led </a:t>
            </a:r>
            <a:br>
              <a:rPr lang="en-US" sz="3200" dirty="0"/>
            </a:br>
            <a:r>
              <a:rPr lang="en-US" sz="3200" dirty="0"/>
              <a:t>Behavioral Interventions</a:t>
            </a:r>
          </a:p>
        </p:txBody>
      </p:sp>
      <p:sp>
        <p:nvSpPr>
          <p:cNvPr id="3" name="Content Placeholder 2"/>
          <p:cNvSpPr>
            <a:spLocks noGrp="1"/>
          </p:cNvSpPr>
          <p:nvPr>
            <p:ph idx="1"/>
          </p:nvPr>
        </p:nvSpPr>
        <p:spPr>
          <a:xfrm>
            <a:off x="140562" y="1284521"/>
            <a:ext cx="11884939" cy="5715000"/>
          </a:xfrm>
        </p:spPr>
        <p:txBody>
          <a:bodyPr/>
          <a:lstStyle/>
          <a:p>
            <a:pPr>
              <a:spcBef>
                <a:spcPts val="645"/>
              </a:spcBef>
              <a:spcAft>
                <a:spcPts val="600"/>
              </a:spcAft>
              <a:buClr>
                <a:srgbClr val="FFC000"/>
              </a:buClr>
              <a:buFont typeface="Arial" panose="020B0604020202020204" pitchFamily="34" charset="0"/>
              <a:buChar char="•"/>
            </a:pPr>
            <a:r>
              <a:rPr lang="en-US" sz="2200" b="1" dirty="0">
                <a:solidFill>
                  <a:schemeClr val="tx2"/>
                </a:solidFill>
              </a:rPr>
              <a:t>Cognitive–Behavioral Therapy:</a:t>
            </a:r>
            <a:r>
              <a:rPr lang="en-US" sz="2200" b="1" dirty="0"/>
              <a:t> to change the thought processes that lead to alcohol misuse and develop skills to cope with situations that trigger problem drinking</a:t>
            </a:r>
          </a:p>
          <a:p>
            <a:pPr>
              <a:spcBef>
                <a:spcPts val="645"/>
              </a:spcBef>
              <a:spcAft>
                <a:spcPts val="600"/>
              </a:spcAft>
              <a:buClr>
                <a:srgbClr val="FFC000"/>
              </a:buClr>
              <a:buFont typeface="Arial" panose="020B0604020202020204" pitchFamily="34" charset="0"/>
              <a:buChar char="•"/>
            </a:pPr>
            <a:r>
              <a:rPr lang="en-US" sz="2200" b="1" dirty="0">
                <a:solidFill>
                  <a:schemeClr val="tx2"/>
                </a:solidFill>
              </a:rPr>
              <a:t>Motivational Enhancement Therapy:</a:t>
            </a:r>
            <a:r>
              <a:rPr lang="en-US" sz="2200" b="1" dirty="0"/>
              <a:t> to enhance motivation to change drinking behavior by aligning changes in behavior with life goals</a:t>
            </a:r>
          </a:p>
          <a:p>
            <a:pPr>
              <a:spcBef>
                <a:spcPts val="645"/>
              </a:spcBef>
              <a:spcAft>
                <a:spcPts val="600"/>
              </a:spcAft>
              <a:buClr>
                <a:srgbClr val="FFC000"/>
              </a:buClr>
              <a:buFont typeface="Arial" panose="020B0604020202020204" pitchFamily="34" charset="0"/>
              <a:buChar char="•"/>
            </a:pPr>
            <a:r>
              <a:rPr lang="en-US" sz="2200" b="1" dirty="0">
                <a:solidFill>
                  <a:schemeClr val="tx2"/>
                </a:solidFill>
              </a:rPr>
              <a:t>Community Reinforcement: </a:t>
            </a:r>
            <a:r>
              <a:rPr lang="en-US" sz="2200" b="1" dirty="0"/>
              <a:t>to facilitate changes in a person’s life to make abstinence more rewarding than drinking</a:t>
            </a:r>
          </a:p>
          <a:p>
            <a:pPr>
              <a:spcBef>
                <a:spcPts val="645"/>
              </a:spcBef>
              <a:spcAft>
                <a:spcPts val="600"/>
              </a:spcAft>
              <a:buClr>
                <a:srgbClr val="FFC000"/>
              </a:buClr>
              <a:buFont typeface="Arial" panose="020B0604020202020204" pitchFamily="34" charset="0"/>
              <a:buChar char="•"/>
            </a:pPr>
            <a:r>
              <a:rPr lang="en-US" sz="2200" b="1" dirty="0">
                <a:solidFill>
                  <a:schemeClr val="tx2"/>
                </a:solidFill>
              </a:rPr>
              <a:t>Marital and Family Counseling: </a:t>
            </a:r>
            <a:br>
              <a:rPr lang="en-US" sz="2200" b="1" dirty="0">
                <a:solidFill>
                  <a:schemeClr val="tx2"/>
                </a:solidFill>
              </a:rPr>
            </a:br>
            <a:r>
              <a:rPr lang="en-US" sz="2200" b="1" dirty="0"/>
              <a:t>incorporates family into treatment to </a:t>
            </a:r>
            <a:br>
              <a:rPr lang="en-US" sz="2200" b="1" dirty="0"/>
            </a:br>
            <a:r>
              <a:rPr lang="en-US" sz="2200" b="1" dirty="0"/>
              <a:t>help repair and improve family </a:t>
            </a:r>
            <a:br>
              <a:rPr lang="en-US" sz="2200" b="1" dirty="0"/>
            </a:br>
            <a:r>
              <a:rPr lang="en-US" sz="2200" b="1" dirty="0"/>
              <a:t>relationships </a:t>
            </a:r>
          </a:p>
          <a:p>
            <a:pPr>
              <a:spcBef>
                <a:spcPts val="645"/>
              </a:spcBef>
              <a:spcAft>
                <a:spcPts val="600"/>
              </a:spcAft>
              <a:buClr>
                <a:srgbClr val="FFC000"/>
              </a:buClr>
              <a:buFont typeface="Arial" panose="020B0604020202020204" pitchFamily="34" charset="0"/>
              <a:buChar char="•"/>
            </a:pPr>
            <a:endParaRPr lang="en-US" sz="2000" b="1" spc="-5" dirty="0">
              <a:solidFill>
                <a:schemeClr val="tx2"/>
              </a:solidFill>
              <a:cs typeface="Arial Rounded MT Bold"/>
            </a:endParaRPr>
          </a:p>
          <a:p>
            <a:endParaRPr lang="en-US" sz="1900" b="1" dirty="0"/>
          </a:p>
          <a:p>
            <a:endParaRPr lang="en-US" sz="2000" dirty="0"/>
          </a:p>
        </p:txBody>
      </p:sp>
      <p:sp>
        <p:nvSpPr>
          <p:cNvPr id="6" name="Line 4"/>
          <p:cNvSpPr>
            <a:spLocks noChangeShapeType="1"/>
          </p:cNvSpPr>
          <p:nvPr/>
        </p:nvSpPr>
        <p:spPr bwMode="auto">
          <a:xfrm>
            <a:off x="903706" y="1086921"/>
            <a:ext cx="993058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kern="0" dirty="0">
              <a:solidFill>
                <a:sysClr val="windowText" lastClr="000000"/>
              </a:solidFill>
              <a:ea typeface="ＭＳ Ｐゴシック" charset="0"/>
            </a:endParaRPr>
          </a:p>
        </p:txBody>
      </p:sp>
      <p:pic>
        <p:nvPicPr>
          <p:cNvPr id="5" name="Picture 4"/>
          <p:cNvPicPr>
            <a:picLocks noChangeAspect="1"/>
          </p:cNvPicPr>
          <p:nvPr/>
        </p:nvPicPr>
        <p:blipFill>
          <a:blip r:embed="rId3"/>
          <a:stretch>
            <a:fillRect/>
          </a:stretch>
        </p:blipFill>
        <p:spPr>
          <a:xfrm>
            <a:off x="7429573" y="4419402"/>
            <a:ext cx="4168207" cy="2321963"/>
          </a:xfrm>
          <a:prstGeom prst="rect">
            <a:avLst/>
          </a:prstGeom>
          <a:ln>
            <a:solidFill>
              <a:schemeClr val="bg2"/>
            </a:solidFill>
          </a:ln>
        </p:spPr>
      </p:pic>
    </p:spTree>
    <p:extLst>
      <p:ext uri="{BB962C8B-B14F-4D97-AF65-F5344CB8AC3E}">
        <p14:creationId xmlns:p14="http://schemas.microsoft.com/office/powerpoint/2010/main" val="1646953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11379200" cy="609600"/>
          </a:xfrm>
        </p:spPr>
        <p:txBody>
          <a:bodyPr/>
          <a:lstStyle/>
          <a:p>
            <a:r>
              <a:rPr lang="en-US" dirty="0"/>
              <a:t>Medication Therapies</a:t>
            </a:r>
          </a:p>
        </p:txBody>
      </p:sp>
      <p:sp>
        <p:nvSpPr>
          <p:cNvPr id="3" name="Content Placeholder 2"/>
          <p:cNvSpPr>
            <a:spLocks noGrp="1"/>
          </p:cNvSpPr>
          <p:nvPr>
            <p:ph idx="1"/>
          </p:nvPr>
        </p:nvSpPr>
        <p:spPr>
          <a:xfrm>
            <a:off x="304800" y="561975"/>
            <a:ext cx="11328400" cy="5534025"/>
          </a:xfrm>
        </p:spPr>
        <p:txBody>
          <a:bodyPr/>
          <a:lstStyle/>
          <a:p>
            <a:pPr marL="0" indent="0">
              <a:spcBef>
                <a:spcPts val="0"/>
              </a:spcBef>
              <a:buNone/>
            </a:pPr>
            <a:endParaRPr lang="en-US" sz="2200" b="1" dirty="0"/>
          </a:p>
          <a:p>
            <a:pPr>
              <a:spcBef>
                <a:spcPts val="0"/>
              </a:spcBef>
            </a:pPr>
            <a:endParaRPr lang="en-US" sz="2200" b="1" dirty="0"/>
          </a:p>
          <a:p>
            <a:pPr marL="0" indent="0">
              <a:spcBef>
                <a:spcPts val="0"/>
              </a:spcBef>
              <a:buNone/>
            </a:pPr>
            <a:endParaRPr lang="en-US" sz="2000" b="1" dirty="0"/>
          </a:p>
          <a:p>
            <a:pPr>
              <a:spcBef>
                <a:spcPts val="0"/>
              </a:spcBef>
            </a:pPr>
            <a:endParaRPr lang="en-US" sz="2000" b="1" dirty="0"/>
          </a:p>
          <a:p>
            <a:pPr lvl="1"/>
            <a:endParaRPr lang="en-US" sz="2000" dirty="0"/>
          </a:p>
          <a:p>
            <a:pPr>
              <a:spcBef>
                <a:spcPts val="0"/>
              </a:spcBef>
            </a:pPr>
            <a:endParaRPr lang="en-US" sz="2000" dirty="0"/>
          </a:p>
          <a:p>
            <a:endParaRPr lang="en-US" sz="2000" dirty="0"/>
          </a:p>
          <a:p>
            <a:endParaRPr lang="en-US" dirty="0">
              <a:solidFill>
                <a:schemeClr val="tx2"/>
              </a:solidFill>
            </a:endParaRPr>
          </a:p>
          <a:p>
            <a:pPr lvl="0"/>
            <a:endParaRPr lang="en-US" dirty="0"/>
          </a:p>
          <a:p>
            <a:endParaRPr lang="en-US" dirty="0"/>
          </a:p>
          <a:p>
            <a:endParaRPr lang="en-US" dirty="0"/>
          </a:p>
          <a:p>
            <a:endParaRPr lang="en-US" dirty="0"/>
          </a:p>
          <a:p>
            <a:endParaRPr lang="en-US" dirty="0"/>
          </a:p>
        </p:txBody>
      </p:sp>
      <p:sp>
        <p:nvSpPr>
          <p:cNvPr id="7" name="Content Placeholder 2"/>
          <p:cNvSpPr txBox="1">
            <a:spLocks/>
          </p:cNvSpPr>
          <p:nvPr/>
        </p:nvSpPr>
        <p:spPr bwMode="auto">
          <a:xfrm>
            <a:off x="228600" y="457200"/>
            <a:ext cx="11480800" cy="5534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0188" indent="-230188" algn="l" rtl="0" eaLnBrk="0" fontAlgn="base" hangingPunct="0">
              <a:spcBef>
                <a:spcPct val="10000"/>
              </a:spcBef>
              <a:spcAft>
                <a:spcPct val="0"/>
              </a:spcAft>
              <a:buClr>
                <a:schemeClr val="tx1"/>
              </a:buClr>
              <a:buSzPct val="125000"/>
              <a:buChar char="•"/>
              <a:defRPr sz="2100">
                <a:solidFill>
                  <a:schemeClr val="tx1"/>
                </a:solidFill>
                <a:latin typeface="+mn-lt"/>
                <a:ea typeface="ＭＳ Ｐゴシック" charset="-128"/>
                <a:cs typeface="ＭＳ Ｐゴシック" charset="-128"/>
              </a:defRPr>
            </a:lvl1pPr>
            <a:lvl2pPr marL="630238" indent="-231775" algn="l" rtl="0" eaLnBrk="0" fontAlgn="base" hangingPunct="0">
              <a:spcBef>
                <a:spcPct val="10000"/>
              </a:spcBef>
              <a:spcAft>
                <a:spcPct val="0"/>
              </a:spcAft>
              <a:buClr>
                <a:schemeClr val="tx1"/>
              </a:buClr>
              <a:buChar char="–"/>
              <a:defRPr sz="2100">
                <a:solidFill>
                  <a:schemeClr val="tx1"/>
                </a:solidFill>
                <a:latin typeface="+mn-lt"/>
                <a:ea typeface="ＭＳ Ｐゴシック" charset="-128"/>
              </a:defRPr>
            </a:lvl2pPr>
            <a:lvl3pPr marL="1143000" indent="-228600" algn="l" rtl="0" eaLnBrk="0" fontAlgn="base" hangingPunct="0">
              <a:spcBef>
                <a:spcPct val="1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10000"/>
              </a:spcBef>
              <a:spcAft>
                <a:spcPct val="0"/>
              </a:spcAft>
              <a:buChar char="–"/>
              <a:defRPr sz="2400">
                <a:solidFill>
                  <a:schemeClr val="tx1"/>
                </a:solidFill>
                <a:latin typeface="+mn-lt"/>
                <a:ea typeface="ＭＳ Ｐゴシック" charset="-128"/>
              </a:defRPr>
            </a:lvl4pPr>
            <a:lvl5pPr marL="2057400" indent="-228600" algn="l" rtl="0" eaLnBrk="0" fontAlgn="base" hangingPunct="0">
              <a:spcBef>
                <a:spcPct val="10000"/>
              </a:spcBef>
              <a:spcAft>
                <a:spcPct val="0"/>
              </a:spcAft>
              <a:buChar char="»"/>
              <a:defRPr sz="2400">
                <a:solidFill>
                  <a:schemeClr val="tx1"/>
                </a:solidFill>
                <a:latin typeface="+mn-lt"/>
                <a:ea typeface="ＭＳ Ｐゴシック" charset="-128"/>
              </a:defRPr>
            </a:lvl5pPr>
            <a:lvl6pPr marL="2514600" indent="-228600" algn="l" rtl="0" eaLnBrk="0" fontAlgn="base" hangingPunct="0">
              <a:spcBef>
                <a:spcPct val="10000"/>
              </a:spcBef>
              <a:spcAft>
                <a:spcPct val="0"/>
              </a:spcAft>
              <a:buChar char="»"/>
              <a:defRPr sz="2400">
                <a:solidFill>
                  <a:schemeClr val="tx1"/>
                </a:solidFill>
                <a:latin typeface="+mn-lt"/>
                <a:ea typeface="ＭＳ Ｐゴシック" charset="-128"/>
              </a:defRPr>
            </a:lvl6pPr>
            <a:lvl7pPr marL="2971800" indent="-228600" algn="l" rtl="0" eaLnBrk="0" fontAlgn="base" hangingPunct="0">
              <a:spcBef>
                <a:spcPct val="10000"/>
              </a:spcBef>
              <a:spcAft>
                <a:spcPct val="0"/>
              </a:spcAft>
              <a:buChar char="»"/>
              <a:defRPr sz="2400">
                <a:solidFill>
                  <a:schemeClr val="tx1"/>
                </a:solidFill>
                <a:latin typeface="+mn-lt"/>
                <a:ea typeface="ＭＳ Ｐゴシック" charset="-128"/>
              </a:defRPr>
            </a:lvl7pPr>
            <a:lvl8pPr marL="3429000" indent="-228600" algn="l" rtl="0" eaLnBrk="0" fontAlgn="base" hangingPunct="0">
              <a:spcBef>
                <a:spcPct val="10000"/>
              </a:spcBef>
              <a:spcAft>
                <a:spcPct val="0"/>
              </a:spcAft>
              <a:buChar char="»"/>
              <a:defRPr sz="2400">
                <a:solidFill>
                  <a:schemeClr val="tx1"/>
                </a:solidFill>
                <a:latin typeface="+mn-lt"/>
                <a:ea typeface="ＭＳ Ｐゴシック" charset="-128"/>
              </a:defRPr>
            </a:lvl8pPr>
            <a:lvl9pPr marL="3886200" indent="-228600" algn="l" rtl="0" eaLnBrk="0" fontAlgn="base" hangingPunct="0">
              <a:spcBef>
                <a:spcPct val="10000"/>
              </a:spcBef>
              <a:spcAft>
                <a:spcPct val="0"/>
              </a:spcAft>
              <a:buChar char="»"/>
              <a:defRPr sz="2400">
                <a:solidFill>
                  <a:schemeClr val="tx1"/>
                </a:solidFill>
                <a:latin typeface="+mn-lt"/>
                <a:ea typeface="ＭＳ Ｐゴシック" charset="-128"/>
              </a:defRPr>
            </a:lvl9pPr>
          </a:lstStyle>
          <a:p>
            <a:pPr>
              <a:buClr>
                <a:srgbClr val="FFFFFF"/>
              </a:buClr>
            </a:pPr>
            <a:endParaRPr lang="en-US" sz="2000" kern="0" dirty="0">
              <a:solidFill>
                <a:srgbClr val="FFFFFF"/>
              </a:solidFill>
            </a:endParaRPr>
          </a:p>
          <a:p>
            <a:pPr>
              <a:spcBef>
                <a:spcPts val="0"/>
              </a:spcBef>
              <a:buClr>
                <a:srgbClr val="FFFFFF"/>
              </a:buClr>
            </a:pPr>
            <a:endParaRPr lang="en-US" sz="2000" kern="0" dirty="0">
              <a:solidFill>
                <a:srgbClr val="FFFFFF"/>
              </a:solidFill>
            </a:endParaRPr>
          </a:p>
          <a:p>
            <a:pPr>
              <a:buClr>
                <a:srgbClr val="FFFFFF"/>
              </a:buClr>
            </a:pPr>
            <a:endParaRPr lang="en-US" sz="2000" kern="0" dirty="0">
              <a:solidFill>
                <a:srgbClr val="FFFFFF"/>
              </a:solidFill>
            </a:endParaRPr>
          </a:p>
          <a:p>
            <a:pPr>
              <a:buClr>
                <a:srgbClr val="FFFFFF"/>
              </a:buClr>
            </a:pPr>
            <a:endParaRPr lang="en-US" kern="0" dirty="0">
              <a:solidFill>
                <a:srgbClr val="FFFF00"/>
              </a:solidFill>
            </a:endParaRPr>
          </a:p>
          <a:p>
            <a:pPr>
              <a:buClr>
                <a:srgbClr val="FFFFFF"/>
              </a:buClr>
            </a:pPr>
            <a:endParaRPr lang="en-US" kern="0" dirty="0">
              <a:solidFill>
                <a:srgbClr val="FFFFFF"/>
              </a:solidFill>
            </a:endParaRPr>
          </a:p>
          <a:p>
            <a:pPr>
              <a:buClr>
                <a:srgbClr val="FFFFFF"/>
              </a:buClr>
            </a:pPr>
            <a:endParaRPr lang="en-US" kern="0" dirty="0">
              <a:solidFill>
                <a:srgbClr val="FFFFFF"/>
              </a:solidFill>
            </a:endParaRPr>
          </a:p>
          <a:p>
            <a:pPr>
              <a:buClr>
                <a:srgbClr val="FFFFFF"/>
              </a:buClr>
            </a:pPr>
            <a:endParaRPr lang="en-US" kern="0" dirty="0">
              <a:solidFill>
                <a:srgbClr val="FFFFFF"/>
              </a:solidFill>
            </a:endParaRPr>
          </a:p>
          <a:p>
            <a:pPr>
              <a:buClr>
                <a:srgbClr val="FFFFFF"/>
              </a:buClr>
            </a:pPr>
            <a:endParaRPr lang="en-US" kern="0" dirty="0">
              <a:solidFill>
                <a:srgbClr val="FFFFFF"/>
              </a:solidFill>
            </a:endParaRPr>
          </a:p>
          <a:p>
            <a:pPr>
              <a:buClr>
                <a:srgbClr val="FFFFFF"/>
              </a:buClr>
            </a:pPr>
            <a:endParaRPr lang="en-US" kern="0" dirty="0">
              <a:solidFill>
                <a:srgbClr val="FFFFFF"/>
              </a:solidFill>
            </a:endParaRPr>
          </a:p>
        </p:txBody>
      </p:sp>
      <p:sp>
        <p:nvSpPr>
          <p:cNvPr id="5" name="Content Placeholder 2"/>
          <p:cNvSpPr txBox="1">
            <a:spLocks/>
          </p:cNvSpPr>
          <p:nvPr/>
        </p:nvSpPr>
        <p:spPr bwMode="auto">
          <a:xfrm>
            <a:off x="101600" y="595306"/>
            <a:ext cx="11988800" cy="44743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0188" indent="-230188" algn="l" rtl="0" eaLnBrk="0" fontAlgn="base" hangingPunct="0">
              <a:spcBef>
                <a:spcPct val="10000"/>
              </a:spcBef>
              <a:spcAft>
                <a:spcPct val="0"/>
              </a:spcAft>
              <a:buClr>
                <a:schemeClr val="tx1"/>
              </a:buClr>
              <a:buSzPct val="125000"/>
              <a:buChar char="•"/>
              <a:defRPr sz="2100">
                <a:solidFill>
                  <a:schemeClr val="tx1"/>
                </a:solidFill>
                <a:latin typeface="+mn-lt"/>
                <a:ea typeface="ＭＳ Ｐゴシック" charset="-128"/>
                <a:cs typeface="ＭＳ Ｐゴシック" charset="-128"/>
              </a:defRPr>
            </a:lvl1pPr>
            <a:lvl2pPr marL="630238" indent="-231775" algn="l" rtl="0" eaLnBrk="0" fontAlgn="base" hangingPunct="0">
              <a:spcBef>
                <a:spcPct val="10000"/>
              </a:spcBef>
              <a:spcAft>
                <a:spcPct val="0"/>
              </a:spcAft>
              <a:buClr>
                <a:schemeClr val="tx1"/>
              </a:buClr>
              <a:buChar char="–"/>
              <a:defRPr sz="2100">
                <a:solidFill>
                  <a:schemeClr val="tx1"/>
                </a:solidFill>
                <a:latin typeface="+mn-lt"/>
                <a:ea typeface="ＭＳ Ｐゴシック" charset="-128"/>
              </a:defRPr>
            </a:lvl2pPr>
            <a:lvl3pPr marL="1143000" indent="-228600" algn="l" rtl="0" eaLnBrk="0" fontAlgn="base" hangingPunct="0">
              <a:spcBef>
                <a:spcPct val="1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10000"/>
              </a:spcBef>
              <a:spcAft>
                <a:spcPct val="0"/>
              </a:spcAft>
              <a:buChar char="–"/>
              <a:defRPr sz="2400">
                <a:solidFill>
                  <a:schemeClr val="tx1"/>
                </a:solidFill>
                <a:latin typeface="+mn-lt"/>
                <a:ea typeface="ＭＳ Ｐゴシック" charset="-128"/>
              </a:defRPr>
            </a:lvl4pPr>
            <a:lvl5pPr marL="2057400" indent="-228600" algn="l" rtl="0" eaLnBrk="0" fontAlgn="base" hangingPunct="0">
              <a:spcBef>
                <a:spcPct val="10000"/>
              </a:spcBef>
              <a:spcAft>
                <a:spcPct val="0"/>
              </a:spcAft>
              <a:buChar char="»"/>
              <a:defRPr sz="2400">
                <a:solidFill>
                  <a:schemeClr val="tx1"/>
                </a:solidFill>
                <a:latin typeface="+mn-lt"/>
                <a:ea typeface="ＭＳ Ｐゴシック" charset="-128"/>
              </a:defRPr>
            </a:lvl5pPr>
            <a:lvl6pPr marL="2514600" indent="-228600" algn="l" rtl="0" eaLnBrk="0" fontAlgn="base" hangingPunct="0">
              <a:spcBef>
                <a:spcPct val="10000"/>
              </a:spcBef>
              <a:spcAft>
                <a:spcPct val="0"/>
              </a:spcAft>
              <a:buChar char="»"/>
              <a:defRPr sz="2400">
                <a:solidFill>
                  <a:schemeClr val="tx1"/>
                </a:solidFill>
                <a:latin typeface="+mn-lt"/>
                <a:ea typeface="ＭＳ Ｐゴシック" charset="-128"/>
              </a:defRPr>
            </a:lvl6pPr>
            <a:lvl7pPr marL="2971800" indent="-228600" algn="l" rtl="0" eaLnBrk="0" fontAlgn="base" hangingPunct="0">
              <a:spcBef>
                <a:spcPct val="10000"/>
              </a:spcBef>
              <a:spcAft>
                <a:spcPct val="0"/>
              </a:spcAft>
              <a:buChar char="»"/>
              <a:defRPr sz="2400">
                <a:solidFill>
                  <a:schemeClr val="tx1"/>
                </a:solidFill>
                <a:latin typeface="+mn-lt"/>
                <a:ea typeface="ＭＳ Ｐゴシック" charset="-128"/>
              </a:defRPr>
            </a:lvl7pPr>
            <a:lvl8pPr marL="3429000" indent="-228600" algn="l" rtl="0" eaLnBrk="0" fontAlgn="base" hangingPunct="0">
              <a:spcBef>
                <a:spcPct val="10000"/>
              </a:spcBef>
              <a:spcAft>
                <a:spcPct val="0"/>
              </a:spcAft>
              <a:buChar char="»"/>
              <a:defRPr sz="2400">
                <a:solidFill>
                  <a:schemeClr val="tx1"/>
                </a:solidFill>
                <a:latin typeface="+mn-lt"/>
                <a:ea typeface="ＭＳ Ｐゴシック" charset="-128"/>
              </a:defRPr>
            </a:lvl8pPr>
            <a:lvl9pPr marL="3886200" indent="-228600" algn="l" rtl="0" eaLnBrk="0" fontAlgn="base" hangingPunct="0">
              <a:spcBef>
                <a:spcPct val="10000"/>
              </a:spcBef>
              <a:spcAft>
                <a:spcPct val="0"/>
              </a:spcAft>
              <a:buChar char="»"/>
              <a:defRPr sz="2400">
                <a:solidFill>
                  <a:schemeClr val="tx1"/>
                </a:solidFill>
                <a:latin typeface="+mn-lt"/>
                <a:ea typeface="ＭＳ Ｐゴシック" charset="-128"/>
              </a:defRPr>
            </a:lvl9pPr>
          </a:lstStyle>
          <a:p>
            <a:pPr marL="0" indent="0">
              <a:buClr>
                <a:srgbClr val="FF9933"/>
              </a:buClr>
              <a:buFontTx/>
              <a:buNone/>
            </a:pPr>
            <a:endParaRPr lang="en-US" sz="1800" b="1" dirty="0">
              <a:solidFill>
                <a:srgbClr val="FFFFFF"/>
              </a:solidFill>
            </a:endParaRPr>
          </a:p>
          <a:p>
            <a:pPr>
              <a:buClr>
                <a:srgbClr val="FF9933"/>
              </a:buClr>
            </a:pPr>
            <a:r>
              <a:rPr lang="en-US" b="1" kern="0" dirty="0">
                <a:solidFill>
                  <a:srgbClr val="FFFFFF"/>
                </a:solidFill>
              </a:rPr>
              <a:t>Medications are often used in combination with behavioral interventions</a:t>
            </a:r>
          </a:p>
          <a:p>
            <a:pPr marL="0" indent="0">
              <a:buClr>
                <a:srgbClr val="FF9933"/>
              </a:buClr>
              <a:buFontTx/>
              <a:buNone/>
            </a:pPr>
            <a:endParaRPr lang="en-US" sz="1200" b="1" kern="0" dirty="0">
              <a:solidFill>
                <a:srgbClr val="FFFFFF"/>
              </a:solidFill>
            </a:endParaRPr>
          </a:p>
          <a:p>
            <a:pPr>
              <a:buClr>
                <a:srgbClr val="FF9933"/>
              </a:buClr>
              <a:buFont typeface="Arial" panose="020B0604020202020204" pitchFamily="34" charset="0"/>
              <a:buChar char="•"/>
            </a:pPr>
            <a:r>
              <a:rPr lang="en-US" b="1" kern="0" dirty="0">
                <a:solidFill>
                  <a:srgbClr val="FFFF00"/>
                </a:solidFill>
              </a:rPr>
              <a:t> Three</a:t>
            </a:r>
            <a:r>
              <a:rPr lang="en-US" b="1" kern="0" dirty="0">
                <a:solidFill>
                  <a:srgbClr val="FFFFFF"/>
                </a:solidFill>
              </a:rPr>
              <a:t> FDA-approved medications for the treatment of AUD:</a:t>
            </a:r>
          </a:p>
          <a:p>
            <a:pPr marL="0" indent="0">
              <a:buClr>
                <a:srgbClr val="FF9933"/>
              </a:buClr>
              <a:buFontTx/>
              <a:buNone/>
            </a:pPr>
            <a:endParaRPr lang="en-US" sz="1200" b="1" kern="0" dirty="0">
              <a:solidFill>
                <a:srgbClr val="FFFFFF"/>
              </a:solidFill>
            </a:endParaRPr>
          </a:p>
          <a:p>
            <a:pPr marL="742950" lvl="1" indent="-342900">
              <a:buClr>
                <a:srgbClr val="FF9933"/>
              </a:buClr>
              <a:buFont typeface="Arial" panose="020B0604020202020204" pitchFamily="34" charset="0"/>
              <a:buChar char="–"/>
            </a:pPr>
            <a:r>
              <a:rPr lang="en-US" b="1" kern="0" dirty="0">
                <a:solidFill>
                  <a:srgbClr val="FFFF00"/>
                </a:solidFill>
              </a:rPr>
              <a:t>Disulfiram (Antabuse®) </a:t>
            </a:r>
            <a:r>
              <a:rPr lang="en-US" b="1" kern="0" dirty="0">
                <a:solidFill>
                  <a:srgbClr val="FFFFFF"/>
                </a:solidFill>
              </a:rPr>
              <a:t>blocks the breakdown (metabolism) of alcohol by the body, increasing acetaldehyde, and causing unpleasant symptoms such as nausea and flushing of the skin</a:t>
            </a:r>
          </a:p>
          <a:p>
            <a:pPr marL="400050" lvl="1" indent="0">
              <a:buClr>
                <a:srgbClr val="FF9933"/>
              </a:buClr>
              <a:buFontTx/>
              <a:buNone/>
            </a:pPr>
            <a:endParaRPr lang="en-US" sz="1200" b="1" kern="0" dirty="0">
              <a:solidFill>
                <a:srgbClr val="FFFFFF"/>
              </a:solidFill>
            </a:endParaRPr>
          </a:p>
          <a:p>
            <a:pPr marL="742950" lvl="1" indent="-342900">
              <a:buClr>
                <a:srgbClr val="FF9933"/>
              </a:buClr>
              <a:buFont typeface="Arial" panose="020B0604020202020204" pitchFamily="34" charset="0"/>
              <a:buChar char="–"/>
            </a:pPr>
            <a:r>
              <a:rPr lang="en-US" b="1" kern="0" dirty="0">
                <a:solidFill>
                  <a:srgbClr val="FFFF00"/>
                </a:solidFill>
              </a:rPr>
              <a:t>Naltrexone (oral: </a:t>
            </a:r>
            <a:r>
              <a:rPr lang="en-US" b="1" kern="0" dirty="0" err="1">
                <a:solidFill>
                  <a:srgbClr val="FFFF00"/>
                </a:solidFill>
              </a:rPr>
              <a:t>Revia</a:t>
            </a:r>
            <a:r>
              <a:rPr lang="en-US" b="1" kern="0" dirty="0">
                <a:solidFill>
                  <a:srgbClr val="FFFF00"/>
                </a:solidFill>
              </a:rPr>
              <a:t>® and injectable: </a:t>
            </a:r>
            <a:r>
              <a:rPr lang="en-US" b="1" kern="0" dirty="0" err="1">
                <a:solidFill>
                  <a:srgbClr val="FFFF00"/>
                </a:solidFill>
              </a:rPr>
              <a:t>Vivitrol</a:t>
            </a:r>
            <a:r>
              <a:rPr lang="en-US" b="1" kern="0" dirty="0">
                <a:solidFill>
                  <a:srgbClr val="FFFF00"/>
                </a:solidFill>
              </a:rPr>
              <a:t>®) </a:t>
            </a:r>
            <a:r>
              <a:rPr lang="en-US" b="1" kern="0" dirty="0">
                <a:solidFill>
                  <a:srgbClr val="FFFFFF"/>
                </a:solidFill>
              </a:rPr>
              <a:t>diminishes the rewarding effects of alcohol to help people reduce heavy drinking</a:t>
            </a:r>
          </a:p>
          <a:p>
            <a:pPr marL="400050" lvl="1" indent="0">
              <a:buClr>
                <a:srgbClr val="FF9933"/>
              </a:buClr>
              <a:buFontTx/>
              <a:buNone/>
            </a:pPr>
            <a:endParaRPr lang="en-US" sz="1200" b="1" kern="0" dirty="0">
              <a:solidFill>
                <a:srgbClr val="FFFF00"/>
              </a:solidFill>
            </a:endParaRPr>
          </a:p>
          <a:p>
            <a:pPr marL="742950" lvl="1" indent="-342900">
              <a:buClr>
                <a:srgbClr val="FF9933"/>
              </a:buClr>
              <a:buFont typeface="Arial" panose="020B0604020202020204" pitchFamily="34" charset="0"/>
              <a:buChar char="–"/>
            </a:pPr>
            <a:r>
              <a:rPr lang="en-US" b="1" kern="0" dirty="0">
                <a:solidFill>
                  <a:srgbClr val="FFFF00"/>
                </a:solidFill>
              </a:rPr>
              <a:t>Acamprosate (</a:t>
            </a:r>
            <a:r>
              <a:rPr lang="en-US" b="1" kern="0" dirty="0" err="1">
                <a:solidFill>
                  <a:srgbClr val="FFFF00"/>
                </a:solidFill>
              </a:rPr>
              <a:t>Campral</a:t>
            </a:r>
            <a:r>
              <a:rPr lang="en-US" b="1" kern="0" dirty="0">
                <a:solidFill>
                  <a:srgbClr val="FFFF00"/>
                </a:solidFill>
              </a:rPr>
              <a:t>®) </a:t>
            </a:r>
            <a:r>
              <a:rPr lang="en-US" b="1" kern="0" dirty="0">
                <a:solidFill>
                  <a:srgbClr val="FFFFFF"/>
                </a:solidFill>
              </a:rPr>
              <a:t>reduces the negative emotional state associated with protracted abstinence from </a:t>
            </a:r>
            <a:br>
              <a:rPr lang="en-US" b="1" kern="0" dirty="0">
                <a:solidFill>
                  <a:srgbClr val="FFFFFF"/>
                </a:solidFill>
              </a:rPr>
            </a:br>
            <a:r>
              <a:rPr lang="en-US" b="1" kern="0" dirty="0">
                <a:solidFill>
                  <a:srgbClr val="FFFFFF"/>
                </a:solidFill>
              </a:rPr>
              <a:t>alcohol and may also reduce craving, making it </a:t>
            </a:r>
          </a:p>
          <a:p>
            <a:pPr marL="400050" lvl="1" indent="0">
              <a:buClr>
                <a:srgbClr val="FF9933"/>
              </a:buClr>
              <a:buFontTx/>
              <a:buNone/>
            </a:pPr>
            <a:r>
              <a:rPr lang="en-US" b="1" kern="0" dirty="0">
                <a:solidFill>
                  <a:srgbClr val="FFFFFF"/>
                </a:solidFill>
              </a:rPr>
              <a:t>     easier to maintain abstinence</a:t>
            </a:r>
            <a:endParaRPr lang="en-US" b="1" kern="0" dirty="0">
              <a:solidFill>
                <a:srgbClr val="FFFF00"/>
              </a:solidFill>
            </a:endParaRPr>
          </a:p>
          <a:p>
            <a:pPr marL="400050" lvl="1" indent="0">
              <a:buClr>
                <a:srgbClr val="FF9933"/>
              </a:buClr>
              <a:buFontTx/>
              <a:buNone/>
            </a:pPr>
            <a:endParaRPr lang="en-US" b="1" kern="0" dirty="0">
              <a:solidFill>
                <a:srgbClr val="FFFFFF"/>
              </a:solidFill>
            </a:endParaRPr>
          </a:p>
          <a:p>
            <a:pPr>
              <a:buClr>
                <a:srgbClr val="FF9933"/>
              </a:buClr>
              <a:buFont typeface="Arial" panose="020B0604020202020204" pitchFamily="34" charset="0"/>
              <a:buChar char="•"/>
            </a:pPr>
            <a:endParaRPr lang="en-US" b="1" kern="0" dirty="0">
              <a:solidFill>
                <a:srgbClr val="FFFFFF"/>
              </a:solidFill>
            </a:endParaRPr>
          </a:p>
          <a:p>
            <a:pPr>
              <a:buClr>
                <a:srgbClr val="FF9933"/>
              </a:buClr>
              <a:buFont typeface="Arial" panose="020B0604020202020204" pitchFamily="34" charset="0"/>
              <a:buChar char="•"/>
            </a:pPr>
            <a:endParaRPr lang="en-US" b="1" kern="0" dirty="0">
              <a:solidFill>
                <a:srgbClr val="FFFFFF"/>
              </a:solidFill>
            </a:endParaRPr>
          </a:p>
          <a:p>
            <a:pPr>
              <a:buClr>
                <a:srgbClr val="FF9933"/>
              </a:buClr>
              <a:buFont typeface="Arial" panose="020B0604020202020204" pitchFamily="34" charset="0"/>
              <a:buChar char="•"/>
            </a:pPr>
            <a:endParaRPr lang="en-US" b="1" kern="0" dirty="0">
              <a:solidFill>
                <a:srgbClr val="FFFFFF"/>
              </a:solidFill>
            </a:endParaRPr>
          </a:p>
          <a:p>
            <a:pPr>
              <a:buClr>
                <a:srgbClr val="FF9933"/>
              </a:buClr>
              <a:buFont typeface="Arial" panose="020B0604020202020204" pitchFamily="34" charset="0"/>
              <a:buChar char="•"/>
            </a:pPr>
            <a:endParaRPr lang="en-US" b="1" kern="0" dirty="0">
              <a:solidFill>
                <a:srgbClr val="FFFFFF"/>
              </a:solidFill>
            </a:endParaRPr>
          </a:p>
        </p:txBody>
      </p:sp>
      <p:pic>
        <p:nvPicPr>
          <p:cNvPr id="4" name="Picture 3"/>
          <p:cNvPicPr>
            <a:picLocks noChangeAspect="1"/>
          </p:cNvPicPr>
          <p:nvPr/>
        </p:nvPicPr>
        <p:blipFill>
          <a:blip r:embed="rId3"/>
          <a:stretch>
            <a:fillRect/>
          </a:stretch>
        </p:blipFill>
        <p:spPr>
          <a:xfrm>
            <a:off x="827594" y="608977"/>
            <a:ext cx="10282811" cy="30483"/>
          </a:xfrm>
          <a:prstGeom prst="rect">
            <a:avLst/>
          </a:prstGeom>
        </p:spPr>
      </p:pic>
      <p:pic>
        <p:nvPicPr>
          <p:cNvPr id="8" name="Picture 7"/>
          <p:cNvPicPr>
            <a:picLocks noChangeAspect="1"/>
          </p:cNvPicPr>
          <p:nvPr/>
        </p:nvPicPr>
        <p:blipFill>
          <a:blip r:embed="rId4"/>
          <a:stretch>
            <a:fillRect/>
          </a:stretch>
        </p:blipFill>
        <p:spPr>
          <a:xfrm>
            <a:off x="9603820" y="5165195"/>
            <a:ext cx="2196189" cy="1388307"/>
          </a:xfrm>
          <a:prstGeom prst="rect">
            <a:avLst/>
          </a:prstGeom>
          <a:ln>
            <a:solidFill>
              <a:schemeClr val="bg2"/>
            </a:solidFill>
          </a:ln>
        </p:spPr>
      </p:pic>
    </p:spTree>
    <p:extLst>
      <p:ext uri="{BB962C8B-B14F-4D97-AF65-F5344CB8AC3E}">
        <p14:creationId xmlns:p14="http://schemas.microsoft.com/office/powerpoint/2010/main" val="2329480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txBox="1">
            <a:spLocks noChangeArrowheads="1"/>
          </p:cNvSpPr>
          <p:nvPr/>
        </p:nvSpPr>
        <p:spPr bwMode="auto">
          <a:xfrm>
            <a:off x="211221" y="44010"/>
            <a:ext cx="1168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charset="0"/>
                <a:ea typeface="MS PGothic" charset="0"/>
                <a:cs typeface="MS PGothic" charset="0"/>
              </a:defRPr>
            </a:lvl1pPr>
            <a:lvl2pPr marL="742950" indent="-285750">
              <a:defRPr sz="2100">
                <a:solidFill>
                  <a:schemeClr val="tx1"/>
                </a:solidFill>
                <a:latin typeface="Arial" charset="0"/>
                <a:ea typeface="MS PGothic" charset="0"/>
                <a:cs typeface="MS PGothic" charset="0"/>
              </a:defRPr>
            </a:lvl2pPr>
            <a:lvl3pPr marL="1143000" indent="-228600">
              <a:defRPr sz="2100">
                <a:solidFill>
                  <a:schemeClr val="tx1"/>
                </a:solidFill>
                <a:latin typeface="Arial" charset="0"/>
                <a:ea typeface="MS PGothic" charset="0"/>
                <a:cs typeface="MS PGothic" charset="0"/>
              </a:defRPr>
            </a:lvl3pPr>
            <a:lvl4pPr marL="1600200" indent="-228600">
              <a:defRPr sz="2100">
                <a:solidFill>
                  <a:schemeClr val="tx1"/>
                </a:solidFill>
                <a:latin typeface="Arial" charset="0"/>
                <a:ea typeface="MS PGothic" charset="0"/>
                <a:cs typeface="MS PGothic" charset="0"/>
              </a:defRPr>
            </a:lvl4pPr>
            <a:lvl5pPr marL="2057400" indent="-228600">
              <a:defRPr sz="21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Arial" charset="0"/>
                <a:ea typeface="MS PGothic" charset="0"/>
                <a:cs typeface="MS PGothic" charset="0"/>
              </a:defRPr>
            </a:lvl9pPr>
          </a:lstStyle>
          <a:p>
            <a:pPr algn="ctr"/>
            <a:r>
              <a:rPr lang="en-US" sz="3200" b="1" kern="0" dirty="0">
                <a:solidFill>
                  <a:srgbClr val="FFFF00"/>
                </a:solidFill>
              </a:rPr>
              <a:t>Alcohol</a:t>
            </a:r>
            <a:r>
              <a:rPr lang="en-US" sz="2800" b="1" kern="0" dirty="0">
                <a:solidFill>
                  <a:srgbClr val="FFFF00"/>
                </a:solidFill>
              </a:rPr>
              <a:t> </a:t>
            </a:r>
            <a:r>
              <a:rPr lang="en-US" sz="3200" b="1" kern="0" dirty="0">
                <a:solidFill>
                  <a:srgbClr val="FFFF00"/>
                </a:solidFill>
              </a:rPr>
              <a:t>Treatment</a:t>
            </a:r>
            <a:r>
              <a:rPr lang="en-US" sz="2800" b="1" kern="0" dirty="0">
                <a:solidFill>
                  <a:srgbClr val="FFFF00"/>
                </a:solidFill>
              </a:rPr>
              <a:t> </a:t>
            </a:r>
            <a:r>
              <a:rPr lang="en-US" sz="3200" b="1" kern="0" dirty="0">
                <a:solidFill>
                  <a:srgbClr val="FFFF00"/>
                </a:solidFill>
              </a:rPr>
              <a:t>Gap</a:t>
            </a:r>
            <a:endParaRPr lang="en-US" sz="2800" b="1" kern="0" dirty="0">
              <a:solidFill>
                <a:srgbClr val="FFFF00"/>
              </a:solidFill>
            </a:endParaRPr>
          </a:p>
        </p:txBody>
      </p:sp>
      <p:sp>
        <p:nvSpPr>
          <p:cNvPr id="7" name="Line 4"/>
          <p:cNvSpPr>
            <a:spLocks noChangeShapeType="1"/>
          </p:cNvSpPr>
          <p:nvPr/>
        </p:nvSpPr>
        <p:spPr bwMode="auto">
          <a:xfrm flipV="1">
            <a:off x="1122947" y="673769"/>
            <a:ext cx="10103852" cy="46822"/>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dirty="0">
              <a:solidFill>
                <a:sysClr val="windowText" lastClr="000000"/>
              </a:solidFill>
            </a:endParaRPr>
          </a:p>
        </p:txBody>
      </p:sp>
      <p:sp>
        <p:nvSpPr>
          <p:cNvPr id="2" name="Rectangle 1"/>
          <p:cNvSpPr/>
          <p:nvPr/>
        </p:nvSpPr>
        <p:spPr>
          <a:xfrm>
            <a:off x="351546" y="615510"/>
            <a:ext cx="11543675" cy="4801314"/>
          </a:xfrm>
          <a:prstGeom prst="rect">
            <a:avLst/>
          </a:prstGeom>
        </p:spPr>
        <p:txBody>
          <a:bodyPr wrap="square">
            <a:spAutoFit/>
          </a:bodyPr>
          <a:lstStyle/>
          <a:p>
            <a:pPr>
              <a:buClr>
                <a:srgbClr val="FFC000"/>
              </a:buClr>
              <a:defRPr/>
            </a:pPr>
            <a:endParaRPr lang="en-US" b="1" kern="0" dirty="0">
              <a:solidFill>
                <a:srgbClr val="FFFFFF"/>
              </a:solidFill>
            </a:endParaRPr>
          </a:p>
          <a:p>
            <a:pPr marL="227008" indent="-227008">
              <a:buClr>
                <a:srgbClr val="FFC000"/>
              </a:buClr>
              <a:buFont typeface="Arial" panose="020B0604020202020204" pitchFamily="34" charset="0"/>
              <a:buChar char="•"/>
              <a:defRPr/>
            </a:pPr>
            <a:r>
              <a:rPr lang="en-US" sz="2400" b="1" kern="0" dirty="0">
                <a:solidFill>
                  <a:srgbClr val="FFFF00"/>
                </a:solidFill>
              </a:rPr>
              <a:t>&lt;10% </a:t>
            </a:r>
            <a:r>
              <a:rPr lang="en-US" sz="2400" b="1" kern="0" dirty="0">
                <a:solidFill>
                  <a:srgbClr val="FFFFFF"/>
                </a:solidFill>
              </a:rPr>
              <a:t>of people with AUD get </a:t>
            </a:r>
            <a:r>
              <a:rPr lang="en-US" sz="2400" b="1" u="sng" kern="0" dirty="0">
                <a:solidFill>
                  <a:srgbClr val="FFFF00"/>
                </a:solidFill>
              </a:rPr>
              <a:t>any</a:t>
            </a:r>
            <a:r>
              <a:rPr lang="en-US" sz="2400" b="1" kern="0" dirty="0">
                <a:solidFill>
                  <a:srgbClr val="FFFFFF"/>
                </a:solidFill>
              </a:rPr>
              <a:t> treatment</a:t>
            </a:r>
          </a:p>
          <a:p>
            <a:pPr marL="227008" indent="-227008">
              <a:buClr>
                <a:srgbClr val="FFC000"/>
              </a:buClr>
              <a:buFont typeface="Arial" panose="020B0604020202020204" pitchFamily="34" charset="0"/>
              <a:buChar char="•"/>
              <a:defRPr/>
            </a:pPr>
            <a:endParaRPr lang="en-US" sz="2400" b="1" kern="0" dirty="0">
              <a:solidFill>
                <a:srgbClr val="FFFFFF"/>
              </a:solidFill>
            </a:endParaRPr>
          </a:p>
          <a:p>
            <a:pPr marL="227008" indent="-227008">
              <a:buClr>
                <a:srgbClr val="FFC000"/>
              </a:buClr>
              <a:buFont typeface="Arial" panose="020B0604020202020204" pitchFamily="34" charset="0"/>
              <a:buChar char="•"/>
              <a:defRPr/>
            </a:pPr>
            <a:r>
              <a:rPr lang="en-US" sz="2400" b="1" kern="0" dirty="0">
                <a:solidFill>
                  <a:srgbClr val="FFFF00"/>
                </a:solidFill>
              </a:rPr>
              <a:t>&lt;4%</a:t>
            </a:r>
            <a:r>
              <a:rPr lang="en-US" sz="2400" b="1" kern="0" dirty="0">
                <a:solidFill>
                  <a:srgbClr val="FFFFFF"/>
                </a:solidFill>
              </a:rPr>
              <a:t> of patients with AUD use an FDA-approved medication to treat their disorder</a:t>
            </a:r>
          </a:p>
          <a:p>
            <a:pPr marL="227008" indent="-227008">
              <a:buClr>
                <a:srgbClr val="FFC000"/>
              </a:buClr>
              <a:buFont typeface="Arial" panose="020B0604020202020204" pitchFamily="34" charset="0"/>
              <a:buChar char="•"/>
              <a:defRPr/>
            </a:pPr>
            <a:endParaRPr lang="en-US" sz="2400" b="1" kern="0" dirty="0">
              <a:solidFill>
                <a:srgbClr val="FFFFFF"/>
              </a:solidFill>
            </a:endParaRPr>
          </a:p>
          <a:p>
            <a:pPr marL="227008" indent="-227008">
              <a:buClr>
                <a:srgbClr val="FFC000"/>
              </a:buClr>
              <a:buFont typeface="Arial" panose="020B0604020202020204" pitchFamily="34" charset="0"/>
              <a:buChar char="•"/>
              <a:defRPr/>
            </a:pPr>
            <a:r>
              <a:rPr lang="en-US" sz="2400" b="1" kern="0" dirty="0">
                <a:solidFill>
                  <a:srgbClr val="FFFFFF"/>
                </a:solidFill>
              </a:rPr>
              <a:t>Individuals with AUD </a:t>
            </a:r>
            <a:r>
              <a:rPr lang="en-US" sz="2400" b="1" kern="0" dirty="0">
                <a:solidFill>
                  <a:srgbClr val="FFFF00"/>
                </a:solidFill>
              </a:rPr>
              <a:t>more often seek primary care for an alcohol related medical problem</a:t>
            </a:r>
            <a:r>
              <a:rPr lang="en-US" sz="2400" b="1" kern="0" dirty="0">
                <a:solidFill>
                  <a:srgbClr val="FFFFFF"/>
                </a:solidFill>
              </a:rPr>
              <a:t> than AUD itself</a:t>
            </a:r>
          </a:p>
          <a:p>
            <a:pPr marL="227008" indent="-227008">
              <a:buClr>
                <a:srgbClr val="FFC000"/>
              </a:buClr>
              <a:buFont typeface="Arial" panose="020B0604020202020204" pitchFamily="34" charset="0"/>
              <a:buChar char="•"/>
              <a:defRPr/>
            </a:pPr>
            <a:endParaRPr lang="en-US" sz="2400" b="1" kern="0" dirty="0">
              <a:solidFill>
                <a:srgbClr val="FFFFFF"/>
              </a:solidFill>
            </a:endParaRPr>
          </a:p>
          <a:p>
            <a:pPr marL="227008" indent="-227008">
              <a:buClr>
                <a:srgbClr val="FFC000"/>
              </a:buClr>
              <a:buFont typeface="Arial" panose="020B0604020202020204" pitchFamily="34" charset="0"/>
              <a:buChar char="•"/>
              <a:defRPr/>
            </a:pPr>
            <a:r>
              <a:rPr lang="en-US" sz="2400" b="1" kern="0" dirty="0">
                <a:solidFill>
                  <a:srgbClr val="FFFFFF"/>
                </a:solidFill>
              </a:rPr>
              <a:t>NIAAA is developing a new product to help individuals find evidence-based treatment</a:t>
            </a:r>
          </a:p>
          <a:p>
            <a:pPr>
              <a:buClr>
                <a:srgbClr val="FFC000"/>
              </a:buClr>
              <a:defRPr/>
            </a:pPr>
            <a:endParaRPr lang="en-US" sz="2400" b="1" kern="0" dirty="0">
              <a:solidFill>
                <a:srgbClr val="FFFFFF"/>
              </a:solidFill>
            </a:endParaRPr>
          </a:p>
          <a:p>
            <a:pPr marL="227008" indent="-227008">
              <a:buClr>
                <a:srgbClr val="FFC000"/>
              </a:buClr>
              <a:buFont typeface="Arial" panose="020B0604020202020204" pitchFamily="34" charset="0"/>
              <a:buChar char="•"/>
              <a:defRPr/>
            </a:pPr>
            <a:endParaRPr lang="en-US" sz="2400" b="1" kern="0" dirty="0">
              <a:solidFill>
                <a:srgbClr val="FFFFFF"/>
              </a:solidFill>
            </a:endParaRPr>
          </a:p>
        </p:txBody>
      </p:sp>
      <p:pic>
        <p:nvPicPr>
          <p:cNvPr id="6" name="Picture 5"/>
          <p:cNvPicPr>
            <a:picLocks noChangeAspect="1"/>
          </p:cNvPicPr>
          <p:nvPr/>
        </p:nvPicPr>
        <p:blipFill>
          <a:blip r:embed="rId3"/>
          <a:stretch>
            <a:fillRect/>
          </a:stretch>
        </p:blipFill>
        <p:spPr>
          <a:xfrm>
            <a:off x="3641971" y="4734216"/>
            <a:ext cx="3860800" cy="2010833"/>
          </a:xfrm>
          <a:prstGeom prst="rect">
            <a:avLst/>
          </a:prstGeom>
          <a:ln>
            <a:solidFill>
              <a:schemeClr val="bg2"/>
            </a:solidFill>
          </a:ln>
        </p:spPr>
      </p:pic>
    </p:spTree>
    <p:extLst>
      <p:ext uri="{BB962C8B-B14F-4D97-AF65-F5344CB8AC3E}">
        <p14:creationId xmlns:p14="http://schemas.microsoft.com/office/powerpoint/2010/main" val="4261957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614" y="129703"/>
            <a:ext cx="11974443" cy="507831"/>
          </a:xfrm>
          <a:prstGeom prst="rect">
            <a:avLst/>
          </a:prstGeom>
          <a:noFill/>
        </p:spPr>
        <p:txBody>
          <a:bodyPr wrap="square" rtlCol="0">
            <a:spAutoFit/>
          </a:bodyPr>
          <a:lstStyle/>
          <a:p>
            <a:pPr algn="ctr" defTabSz="685800">
              <a:defRPr/>
            </a:pPr>
            <a:r>
              <a:rPr lang="en-US" sz="2700" b="1" dirty="0">
                <a:solidFill>
                  <a:srgbClr val="FFFF00"/>
                </a:solidFill>
              </a:rPr>
              <a:t>Hospitalizations for Opioid Overdoses with/without Alcohol</a:t>
            </a:r>
          </a:p>
        </p:txBody>
      </p:sp>
      <p:pic>
        <p:nvPicPr>
          <p:cNvPr id="2" name="Picture 1"/>
          <p:cNvPicPr>
            <a:picLocks noChangeAspect="1"/>
          </p:cNvPicPr>
          <p:nvPr/>
        </p:nvPicPr>
        <p:blipFill>
          <a:blip r:embed="rId3"/>
          <a:stretch>
            <a:fillRect/>
          </a:stretch>
        </p:blipFill>
        <p:spPr>
          <a:xfrm>
            <a:off x="595242" y="990600"/>
            <a:ext cx="10887187" cy="5620774"/>
          </a:xfrm>
          <a:prstGeom prst="rect">
            <a:avLst/>
          </a:prstGeom>
        </p:spPr>
      </p:pic>
      <p:sp>
        <p:nvSpPr>
          <p:cNvPr id="3" name="TextBox 2"/>
          <p:cNvSpPr txBox="1"/>
          <p:nvPr/>
        </p:nvSpPr>
        <p:spPr>
          <a:xfrm>
            <a:off x="1625600" y="6172219"/>
            <a:ext cx="8737600" cy="307777"/>
          </a:xfrm>
          <a:prstGeom prst="rect">
            <a:avLst/>
          </a:prstGeom>
          <a:noFill/>
        </p:spPr>
        <p:txBody>
          <a:bodyPr wrap="square" rtlCol="0">
            <a:spAutoFit/>
          </a:bodyPr>
          <a:lstStyle/>
          <a:p>
            <a:pPr algn="ctr" eaLnBrk="0" fontAlgn="base" hangingPunct="0">
              <a:spcBef>
                <a:spcPct val="0"/>
              </a:spcBef>
              <a:spcAft>
                <a:spcPct val="0"/>
              </a:spcAft>
              <a:defRPr/>
            </a:pPr>
            <a:r>
              <a:rPr lang="en-US" sz="1400" b="1" dirty="0">
                <a:solidFill>
                  <a:prstClr val="black"/>
                </a:solidFill>
                <a:latin typeface="Arial" charset="0"/>
              </a:rPr>
              <a:t>Source</a:t>
            </a:r>
            <a:r>
              <a:rPr lang="en-US" sz="1400" dirty="0">
                <a:solidFill>
                  <a:prstClr val="black"/>
                </a:solidFill>
                <a:latin typeface="Arial" charset="0"/>
              </a:rPr>
              <a:t>: Nationwide Inpatient Sample (NIS), unpublished</a:t>
            </a:r>
          </a:p>
        </p:txBody>
      </p:sp>
      <p:sp>
        <p:nvSpPr>
          <p:cNvPr id="5" name="Line 4"/>
          <p:cNvSpPr>
            <a:spLocks noChangeShapeType="1"/>
          </p:cNvSpPr>
          <p:nvPr/>
        </p:nvSpPr>
        <p:spPr bwMode="auto">
          <a:xfrm>
            <a:off x="595252" y="703089"/>
            <a:ext cx="10719527"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kern="0" dirty="0">
              <a:solidFill>
                <a:sysClr val="windowText" lastClr="000000"/>
              </a:solidFill>
              <a:latin typeface="Arial" charset="0"/>
              <a:ea typeface="ＭＳ Ｐゴシック" charset="0"/>
            </a:endParaRPr>
          </a:p>
        </p:txBody>
      </p:sp>
    </p:spTree>
    <p:extLst>
      <p:ext uri="{BB962C8B-B14F-4D97-AF65-F5344CB8AC3E}">
        <p14:creationId xmlns:p14="http://schemas.microsoft.com/office/powerpoint/2010/main" val="3526274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txBox="1">
            <a:spLocks noChangeArrowheads="1"/>
          </p:cNvSpPr>
          <p:nvPr/>
        </p:nvSpPr>
        <p:spPr bwMode="auto">
          <a:xfrm>
            <a:off x="254000" y="42809"/>
            <a:ext cx="1168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charset="0"/>
                <a:ea typeface="MS PGothic" charset="0"/>
                <a:cs typeface="MS PGothic" charset="0"/>
              </a:defRPr>
            </a:lvl1pPr>
            <a:lvl2pPr marL="742950" indent="-285750">
              <a:defRPr sz="2100">
                <a:solidFill>
                  <a:schemeClr val="tx1"/>
                </a:solidFill>
                <a:latin typeface="Arial" charset="0"/>
                <a:ea typeface="MS PGothic" charset="0"/>
                <a:cs typeface="MS PGothic" charset="0"/>
              </a:defRPr>
            </a:lvl2pPr>
            <a:lvl3pPr marL="1143000" indent="-228600">
              <a:defRPr sz="2100">
                <a:solidFill>
                  <a:schemeClr val="tx1"/>
                </a:solidFill>
                <a:latin typeface="Arial" charset="0"/>
                <a:ea typeface="MS PGothic" charset="0"/>
                <a:cs typeface="MS PGothic" charset="0"/>
              </a:defRPr>
            </a:lvl3pPr>
            <a:lvl4pPr marL="1600200" indent="-228600">
              <a:defRPr sz="2100">
                <a:solidFill>
                  <a:schemeClr val="tx1"/>
                </a:solidFill>
                <a:latin typeface="Arial" charset="0"/>
                <a:ea typeface="MS PGothic" charset="0"/>
                <a:cs typeface="MS PGothic" charset="0"/>
              </a:defRPr>
            </a:lvl4pPr>
            <a:lvl5pPr marL="2057400" indent="-228600">
              <a:defRPr sz="21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Arial" charset="0"/>
                <a:ea typeface="MS PGothic" charset="0"/>
                <a:cs typeface="MS PGothic" charset="0"/>
              </a:defRPr>
            </a:lvl9pPr>
          </a:lstStyle>
          <a:p>
            <a:pPr algn="ctr"/>
            <a:r>
              <a:rPr lang="en-US" sz="2800" b="1" kern="0" dirty="0">
                <a:solidFill>
                  <a:srgbClr val="FFFF00"/>
                </a:solidFill>
              </a:rPr>
              <a:t>Growing the Addiction Medicine Workforce  </a:t>
            </a:r>
            <a:endParaRPr lang="en-US" sz="2400" b="1" kern="0" dirty="0">
              <a:solidFill>
                <a:srgbClr val="FFFF00"/>
              </a:solidFill>
            </a:endParaRPr>
          </a:p>
        </p:txBody>
      </p:sp>
      <p:sp>
        <p:nvSpPr>
          <p:cNvPr id="7" name="Line 4"/>
          <p:cNvSpPr>
            <a:spLocks noChangeShapeType="1"/>
          </p:cNvSpPr>
          <p:nvPr/>
        </p:nvSpPr>
        <p:spPr bwMode="auto">
          <a:xfrm>
            <a:off x="965200" y="605920"/>
            <a:ext cx="102616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dirty="0">
              <a:solidFill>
                <a:sysClr val="windowText" lastClr="000000"/>
              </a:solidFill>
            </a:endParaRPr>
          </a:p>
        </p:txBody>
      </p:sp>
      <p:sp>
        <p:nvSpPr>
          <p:cNvPr id="2" name="Rectangle 1"/>
          <p:cNvSpPr/>
          <p:nvPr/>
        </p:nvSpPr>
        <p:spPr>
          <a:xfrm>
            <a:off x="254000" y="681859"/>
            <a:ext cx="11611208" cy="5447645"/>
          </a:xfrm>
          <a:prstGeom prst="rect">
            <a:avLst/>
          </a:prstGeom>
        </p:spPr>
        <p:txBody>
          <a:bodyPr wrap="square">
            <a:spAutoFit/>
          </a:bodyPr>
          <a:lstStyle/>
          <a:p>
            <a:pPr marL="342900" indent="-342900">
              <a:buClr>
                <a:srgbClr val="FFC000"/>
              </a:buClr>
              <a:buFont typeface="Arial" panose="020B0604020202020204" pitchFamily="34" charset="0"/>
              <a:buChar char="•"/>
              <a:defRPr/>
            </a:pPr>
            <a:r>
              <a:rPr lang="en-US" sz="2200" b="1" dirty="0">
                <a:solidFill>
                  <a:srgbClr val="FFFFFF"/>
                </a:solidFill>
                <a:ea typeface="Times New Roman" panose="02020603050405020304" pitchFamily="18" charset="0"/>
                <a:cs typeface="Times New Roman" panose="02020603050405020304" pitchFamily="18" charset="0"/>
              </a:rPr>
              <a:t>Many </a:t>
            </a:r>
            <a:r>
              <a:rPr lang="en-US" sz="2200" b="1" dirty="0">
                <a:solidFill>
                  <a:srgbClr val="FFFF00"/>
                </a:solidFill>
                <a:ea typeface="Times New Roman" panose="02020603050405020304" pitchFamily="18" charset="0"/>
                <a:cs typeface="Times New Roman" panose="02020603050405020304" pitchFamily="18" charset="0"/>
              </a:rPr>
              <a:t>providers do not perform screening</a:t>
            </a:r>
            <a:r>
              <a:rPr lang="en-US" sz="2200" b="1" dirty="0">
                <a:solidFill>
                  <a:srgbClr val="FFFFFF"/>
                </a:solidFill>
                <a:ea typeface="Times New Roman" panose="02020603050405020304" pitchFamily="18" charset="0"/>
                <a:cs typeface="Times New Roman" panose="02020603050405020304" pitchFamily="18" charset="0"/>
              </a:rPr>
              <a:t>, are not aware of evidence-based treatments or where to refer people </a:t>
            </a:r>
            <a:br>
              <a:rPr lang="en-US" sz="2200" b="1" dirty="0">
                <a:solidFill>
                  <a:srgbClr val="FFFFFF"/>
                </a:solidFill>
                <a:ea typeface="Times New Roman" panose="02020603050405020304" pitchFamily="18" charset="0"/>
                <a:cs typeface="Times New Roman" panose="02020603050405020304" pitchFamily="18" charset="0"/>
              </a:rPr>
            </a:br>
            <a:endParaRPr lang="en-US" sz="2200" b="1" dirty="0">
              <a:solidFill>
                <a:srgbClr val="FFFFFF"/>
              </a:solidFill>
              <a:ea typeface="Times New Roman" panose="02020603050405020304" pitchFamily="18" charset="0"/>
              <a:cs typeface="Times New Roman" panose="02020603050405020304" pitchFamily="18" charset="0"/>
            </a:endParaRPr>
          </a:p>
          <a:p>
            <a:pPr marL="342900" indent="-342900">
              <a:buClr>
                <a:srgbClr val="FFC000"/>
              </a:buClr>
              <a:buFont typeface="Arial" panose="020B0604020202020204" pitchFamily="34" charset="0"/>
              <a:buChar char="•"/>
              <a:defRPr/>
            </a:pPr>
            <a:r>
              <a:rPr lang="en-US" sz="2200" b="1" dirty="0">
                <a:solidFill>
                  <a:srgbClr val="FFFFFF"/>
                </a:solidFill>
              </a:rPr>
              <a:t>A study of 54 primary care clinics found 88% </a:t>
            </a:r>
            <a:r>
              <a:rPr lang="en-US" sz="2200" b="1" dirty="0">
                <a:solidFill>
                  <a:srgbClr val="FFFF00"/>
                </a:solidFill>
              </a:rPr>
              <a:t>had no policies or requirements to ask patients about alcohol use</a:t>
            </a:r>
            <a:r>
              <a:rPr lang="en-US" sz="2200" b="1" dirty="0">
                <a:solidFill>
                  <a:srgbClr val="FFFFFF"/>
                </a:solidFill>
              </a:rPr>
              <a:t>, and</a:t>
            </a:r>
            <a:br>
              <a:rPr lang="en-US" sz="2200" b="1" dirty="0">
                <a:solidFill>
                  <a:srgbClr val="FFFFFF"/>
                </a:solidFill>
              </a:rPr>
            </a:br>
            <a:r>
              <a:rPr lang="en-US" sz="2200" b="1" dirty="0">
                <a:solidFill>
                  <a:srgbClr val="FFFFFF"/>
                </a:solidFill>
              </a:rPr>
              <a:t>those with policies had </a:t>
            </a:r>
            <a:r>
              <a:rPr lang="en-US" sz="2200" b="1" dirty="0">
                <a:solidFill>
                  <a:srgbClr val="FFFF00"/>
                </a:solidFill>
              </a:rPr>
              <a:t>no consistent evidence-based methods </a:t>
            </a:r>
            <a:r>
              <a:rPr lang="en-US" sz="2200" b="1" dirty="0">
                <a:solidFill>
                  <a:srgbClr val="FFFFFF"/>
                </a:solidFill>
              </a:rPr>
              <a:t>for screening or referral (Mertens et al., 2015)</a:t>
            </a:r>
          </a:p>
          <a:p>
            <a:pPr lvl="1">
              <a:buClr>
                <a:srgbClr val="FFC000"/>
              </a:buClr>
              <a:defRPr/>
            </a:pPr>
            <a:r>
              <a:rPr lang="en-US" sz="2000" b="1" kern="0" dirty="0">
                <a:solidFill>
                  <a:srgbClr val="FFFFFF"/>
                </a:solidFill>
                <a:cs typeface="Times New Roman" panose="02020603050405020304" pitchFamily="18" charset="0"/>
              </a:rPr>
              <a:t>				           </a:t>
            </a:r>
            <a:endParaRPr lang="en-US" sz="1400" b="1" kern="0" dirty="0">
              <a:solidFill>
                <a:srgbClr val="FFFFFF"/>
              </a:solidFill>
              <a:cs typeface="Times New Roman" panose="02020603050405020304" pitchFamily="18" charset="0"/>
            </a:endParaRPr>
          </a:p>
          <a:p>
            <a:pPr marL="342900" indent="-342900">
              <a:buClr>
                <a:srgbClr val="FFC000"/>
              </a:buClr>
              <a:buFont typeface="Arial" panose="020B0604020202020204" pitchFamily="34" charset="0"/>
              <a:buChar char="•"/>
              <a:defRPr/>
            </a:pPr>
            <a:r>
              <a:rPr lang="en-US" sz="2200" b="1" dirty="0">
                <a:solidFill>
                  <a:srgbClr val="FFFFFF"/>
                </a:solidFill>
              </a:rPr>
              <a:t>Goal: </a:t>
            </a:r>
          </a:p>
          <a:p>
            <a:pPr marL="800100" lvl="1" indent="-342900">
              <a:buClr>
                <a:srgbClr val="FFC000"/>
              </a:buClr>
              <a:buFont typeface="Arial" panose="020B0604020202020204" pitchFamily="34" charset="0"/>
              <a:buChar char="•"/>
              <a:defRPr/>
            </a:pPr>
            <a:r>
              <a:rPr lang="en-US" sz="2200" b="1" dirty="0">
                <a:solidFill>
                  <a:srgbClr val="FFFF00"/>
                </a:solidFill>
              </a:rPr>
              <a:t>Improve physician training in substance use prevention and treatment at all levels, </a:t>
            </a:r>
            <a:r>
              <a:rPr lang="en-US" sz="2200" b="1" dirty="0">
                <a:solidFill>
                  <a:srgbClr val="FFFFFF"/>
                </a:solidFill>
              </a:rPr>
              <a:t>from undergraduate and graduate medical education through residency, fellowship, and beyond</a:t>
            </a:r>
            <a:br>
              <a:rPr lang="en-US" sz="2200" b="1" dirty="0">
                <a:solidFill>
                  <a:srgbClr val="FFFFFF"/>
                </a:solidFill>
              </a:rPr>
            </a:br>
            <a:endParaRPr lang="en-US" sz="2200" b="1" dirty="0">
              <a:solidFill>
                <a:srgbClr val="FFFFFF"/>
              </a:solidFill>
            </a:endParaRPr>
          </a:p>
          <a:p>
            <a:pPr marL="800100" lvl="1" indent="-342900">
              <a:buClr>
                <a:srgbClr val="FFC000"/>
              </a:buClr>
              <a:buFont typeface="Arial" panose="020B0604020202020204" pitchFamily="34" charset="0"/>
              <a:buChar char="•"/>
              <a:defRPr/>
            </a:pPr>
            <a:r>
              <a:rPr lang="en-US" sz="2200" b="1" dirty="0">
                <a:solidFill>
                  <a:srgbClr val="FFFFFF"/>
                </a:solidFill>
              </a:rPr>
              <a:t>Integrate prevention, early intervention, and </a:t>
            </a:r>
          </a:p>
          <a:p>
            <a:pPr lvl="1">
              <a:buClr>
                <a:srgbClr val="FFC000"/>
              </a:buClr>
              <a:defRPr/>
            </a:pPr>
            <a:r>
              <a:rPr lang="en-US" sz="2200" b="1" dirty="0">
                <a:solidFill>
                  <a:srgbClr val="FFFFFF"/>
                </a:solidFill>
              </a:rPr>
              <a:t>    treatment into routine medical care</a:t>
            </a:r>
          </a:p>
          <a:p>
            <a:pPr>
              <a:buClr>
                <a:srgbClr val="FFC000"/>
              </a:buClr>
              <a:defRPr/>
            </a:pPr>
            <a:endParaRPr lang="en-US" sz="2000" b="1" dirty="0">
              <a:solidFill>
                <a:srgbClr val="FFFFFF"/>
              </a:solidFill>
            </a:endParaRPr>
          </a:p>
        </p:txBody>
      </p:sp>
      <p:pic>
        <p:nvPicPr>
          <p:cNvPr id="1026" name="Picture 2" descr="https://www.niaaa.nih.gov/sites/default/files/styles/biography_thumbnail/public/GoalFour-opener-drpatient.jpg?itok=sL7wclaN">
            <a:extLst>
              <a:ext uri="{FF2B5EF4-FFF2-40B4-BE49-F238E27FC236}">
                <a16:creationId xmlns="" xmlns:a16="http://schemas.microsoft.com/office/drawing/2014/main" id="{5A6F8F83-80D8-44DE-BC89-E1D5D7F4C4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7836" y="5076982"/>
            <a:ext cx="2679749" cy="1648045"/>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31788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80449" y="5571300"/>
            <a:ext cx="1312115" cy="1286169"/>
          </a:xfrm>
          <a:prstGeom prst="rect">
            <a:avLst/>
          </a:prstGeom>
        </p:spPr>
      </p:pic>
      <p:sp>
        <p:nvSpPr>
          <p:cNvPr id="5" name="TextBox 4"/>
          <p:cNvSpPr txBox="1"/>
          <p:nvPr/>
        </p:nvSpPr>
        <p:spPr>
          <a:xfrm>
            <a:off x="2879124" y="598123"/>
            <a:ext cx="9312877" cy="954107"/>
          </a:xfrm>
          <a:prstGeom prst="rect">
            <a:avLst/>
          </a:prstGeom>
          <a:noFill/>
        </p:spPr>
        <p:txBody>
          <a:bodyPr wrap="square" rtlCol="0">
            <a:spAutoFit/>
          </a:bodyPr>
          <a:lstStyle/>
          <a:p>
            <a:pPr algn="ctr"/>
            <a:r>
              <a:rPr lang="en-US" sz="2800" b="1" dirty="0" smtClean="0">
                <a:solidFill>
                  <a:srgbClr val="FF0000"/>
                </a:solidFill>
              </a:rPr>
              <a:t>Addiction Medicine (ADM) Enters The House of Medicine </a:t>
            </a:r>
          </a:p>
          <a:p>
            <a:pPr algn="ctr"/>
            <a:r>
              <a:rPr lang="en-US" sz="2800" b="1" dirty="0" smtClean="0">
                <a:solidFill>
                  <a:srgbClr val="FF0000"/>
                </a:solidFill>
              </a:rPr>
              <a:t>and U.S. Health Care</a:t>
            </a:r>
          </a:p>
        </p:txBody>
      </p:sp>
      <p:sp>
        <p:nvSpPr>
          <p:cNvPr id="6" name="Isosceles Triangle 5"/>
          <p:cNvSpPr/>
          <p:nvPr/>
        </p:nvSpPr>
        <p:spPr>
          <a:xfrm>
            <a:off x="182073" y="505757"/>
            <a:ext cx="2892512" cy="13355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The House of Medicine</a:t>
            </a:r>
          </a:p>
          <a:p>
            <a:pPr algn="ctr"/>
            <a:endParaRPr lang="en-US" dirty="0"/>
          </a:p>
        </p:txBody>
      </p:sp>
      <p:sp>
        <p:nvSpPr>
          <p:cNvPr id="7" name="Rectangle 6"/>
          <p:cNvSpPr/>
          <p:nvPr/>
        </p:nvSpPr>
        <p:spPr>
          <a:xfrm>
            <a:off x="182092" y="1841312"/>
            <a:ext cx="2892511" cy="20348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7782" y="1917420"/>
            <a:ext cx="1505332" cy="2123658"/>
          </a:xfrm>
          <a:prstGeom prst="rect">
            <a:avLst/>
          </a:prstGeom>
          <a:noFill/>
        </p:spPr>
        <p:txBody>
          <a:bodyPr wrap="square" rtlCol="0">
            <a:spAutoFit/>
          </a:bodyPr>
          <a:lstStyle/>
          <a:p>
            <a:pPr algn="ctr"/>
            <a:r>
              <a:rPr lang="en-US" sz="1200" b="1" dirty="0" smtClean="0">
                <a:solidFill>
                  <a:srgbClr val="0070C0"/>
                </a:solidFill>
              </a:rPr>
              <a:t>Addiction medicine </a:t>
            </a:r>
            <a:r>
              <a:rPr lang="en-US" sz="1200" b="1" dirty="0">
                <a:solidFill>
                  <a:srgbClr val="0070C0"/>
                </a:solidFill>
              </a:rPr>
              <a:t>recognized by the American Board of Medical Specialties</a:t>
            </a:r>
          </a:p>
          <a:p>
            <a:pPr algn="ctr"/>
            <a:r>
              <a:rPr lang="en-US" sz="1200" b="1" dirty="0">
                <a:solidFill>
                  <a:srgbClr val="0070C0"/>
                </a:solidFill>
              </a:rPr>
              <a:t>(ABMS) as </a:t>
            </a:r>
            <a:r>
              <a:rPr lang="en-US" sz="1200" b="1" dirty="0" smtClean="0">
                <a:solidFill>
                  <a:srgbClr val="0070C0"/>
                </a:solidFill>
              </a:rPr>
              <a:t>a multi-specialty subspecialty of the American Board of Preventive Medicine March, 2016</a:t>
            </a:r>
          </a:p>
          <a:p>
            <a:pPr algn="ctr"/>
            <a:endParaRPr lang="en-US" sz="1200" b="1" dirty="0">
              <a:solidFill>
                <a:srgbClr val="0070C0"/>
              </a:solidFill>
            </a:endParaRPr>
          </a:p>
        </p:txBody>
      </p:sp>
      <p:sp>
        <p:nvSpPr>
          <p:cNvPr id="9" name="TextBox 8"/>
          <p:cNvSpPr txBox="1"/>
          <p:nvPr/>
        </p:nvSpPr>
        <p:spPr>
          <a:xfrm>
            <a:off x="1623036" y="1936814"/>
            <a:ext cx="1446256" cy="1754326"/>
          </a:xfrm>
          <a:prstGeom prst="rect">
            <a:avLst/>
          </a:prstGeom>
          <a:noFill/>
        </p:spPr>
        <p:txBody>
          <a:bodyPr wrap="square" rtlCol="0">
            <a:spAutoFit/>
          </a:bodyPr>
          <a:lstStyle/>
          <a:p>
            <a:pPr algn="ctr"/>
            <a:r>
              <a:rPr lang="en-US" sz="1200" b="1" dirty="0">
                <a:solidFill>
                  <a:srgbClr val="0070C0"/>
                </a:solidFill>
              </a:rPr>
              <a:t>Addiction medicine fellowships accepted for accreditation by The Accreditation Council for Graduate Medical Education (ACGME) June 2016</a:t>
            </a:r>
          </a:p>
        </p:txBody>
      </p:sp>
      <p:cxnSp>
        <p:nvCxnSpPr>
          <p:cNvPr id="10" name="Straight Connector 9"/>
          <p:cNvCxnSpPr>
            <a:endCxn id="7" idx="2"/>
          </p:cNvCxnSpPr>
          <p:nvPr/>
        </p:nvCxnSpPr>
        <p:spPr>
          <a:xfrm>
            <a:off x="1623071" y="1841315"/>
            <a:ext cx="5295" cy="2034895"/>
          </a:xfrm>
          <a:prstGeom prst="line">
            <a:avLst/>
          </a:prstGeo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38211" y="2682317"/>
            <a:ext cx="3561424" cy="369332"/>
          </a:xfrm>
          <a:prstGeom prst="rect">
            <a:avLst/>
          </a:prstGeom>
          <a:noFill/>
        </p:spPr>
        <p:txBody>
          <a:bodyPr wrap="none" rtlCol="0">
            <a:spAutoFit/>
          </a:bodyPr>
          <a:lstStyle/>
          <a:p>
            <a:r>
              <a:rPr lang="en-US" b="1" i="1" dirty="0" smtClean="0">
                <a:solidFill>
                  <a:srgbClr val="0070C0"/>
                </a:solidFill>
              </a:rPr>
              <a:t>Expanding of the ADM Workforce…</a:t>
            </a:r>
            <a:endParaRPr lang="en-US" b="1" i="1" dirty="0">
              <a:solidFill>
                <a:srgbClr val="0070C0"/>
              </a:solidFill>
            </a:endParaRPr>
          </a:p>
        </p:txBody>
      </p:sp>
      <p:sp>
        <p:nvSpPr>
          <p:cNvPr id="12" name="TextBox 11"/>
          <p:cNvSpPr txBox="1"/>
          <p:nvPr/>
        </p:nvSpPr>
        <p:spPr>
          <a:xfrm>
            <a:off x="8009103" y="3671745"/>
            <a:ext cx="2668808" cy="369332"/>
          </a:xfrm>
          <a:prstGeom prst="rect">
            <a:avLst/>
          </a:prstGeom>
          <a:noFill/>
        </p:spPr>
        <p:txBody>
          <a:bodyPr wrap="none" rtlCol="0">
            <a:spAutoFit/>
          </a:bodyPr>
          <a:lstStyle/>
          <a:p>
            <a:r>
              <a:rPr lang="en-US" b="1" i="1" dirty="0" smtClean="0">
                <a:solidFill>
                  <a:srgbClr val="0070C0"/>
                </a:solidFill>
              </a:rPr>
              <a:t>To Improve Patient Care...</a:t>
            </a:r>
            <a:endParaRPr lang="en-US" b="1" i="1" dirty="0">
              <a:solidFill>
                <a:srgbClr val="0070C0"/>
              </a:solidFill>
            </a:endParaRPr>
          </a:p>
        </p:txBody>
      </p:sp>
      <p:pic>
        <p:nvPicPr>
          <p:cNvPr id="13" name="Picture 12" descr="cid:B04E00D7-FF5A-47F6-AAF4-A2B213605926"/>
          <p:cNvPicPr/>
          <p:nvPr/>
        </p:nvPicPr>
        <p:blipFill rotWithShape="1">
          <a:blip r:embed="rId3" r:link="rId4" cstate="screen">
            <a:extLst>
              <a:ext uri="{28A0092B-C50C-407E-A947-70E740481C1C}">
                <a14:useLocalDpi xmlns:a14="http://schemas.microsoft.com/office/drawing/2010/main" val="0"/>
              </a:ext>
            </a:extLst>
          </a:blip>
          <a:srcRect l="26159" r="-757"/>
          <a:stretch/>
        </p:blipFill>
        <p:spPr bwMode="auto">
          <a:xfrm>
            <a:off x="8132413" y="4330214"/>
            <a:ext cx="1543051" cy="1644683"/>
          </a:xfrm>
          <a:prstGeom prst="rect">
            <a:avLst/>
          </a:prstGeom>
          <a:noFill/>
          <a:ln w="28575">
            <a:solidFill>
              <a:schemeClr val="accent5"/>
            </a:solidFill>
          </a:ln>
        </p:spPr>
      </p:pic>
      <p:sp>
        <p:nvSpPr>
          <p:cNvPr id="14" name="TextBox 13"/>
          <p:cNvSpPr txBox="1"/>
          <p:nvPr/>
        </p:nvSpPr>
        <p:spPr>
          <a:xfrm>
            <a:off x="5757505" y="3121177"/>
            <a:ext cx="1665779" cy="1938992"/>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Currently 3,500 ADM certified physicians, many part-time</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smtClean="0"/>
              <a:t>By 2020, </a:t>
            </a:r>
            <a:r>
              <a:rPr lang="en-US" sz="1200" dirty="0" smtClean="0"/>
              <a:t>conservative estimate of need for 7,500 full time certified ADM physicians</a:t>
            </a:r>
            <a:endParaRPr lang="en-US" sz="1200" dirty="0"/>
          </a:p>
        </p:txBody>
      </p:sp>
      <p:sp>
        <p:nvSpPr>
          <p:cNvPr id="15" name="TextBox 14"/>
          <p:cNvSpPr txBox="1"/>
          <p:nvPr/>
        </p:nvSpPr>
        <p:spPr>
          <a:xfrm>
            <a:off x="9993221" y="4090673"/>
            <a:ext cx="1791547" cy="2123658"/>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Integrated quality ADM prevention and  treatment services</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Accessible through physicians offices, clinics, hospitals, health systems, justice programs, schools and community organizations</a:t>
            </a:r>
            <a:endParaRPr lang="en-US" sz="1200" dirty="0"/>
          </a:p>
        </p:txBody>
      </p:sp>
      <p:pic>
        <p:nvPicPr>
          <p:cNvPr id="16" name="Picture 1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428488" y="3267623"/>
            <a:ext cx="2133991" cy="1792553"/>
          </a:xfrm>
          <a:prstGeom prst="rect">
            <a:avLst/>
          </a:prstGeom>
        </p:spPr>
      </p:pic>
    </p:spTree>
    <p:extLst>
      <p:ext uri="{BB962C8B-B14F-4D97-AF65-F5344CB8AC3E}">
        <p14:creationId xmlns:p14="http://schemas.microsoft.com/office/powerpoint/2010/main" val="3658618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72189"/>
            <a:ext cx="11967028" cy="1143000"/>
          </a:xfrm>
        </p:spPr>
        <p:txBody>
          <a:bodyPr/>
          <a:lstStyle/>
          <a:p>
            <a:r>
              <a:rPr lang="en-US" dirty="0"/>
              <a:t>Integrating Addiction Medicine into </a:t>
            </a:r>
            <a:br>
              <a:rPr lang="en-US" dirty="0"/>
            </a:br>
            <a:r>
              <a:rPr lang="en-US" dirty="0"/>
              <a:t>Medical Education</a:t>
            </a:r>
          </a:p>
        </p:txBody>
      </p:sp>
      <p:sp>
        <p:nvSpPr>
          <p:cNvPr id="3" name="Content Placeholder 2"/>
          <p:cNvSpPr>
            <a:spLocks noGrp="1"/>
          </p:cNvSpPr>
          <p:nvPr>
            <p:ph idx="1"/>
          </p:nvPr>
        </p:nvSpPr>
        <p:spPr>
          <a:xfrm>
            <a:off x="115159" y="1066585"/>
            <a:ext cx="11763828" cy="5459524"/>
          </a:xfrm>
        </p:spPr>
        <p:txBody>
          <a:bodyPr/>
          <a:lstStyle/>
          <a:p>
            <a:pPr>
              <a:buFont typeface="Arial" panose="020B0604020202020204" pitchFamily="34" charset="0"/>
              <a:buChar char="•"/>
            </a:pPr>
            <a:r>
              <a:rPr lang="en-US" sz="2000" b="1" dirty="0"/>
              <a:t>NIAAA grant to SUNY Buffalo to “translate addiction into clinical practice” in collaboration with American Board of Addiction Medicine</a:t>
            </a:r>
          </a:p>
          <a:p>
            <a:pPr marL="0" indent="0">
              <a:buNone/>
            </a:pPr>
            <a:endParaRPr lang="en-US" sz="1400" b="1" dirty="0"/>
          </a:p>
          <a:p>
            <a:pPr lvl="1">
              <a:buFont typeface="Arial" panose="020B0604020202020204" pitchFamily="34" charset="0"/>
              <a:buChar char="•"/>
            </a:pPr>
            <a:r>
              <a:rPr lang="en-US" sz="2000" b="1" dirty="0"/>
              <a:t>Paved the way for </a:t>
            </a:r>
            <a:r>
              <a:rPr lang="en-US" sz="2000" b="1" dirty="0">
                <a:solidFill>
                  <a:schemeClr val="tx2"/>
                </a:solidFill>
              </a:rPr>
              <a:t>integrating addiction </a:t>
            </a:r>
            <a:br>
              <a:rPr lang="en-US" sz="2000" b="1" dirty="0">
                <a:solidFill>
                  <a:schemeClr val="tx2"/>
                </a:solidFill>
              </a:rPr>
            </a:br>
            <a:r>
              <a:rPr lang="en-US" sz="2000" b="1" dirty="0">
                <a:solidFill>
                  <a:schemeClr val="tx2"/>
                </a:solidFill>
              </a:rPr>
              <a:t>medicine into postgraduate medical </a:t>
            </a:r>
            <a:br>
              <a:rPr lang="en-US" sz="2000" b="1" dirty="0">
                <a:solidFill>
                  <a:schemeClr val="tx2"/>
                </a:solidFill>
              </a:rPr>
            </a:br>
            <a:r>
              <a:rPr lang="en-US" sz="2000" b="1" dirty="0">
                <a:solidFill>
                  <a:schemeClr val="tx2"/>
                </a:solidFill>
              </a:rPr>
              <a:t>education</a:t>
            </a:r>
            <a:r>
              <a:rPr lang="en-US" sz="2000" b="1" dirty="0"/>
              <a:t> at 37 academic medical centers  </a:t>
            </a:r>
          </a:p>
          <a:p>
            <a:pPr lvl="1">
              <a:buFont typeface="Arial" panose="020B0604020202020204" pitchFamily="34" charset="0"/>
              <a:buChar char="•"/>
            </a:pPr>
            <a:endParaRPr lang="en-US" sz="1400" b="1" dirty="0"/>
          </a:p>
          <a:p>
            <a:pPr lvl="1">
              <a:buFont typeface="Arial" panose="020B0604020202020204" pitchFamily="34" charset="0"/>
              <a:buChar char="•"/>
            </a:pPr>
            <a:r>
              <a:rPr lang="en-US" sz="2000" b="1" dirty="0"/>
              <a:t>Provided </a:t>
            </a:r>
            <a:r>
              <a:rPr lang="en-US" sz="2000" b="1" dirty="0">
                <a:solidFill>
                  <a:schemeClr val="tx2"/>
                </a:solidFill>
              </a:rPr>
              <a:t>model for residency training </a:t>
            </a:r>
            <a:r>
              <a:rPr lang="en-US" sz="2000" b="1" dirty="0"/>
              <a:t>in </a:t>
            </a:r>
            <a:br>
              <a:rPr lang="en-US" sz="2000" b="1" dirty="0"/>
            </a:br>
            <a:r>
              <a:rPr lang="en-US" sz="2000" b="1" dirty="0"/>
              <a:t>addiction medicine</a:t>
            </a:r>
          </a:p>
          <a:p>
            <a:pPr lvl="1">
              <a:buFont typeface="Arial" panose="020B0604020202020204" pitchFamily="34" charset="0"/>
              <a:buChar char="•"/>
            </a:pPr>
            <a:endParaRPr lang="en-US" sz="1400" b="1" dirty="0"/>
          </a:p>
          <a:p>
            <a:pPr lvl="1">
              <a:buFont typeface="Arial" panose="020B0604020202020204" pitchFamily="34" charset="0"/>
              <a:buChar char="•"/>
            </a:pPr>
            <a:r>
              <a:rPr lang="en-US" sz="2000" b="1" dirty="0"/>
              <a:t>Laid groundwork for recognizing </a:t>
            </a:r>
            <a:r>
              <a:rPr lang="en-US" sz="2000" b="1" dirty="0">
                <a:solidFill>
                  <a:schemeClr val="tx2"/>
                </a:solidFill>
              </a:rPr>
              <a:t>addiction medicine as a subspecialty </a:t>
            </a:r>
            <a:r>
              <a:rPr lang="en-US" sz="2000" b="1" dirty="0"/>
              <a:t>by American Board of Medical Specialties</a:t>
            </a:r>
          </a:p>
          <a:p>
            <a:pPr>
              <a:buFont typeface="Arial" panose="020B0604020202020204" pitchFamily="34" charset="0"/>
              <a:buChar char="•"/>
            </a:pPr>
            <a:endParaRPr lang="en-US" sz="1400" b="1" dirty="0"/>
          </a:p>
          <a:p>
            <a:pPr>
              <a:buFont typeface="Arial" panose="020B0604020202020204" pitchFamily="34" charset="0"/>
              <a:buChar char="•"/>
            </a:pPr>
            <a:r>
              <a:rPr lang="en-US" sz="2000" b="1" dirty="0"/>
              <a:t>NIAAA, NIDA, and other federal agencies</a:t>
            </a:r>
            <a:r>
              <a:rPr lang="en-US" sz="2000" b="1" dirty="0">
                <a:solidFill>
                  <a:schemeClr val="tx2"/>
                </a:solidFill>
              </a:rPr>
              <a:t> engaged with White House </a:t>
            </a:r>
            <a:r>
              <a:rPr lang="en-US" sz="2000" b="1" dirty="0"/>
              <a:t>on a national effort </a:t>
            </a:r>
            <a:r>
              <a:rPr lang="en-US" sz="2000" b="1" dirty="0">
                <a:solidFill>
                  <a:schemeClr val="tx2"/>
                </a:solidFill>
              </a:rPr>
              <a:t>to grow the addiction medicine workforce </a:t>
            </a:r>
            <a:endParaRPr lang="en-US" sz="2000" b="1" dirty="0">
              <a:solidFill>
                <a:schemeClr val="bg2"/>
              </a:solidFill>
            </a:endParaRPr>
          </a:p>
          <a:p>
            <a:pPr>
              <a:buFont typeface="Arial" panose="020B0604020202020204" pitchFamily="34" charset="0"/>
              <a:buChar char="•"/>
            </a:pPr>
            <a:endParaRPr lang="en-US" sz="2000" b="1" dirty="0">
              <a:solidFill>
                <a:schemeClr val="bg2"/>
              </a:solidFill>
            </a:endParaRPr>
          </a:p>
          <a:p>
            <a:pPr>
              <a:buFont typeface="Arial" panose="020B0604020202020204" pitchFamily="34" charset="0"/>
              <a:buChar char="•"/>
            </a:pPr>
            <a:r>
              <a:rPr lang="en-US" sz="2000" b="1" dirty="0"/>
              <a:t>Next steps: Identify </a:t>
            </a:r>
            <a:r>
              <a:rPr lang="en-US" sz="2000" b="1" dirty="0">
                <a:solidFill>
                  <a:schemeClr val="tx2"/>
                </a:solidFill>
              </a:rPr>
              <a:t>medical school curriculum </a:t>
            </a:r>
            <a:r>
              <a:rPr lang="en-US" sz="2000" b="1" dirty="0"/>
              <a:t>needs and enhance addiction medicine questions on </a:t>
            </a:r>
            <a:r>
              <a:rPr lang="en-US" sz="2000" b="1" dirty="0">
                <a:solidFill>
                  <a:schemeClr val="tx2"/>
                </a:solidFill>
              </a:rPr>
              <a:t>medical board exams</a:t>
            </a:r>
          </a:p>
        </p:txBody>
      </p:sp>
      <p:sp>
        <p:nvSpPr>
          <p:cNvPr id="5" name="Line 4"/>
          <p:cNvSpPr>
            <a:spLocks noChangeShapeType="1"/>
          </p:cNvSpPr>
          <p:nvPr/>
        </p:nvSpPr>
        <p:spPr bwMode="auto">
          <a:xfrm>
            <a:off x="866273" y="978568"/>
            <a:ext cx="102616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7924801" y="1906601"/>
            <a:ext cx="3802083" cy="1952820"/>
          </a:xfrm>
          <a:prstGeom prst="rect">
            <a:avLst/>
          </a:prstGeom>
          <a:ln>
            <a:solidFill>
              <a:schemeClr val="bg2"/>
            </a:solidFill>
          </a:ln>
        </p:spPr>
      </p:pic>
    </p:spTree>
    <p:extLst>
      <p:ext uri="{BB962C8B-B14F-4D97-AF65-F5344CB8AC3E}">
        <p14:creationId xmlns:p14="http://schemas.microsoft.com/office/powerpoint/2010/main" val="1369067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609600" y="663579"/>
            <a:ext cx="10363200" cy="1012825"/>
          </a:xfrm>
        </p:spPr>
        <p:txBody>
          <a:bodyPr/>
          <a:lstStyle/>
          <a:p>
            <a:pPr>
              <a:defRPr/>
            </a:pPr>
            <a:r>
              <a:rPr lang="en-US" sz="4800" dirty="0">
                <a:effectLst>
                  <a:outerShdw blurRad="38100" dist="38100" dir="2700000" algn="tl">
                    <a:srgbClr val="000000"/>
                  </a:outerShdw>
                </a:effectLst>
                <a:latin typeface="Arial" charset="0"/>
                <a:ea typeface="ＭＳ Ｐゴシック" charset="0"/>
                <a:cs typeface="ＭＳ Ｐゴシック" charset="0"/>
              </a:rPr>
              <a:t>Thank You!</a:t>
            </a:r>
            <a:br>
              <a:rPr lang="en-US" sz="4800" dirty="0">
                <a:effectLst>
                  <a:outerShdw blurRad="38100" dist="38100" dir="2700000" algn="tl">
                    <a:srgbClr val="000000"/>
                  </a:outerShdw>
                </a:effectLst>
                <a:latin typeface="Arial" charset="0"/>
                <a:ea typeface="ＭＳ Ｐゴシック" charset="0"/>
                <a:cs typeface="ＭＳ Ｐゴシック" charset="0"/>
              </a:rPr>
            </a:br>
            <a:endParaRPr lang="en-US" sz="4800" dirty="0">
              <a:effectLst>
                <a:outerShdw blurRad="38100" dist="38100" dir="2700000" algn="tl">
                  <a:srgbClr val="000000"/>
                </a:outerShdw>
              </a:effectLst>
              <a:latin typeface="Arial" charset="0"/>
              <a:ea typeface="ＭＳ Ｐゴシック" charset="0"/>
              <a:cs typeface="ＭＳ Ｐゴシック" charset="0"/>
            </a:endParaRPr>
          </a:p>
        </p:txBody>
      </p:sp>
      <p:sp>
        <p:nvSpPr>
          <p:cNvPr id="2" name="TextBox 1"/>
          <p:cNvSpPr txBox="1"/>
          <p:nvPr/>
        </p:nvSpPr>
        <p:spPr>
          <a:xfrm>
            <a:off x="4090307" y="1752602"/>
            <a:ext cx="3429144" cy="2092881"/>
          </a:xfrm>
          <a:prstGeom prst="rect">
            <a:avLst/>
          </a:prstGeom>
          <a:noFill/>
        </p:spPr>
        <p:txBody>
          <a:bodyPr wrap="none" rtlCol="0">
            <a:spAutoFit/>
          </a:bodyPr>
          <a:lstStyle/>
          <a:p>
            <a:pPr algn="ctr" eaLnBrk="0" fontAlgn="base" hangingPunct="0">
              <a:spcBef>
                <a:spcPct val="0"/>
              </a:spcBef>
              <a:spcAft>
                <a:spcPct val="0"/>
              </a:spcAft>
              <a:defRPr/>
            </a:pPr>
            <a:r>
              <a:rPr lang="en-US" sz="2000" b="1" kern="0" dirty="0">
                <a:solidFill>
                  <a:srgbClr val="FFFF00"/>
                </a:solidFill>
              </a:rPr>
              <a:t>Special Thanks:</a:t>
            </a:r>
          </a:p>
          <a:p>
            <a:pPr algn="ctr" eaLnBrk="0" fontAlgn="base" hangingPunct="0">
              <a:spcBef>
                <a:spcPct val="0"/>
              </a:spcBef>
              <a:spcAft>
                <a:spcPct val="0"/>
              </a:spcAft>
              <a:defRPr/>
            </a:pPr>
            <a:endParaRPr lang="en-US" sz="1000" b="1" kern="0" dirty="0">
              <a:solidFill>
                <a:srgbClr val="FFFF00"/>
              </a:solidFill>
            </a:endParaRPr>
          </a:p>
          <a:p>
            <a:pPr algn="ctr" eaLnBrk="0" fontAlgn="base" hangingPunct="0">
              <a:spcBef>
                <a:spcPct val="0"/>
              </a:spcBef>
              <a:spcAft>
                <a:spcPct val="0"/>
              </a:spcAft>
              <a:defRPr/>
            </a:pPr>
            <a:r>
              <a:rPr lang="en-US" sz="2000" b="1" kern="0" dirty="0">
                <a:solidFill>
                  <a:srgbClr val="FFFFFF"/>
                </a:solidFill>
              </a:rPr>
              <a:t>Jennifer A. Hobin</a:t>
            </a:r>
          </a:p>
          <a:p>
            <a:pPr algn="ctr" eaLnBrk="0" fontAlgn="base" hangingPunct="0">
              <a:spcBef>
                <a:spcPct val="0"/>
              </a:spcBef>
              <a:spcAft>
                <a:spcPct val="0"/>
              </a:spcAft>
              <a:defRPr/>
            </a:pPr>
            <a:r>
              <a:rPr lang="en-US" sz="2000" b="1" kern="0" dirty="0">
                <a:solidFill>
                  <a:srgbClr val="FFFFFF"/>
                </a:solidFill>
              </a:rPr>
              <a:t>Peggy Murray</a:t>
            </a:r>
          </a:p>
          <a:p>
            <a:pPr algn="ctr" eaLnBrk="0" fontAlgn="base" hangingPunct="0">
              <a:spcBef>
                <a:spcPct val="0"/>
              </a:spcBef>
              <a:spcAft>
                <a:spcPct val="0"/>
              </a:spcAft>
              <a:defRPr/>
            </a:pPr>
            <a:r>
              <a:rPr lang="en-US" sz="2000" b="1" kern="0" dirty="0">
                <a:solidFill>
                  <a:srgbClr val="FFFFFF"/>
                </a:solidFill>
              </a:rPr>
              <a:t>Kate Tepas</a:t>
            </a:r>
          </a:p>
          <a:p>
            <a:pPr algn="ctr" eaLnBrk="0" fontAlgn="base" hangingPunct="0">
              <a:spcBef>
                <a:spcPct val="0"/>
              </a:spcBef>
              <a:spcAft>
                <a:spcPct val="0"/>
              </a:spcAft>
              <a:defRPr/>
            </a:pPr>
            <a:r>
              <a:rPr lang="en-US" sz="2000" b="1" kern="0" dirty="0">
                <a:solidFill>
                  <a:srgbClr val="FFFFFF"/>
                </a:solidFill>
              </a:rPr>
              <a:t>Aaron White</a:t>
            </a:r>
          </a:p>
          <a:p>
            <a:pPr algn="ctr" eaLnBrk="0" fontAlgn="base" hangingPunct="0">
              <a:spcBef>
                <a:spcPct val="0"/>
              </a:spcBef>
              <a:spcAft>
                <a:spcPct val="0"/>
              </a:spcAft>
              <a:defRPr/>
            </a:pPr>
            <a:r>
              <a:rPr lang="en-US" sz="2000" b="1" kern="0" dirty="0">
                <a:solidFill>
                  <a:srgbClr val="FFFFFF"/>
                </a:solidFill>
              </a:rPr>
              <a:t>Bridget Williams-Simmons</a:t>
            </a:r>
          </a:p>
        </p:txBody>
      </p:sp>
      <p:pic>
        <p:nvPicPr>
          <p:cNvPr id="9" name="Picture 8" descr="Rethinking_Drinking.jpg"/>
          <p:cNvPicPr>
            <a:picLocks noChangeAspect="1"/>
          </p:cNvPicPr>
          <p:nvPr/>
        </p:nvPicPr>
        <p:blipFill>
          <a:blip r:embed="rId3" cstate="print"/>
          <a:srcRect l="5880" r="5880"/>
          <a:stretch>
            <a:fillRect/>
          </a:stretch>
        </p:blipFill>
        <p:spPr>
          <a:xfrm>
            <a:off x="410413" y="1097328"/>
            <a:ext cx="2125689" cy="2337081"/>
          </a:xfrm>
          <a:prstGeom prst="rect">
            <a:avLst/>
          </a:prstGeom>
          <a:ln>
            <a:solidFill>
              <a:schemeClr val="tx1"/>
            </a:solidFill>
          </a:ln>
          <a:effectLst>
            <a:outerShdw blurRad="50800" dist="38100" dir="10800000" algn="r" rotWithShape="0">
              <a:prstClr val="black">
                <a:alpha val="40000"/>
              </a:prstClr>
            </a:outerShdw>
          </a:effectLst>
        </p:spPr>
      </p:pic>
      <p:pic>
        <p:nvPicPr>
          <p:cNvPr id="10" name="Picture 3"/>
          <p:cNvPicPr>
            <a:picLocks noChangeAspect="1" noChangeArrowheads="1"/>
          </p:cNvPicPr>
          <p:nvPr/>
        </p:nvPicPr>
        <p:blipFill>
          <a:blip r:embed="rId4"/>
          <a:srcRect/>
          <a:stretch>
            <a:fillRect/>
          </a:stretch>
        </p:blipFill>
        <p:spPr bwMode="auto">
          <a:xfrm>
            <a:off x="9073667" y="1271727"/>
            <a:ext cx="2537255" cy="21336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4756" y="4013487"/>
            <a:ext cx="1875069" cy="2008201"/>
          </a:xfrm>
          <a:prstGeom prst="rect">
            <a:avLst/>
          </a:prstGeom>
          <a:ln>
            <a:solidFill>
              <a:schemeClr val="tx1"/>
            </a:solidFill>
          </a:ln>
        </p:spPr>
      </p:pic>
      <p:pic>
        <p:nvPicPr>
          <p:cNvPr id="13" name="Picture 12"/>
          <p:cNvPicPr>
            <a:picLocks noChangeAspect="1"/>
          </p:cNvPicPr>
          <p:nvPr/>
        </p:nvPicPr>
        <p:blipFill rotWithShape="1">
          <a:blip r:embed="rId6" cstate="screen">
            <a:extLst>
              <a:ext uri="{28A0092B-C50C-407E-A947-70E740481C1C}">
                <a14:useLocalDpi xmlns:a14="http://schemas.microsoft.com/office/drawing/2010/main" val="0"/>
              </a:ext>
            </a:extLst>
          </a:blip>
          <a:srcRect l="9073" t="19539" r="30917" b="19623"/>
          <a:stretch/>
        </p:blipFill>
        <p:spPr>
          <a:xfrm>
            <a:off x="292113" y="4036568"/>
            <a:ext cx="2939888" cy="1652898"/>
          </a:xfrm>
          <a:prstGeom prst="rect">
            <a:avLst/>
          </a:prstGeom>
          <a:ln>
            <a:solidFill>
              <a:schemeClr val="tx1"/>
            </a:solidFill>
          </a:ln>
        </p:spPr>
      </p:pic>
      <p:grpSp>
        <p:nvGrpSpPr>
          <p:cNvPr id="14" name="Group 13">
            <a:extLst>
              <a:ext uri="{FF2B5EF4-FFF2-40B4-BE49-F238E27FC236}">
                <a16:creationId xmlns="" xmlns:a16="http://schemas.microsoft.com/office/drawing/2014/main" id="{5B7C6BEC-69EA-47C1-BEE4-44A8F67AD390}"/>
              </a:ext>
            </a:extLst>
          </p:cNvPr>
          <p:cNvGrpSpPr/>
          <p:nvPr/>
        </p:nvGrpSpPr>
        <p:grpSpPr>
          <a:xfrm>
            <a:off x="4798903" y="4054501"/>
            <a:ext cx="2760152" cy="1986155"/>
            <a:chOff x="451793" y="4210015"/>
            <a:chExt cx="2207480" cy="2121714"/>
          </a:xfrm>
        </p:grpSpPr>
        <p:pic>
          <p:nvPicPr>
            <p:cNvPr id="15" name="Picture 14">
              <a:extLst>
                <a:ext uri="{FF2B5EF4-FFF2-40B4-BE49-F238E27FC236}">
                  <a16:creationId xmlns="" xmlns:a16="http://schemas.microsoft.com/office/drawing/2014/main" id="{A887B30C-27BA-42FE-BA99-F18CE7AA2BAB}"/>
                </a:ext>
              </a:extLst>
            </p:cNvPr>
            <p:cNvPicPr>
              <a:picLocks noChangeAspect="1"/>
            </p:cNvPicPr>
            <p:nvPr/>
          </p:nvPicPr>
          <p:blipFill>
            <a:blip r:embed="rId7"/>
            <a:stretch>
              <a:fillRect/>
            </a:stretch>
          </p:blipFill>
          <p:spPr>
            <a:xfrm rot="21181848">
              <a:off x="960645" y="4210015"/>
              <a:ext cx="1698628" cy="2121714"/>
            </a:xfrm>
            <a:prstGeom prst="rect">
              <a:avLst/>
            </a:prstGeom>
          </p:spPr>
        </p:pic>
        <p:pic>
          <p:nvPicPr>
            <p:cNvPr id="16" name="Picture 15">
              <a:extLst>
                <a:ext uri="{FF2B5EF4-FFF2-40B4-BE49-F238E27FC236}">
                  <a16:creationId xmlns="" xmlns:a16="http://schemas.microsoft.com/office/drawing/2014/main" id="{2C04BEE1-70B1-4A4F-B6DD-15CF1BF343BE}"/>
                </a:ext>
              </a:extLst>
            </p:cNvPr>
            <p:cNvPicPr>
              <a:picLocks noChangeAspect="1"/>
            </p:cNvPicPr>
            <p:nvPr/>
          </p:nvPicPr>
          <p:blipFill>
            <a:blip r:embed="rId8"/>
            <a:stretch>
              <a:fillRect/>
            </a:stretch>
          </p:blipFill>
          <p:spPr>
            <a:xfrm rot="20881929">
              <a:off x="451793" y="4251446"/>
              <a:ext cx="739724" cy="1495273"/>
            </a:xfrm>
            <a:prstGeom prst="rect">
              <a:avLst/>
            </a:prstGeom>
          </p:spPr>
        </p:pic>
      </p:grpSp>
    </p:spTree>
    <p:extLst>
      <p:ext uri="{BB962C8B-B14F-4D97-AF65-F5344CB8AC3E}">
        <p14:creationId xmlns:p14="http://schemas.microsoft.com/office/powerpoint/2010/main" val="519933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2857" y="381000"/>
            <a:ext cx="9144000" cy="5806849"/>
          </a:xfrm>
        </p:spPr>
        <p:txBody>
          <a:bodyPr>
            <a:normAutofit fontScale="90000"/>
          </a:bodyPr>
          <a:lstStyle/>
          <a:p>
            <a:r>
              <a:rPr lang="en-US" sz="4400" b="1" dirty="0"/>
              <a:t>Addiction Medicine: </a:t>
            </a:r>
            <a:r>
              <a:rPr lang="en-US" sz="4400" dirty="0"/>
              <a:t/>
            </a:r>
            <a:br>
              <a:rPr lang="en-US" sz="4400" dirty="0"/>
            </a:br>
            <a:r>
              <a:rPr lang="en-US" sz="4400" b="1" dirty="0"/>
              <a:t>The Urgent Need for Trained Physicians</a:t>
            </a:r>
            <a:r>
              <a:rPr lang="en-US" sz="4400" dirty="0"/>
              <a:t/>
            </a:r>
            <a:br>
              <a:rPr lang="en-US" sz="4400" dirty="0"/>
            </a:br>
            <a:r>
              <a:rPr lang="en-US" sz="2700" b="1" dirty="0"/>
              <a:t> </a:t>
            </a:r>
            <a:r>
              <a:rPr lang="en-US" sz="2700" dirty="0"/>
              <a:t/>
            </a:r>
            <a:br>
              <a:rPr lang="en-US" sz="2700" dirty="0"/>
            </a:br>
            <a:r>
              <a:rPr lang="en-US" sz="2700" i="1" dirty="0"/>
              <a:t>A Congressional Briefing Sponsored </a:t>
            </a:r>
            <a:r>
              <a:rPr lang="en-US" sz="2700" i="1" dirty="0" smtClean="0"/>
              <a:t>by</a:t>
            </a:r>
            <a:br>
              <a:rPr lang="en-US" sz="2700" i="1" dirty="0" smtClean="0"/>
            </a:br>
            <a:r>
              <a:rPr lang="en-US" sz="2700" b="1" dirty="0"/>
              <a:t/>
            </a:r>
            <a:br>
              <a:rPr lang="en-US" sz="2700" b="1" dirty="0"/>
            </a:br>
            <a:r>
              <a:rPr lang="en-US" sz="2700" b="1" dirty="0"/>
              <a:t>The Addiction Medicine </a:t>
            </a:r>
            <a:r>
              <a:rPr lang="en-US" sz="2700" b="1" dirty="0" smtClean="0"/>
              <a:t>Foundation</a:t>
            </a:r>
            <a:br>
              <a:rPr lang="en-US" sz="2700" b="1" dirty="0" smtClean="0"/>
            </a:br>
            <a:r>
              <a:rPr lang="en-US" sz="2700" b="1" dirty="0"/>
              <a:t/>
            </a:r>
            <a:br>
              <a:rPr lang="en-US" sz="2700" b="1" dirty="0"/>
            </a:br>
            <a:r>
              <a:rPr lang="en-US" sz="2700" i="1" dirty="0"/>
              <a:t>In cooperation </a:t>
            </a:r>
            <a:r>
              <a:rPr lang="en-US" sz="2700" i="1" dirty="0" smtClean="0"/>
              <a:t>with</a:t>
            </a:r>
            <a:br>
              <a:rPr lang="en-US" sz="2700" i="1" dirty="0" smtClean="0"/>
            </a:br>
            <a:r>
              <a:rPr lang="en-US" sz="2700" dirty="0"/>
              <a:t/>
            </a:r>
            <a:br>
              <a:rPr lang="en-US" sz="2700" dirty="0"/>
            </a:br>
            <a:r>
              <a:rPr lang="en-US" sz="2700" b="1" dirty="0"/>
              <a:t>The Congressional Prescription Drug Abuse Caucus</a:t>
            </a:r>
            <a:r>
              <a:rPr lang="en-US" sz="2700" dirty="0"/>
              <a:t/>
            </a:r>
            <a:br>
              <a:rPr lang="en-US" sz="2700" dirty="0"/>
            </a:br>
            <a:r>
              <a:rPr lang="en-US" sz="2700" b="1" dirty="0"/>
              <a:t>The Congressional Addiction, Treatment and Recovery Caucus </a:t>
            </a:r>
            <a:r>
              <a:rPr lang="en-US" sz="2700" dirty="0"/>
              <a:t/>
            </a:r>
            <a:br>
              <a:rPr lang="en-US" sz="2700" dirty="0"/>
            </a:br>
            <a:r>
              <a:rPr lang="en-US" sz="2700" b="1" dirty="0"/>
              <a:t>The Congressional Bipartisan Heroin Task Force </a:t>
            </a:r>
            <a:r>
              <a:rPr lang="en-US" dirty="0"/>
              <a:t/>
            </a:r>
            <a:br>
              <a:rPr lang="en-US" dirty="0"/>
            </a:br>
            <a:r>
              <a:rPr lang="en-US" sz="4000" b="1" dirty="0"/>
              <a:t> </a:t>
            </a:r>
            <a:br>
              <a:rPr lang="en-US" sz="4000" b="1" dirty="0"/>
            </a:br>
            <a:r>
              <a:rPr lang="en-US" sz="2200" dirty="0" smtClean="0"/>
              <a:t>September </a:t>
            </a:r>
            <a:r>
              <a:rPr lang="en-US" sz="2200" dirty="0"/>
              <a:t>26, 2017</a:t>
            </a:r>
            <a:r>
              <a:rPr lang="en-US" sz="2200" b="1" dirty="0"/>
              <a:t/>
            </a:r>
            <a:br>
              <a:rPr lang="en-US" sz="2200" b="1" dirty="0"/>
            </a:br>
            <a:endParaRPr lang="en-US" sz="22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01281" y="132564"/>
            <a:ext cx="1545876" cy="1515307"/>
          </a:xfrm>
          <a:prstGeom prst="rect">
            <a:avLst/>
          </a:prstGeom>
        </p:spPr>
      </p:pic>
    </p:spTree>
    <p:extLst>
      <p:ext uri="{BB962C8B-B14F-4D97-AF65-F5344CB8AC3E}">
        <p14:creationId xmlns:p14="http://schemas.microsoft.com/office/powerpoint/2010/main" val="821511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1721023"/>
            <a:ext cx="10248900" cy="32283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000" b="1" u="sng">
              <a:solidFill>
                <a:prstClr val="white"/>
              </a:solidFill>
            </a:endParaRPr>
          </a:p>
        </p:txBody>
      </p:sp>
      <p:pic>
        <p:nvPicPr>
          <p:cNvPr id="18" name="Picture 2" descr="C:\Users\dowlingg\AppData\Local\Temp\1\NIH_NIDA_Master_Logo_2Color.png"/>
          <p:cNvPicPr>
            <a:picLocks noChangeAspect="1" noChangeArrowheads="1"/>
          </p:cNvPicPr>
          <p:nvPr/>
        </p:nvPicPr>
        <p:blipFill rotWithShape="1">
          <a:blip r:embed="rId3" cstate="print">
            <a:biLevel thresh="75000"/>
            <a:extLst>
              <a:ext uri="{BEBA8EAE-BF5A-486C-A8C5-ECC9F3942E4B}">
                <a14:imgProps xmlns:a14="http://schemas.microsoft.com/office/drawing/2010/main">
                  <a14:imgLayer r:embed="rId4">
                    <a14:imgEffect>
                      <a14:sharpenSoften amount="50000"/>
                    </a14:imgEffect>
                    <a14:imgEffect>
                      <a14:saturation sat="400000"/>
                    </a14:imgEffect>
                    <a14:imgEffect>
                      <a14:brightnessContrast bright="40000" contrast="-40000"/>
                    </a14:imgEffect>
                  </a14:imgLayer>
                </a14:imgProps>
              </a:ext>
            </a:extLst>
          </a:blip>
          <a:srcRect r="55053"/>
          <a:stretch/>
        </p:blipFill>
        <p:spPr bwMode="auto">
          <a:xfrm>
            <a:off x="4267201" y="5531325"/>
            <a:ext cx="1237585" cy="73582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9" name="TextBox 18"/>
          <p:cNvSpPr txBox="1"/>
          <p:nvPr/>
        </p:nvSpPr>
        <p:spPr>
          <a:xfrm>
            <a:off x="5199998" y="5334000"/>
            <a:ext cx="2471763" cy="553854"/>
          </a:xfrm>
          <a:prstGeom prst="rect">
            <a:avLst/>
          </a:prstGeom>
          <a:noFill/>
        </p:spPr>
        <p:txBody>
          <a:bodyPr wrap="none" lIns="80929" tIns="41077" rIns="80929" bIns="41077" rtlCol="0">
            <a:spAutoFit/>
          </a:bodyPr>
          <a:lstStyle/>
          <a:p>
            <a:pPr algn="ctr" defTabSz="807815">
              <a:lnSpc>
                <a:spcPct val="85000"/>
              </a:lnSpc>
              <a:defRPr/>
            </a:pPr>
            <a:r>
              <a:rPr lang="en-US" b="1" kern="0" dirty="0">
                <a:solidFill>
                  <a:sysClr val="windowText" lastClr="000000"/>
                </a:solidFill>
                <a:latin typeface="Arial" pitchFamily="34" charset="0"/>
                <a:ea typeface="Osaka" charset="-128"/>
                <a:cs typeface="Arial" pitchFamily="34" charset="0"/>
              </a:rPr>
              <a:t>Nora D. Volkow, M.D.</a:t>
            </a:r>
          </a:p>
          <a:p>
            <a:pPr algn="ctr" defTabSz="807815">
              <a:lnSpc>
                <a:spcPct val="85000"/>
              </a:lnSpc>
              <a:defRPr/>
            </a:pPr>
            <a:r>
              <a:rPr lang="en-US" b="1" kern="0" dirty="0">
                <a:solidFill>
                  <a:sysClr val="windowText" lastClr="000000"/>
                </a:solidFill>
                <a:latin typeface="Arial" pitchFamily="34" charset="0"/>
                <a:ea typeface="Osaka" charset="-128"/>
                <a:cs typeface="Arial" pitchFamily="34" charset="0"/>
              </a:rPr>
              <a:t>Director</a:t>
            </a:r>
          </a:p>
        </p:txBody>
      </p:sp>
      <p:sp>
        <p:nvSpPr>
          <p:cNvPr id="20" name="TextBox 19"/>
          <p:cNvSpPr txBox="1"/>
          <p:nvPr/>
        </p:nvSpPr>
        <p:spPr>
          <a:xfrm>
            <a:off x="5981502" y="6326029"/>
            <a:ext cx="1157545" cy="290837"/>
          </a:xfrm>
          <a:prstGeom prst="rect">
            <a:avLst/>
          </a:prstGeom>
          <a:noFill/>
        </p:spPr>
        <p:txBody>
          <a:bodyPr wrap="none" lIns="81050" tIns="41142" rIns="81050" bIns="41142" rtlCol="0">
            <a:spAutoFit/>
          </a:bodyPr>
          <a:lstStyle/>
          <a:p>
            <a:pPr defTabSz="403463">
              <a:defRPr/>
            </a:pPr>
            <a:r>
              <a:rPr lang="en-US" sz="1350" kern="0" dirty="0">
                <a:solidFill>
                  <a:sysClr val="windowText" lastClr="000000"/>
                </a:solidFill>
                <a:latin typeface="Arial" panose="020B0604020202020204" pitchFamily="34" charset="0"/>
                <a:ea typeface="Osaka" charset="-128"/>
                <a:cs typeface="Arial" panose="020B0604020202020204" pitchFamily="34" charset="0"/>
              </a:rPr>
              <a:t>@</a:t>
            </a:r>
            <a:r>
              <a:rPr lang="en-US" sz="1350" i="1" kern="0" dirty="0" err="1">
                <a:solidFill>
                  <a:sysClr val="windowText" lastClr="000000"/>
                </a:solidFill>
                <a:latin typeface="Arial" panose="020B0604020202020204" pitchFamily="34" charset="0"/>
                <a:ea typeface="Osaka" charset="-128"/>
                <a:cs typeface="Arial" panose="020B0604020202020204" pitchFamily="34" charset="0"/>
              </a:rPr>
              <a:t>NIDAnews</a:t>
            </a:r>
            <a:endParaRPr lang="en-US" sz="1350" i="1" kern="0" dirty="0">
              <a:solidFill>
                <a:sysClr val="windowText" lastClr="000000"/>
              </a:solidFill>
              <a:latin typeface="Arial" panose="020B0604020202020204" pitchFamily="34" charset="0"/>
              <a:ea typeface="Osaka" charset="-128"/>
              <a:cs typeface="Arial" panose="020B0604020202020204" pitchFamily="34" charset="0"/>
            </a:endParaRPr>
          </a:p>
        </p:txBody>
      </p:sp>
      <p:sp>
        <p:nvSpPr>
          <p:cNvPr id="21" name="TextBox 20"/>
          <p:cNvSpPr txBox="1"/>
          <p:nvPr/>
        </p:nvSpPr>
        <p:spPr>
          <a:xfrm>
            <a:off x="5611765" y="5853479"/>
            <a:ext cx="1744000" cy="480373"/>
          </a:xfrm>
          <a:prstGeom prst="rect">
            <a:avLst/>
          </a:prstGeom>
          <a:noFill/>
        </p:spPr>
        <p:txBody>
          <a:bodyPr wrap="none" lIns="80929" tIns="41077" rIns="80929" bIns="41077" rtlCol="0">
            <a:spAutoFit/>
          </a:bodyPr>
          <a:lstStyle/>
          <a:p>
            <a:pPr algn="ctr" defTabSz="807815">
              <a:lnSpc>
                <a:spcPct val="85000"/>
              </a:lnSpc>
              <a:defRPr/>
            </a:pPr>
            <a:r>
              <a:rPr lang="en-US" sz="1519" b="1" kern="0" dirty="0">
                <a:solidFill>
                  <a:sysClr val="windowText" lastClr="000000"/>
                </a:solidFill>
                <a:latin typeface="Arial" pitchFamily="34" charset="0"/>
                <a:ea typeface="Osaka" charset="-128"/>
                <a:cs typeface="Arial" pitchFamily="34" charset="0"/>
              </a:rPr>
              <a:t>National Institute</a:t>
            </a:r>
          </a:p>
          <a:p>
            <a:pPr algn="ctr" defTabSz="807815">
              <a:lnSpc>
                <a:spcPct val="85000"/>
              </a:lnSpc>
              <a:defRPr/>
            </a:pPr>
            <a:r>
              <a:rPr lang="en-US" sz="1519" b="1" kern="0" dirty="0">
                <a:solidFill>
                  <a:sysClr val="windowText" lastClr="000000"/>
                </a:solidFill>
                <a:latin typeface="Arial" pitchFamily="34" charset="0"/>
                <a:ea typeface="Osaka" charset="-128"/>
                <a:cs typeface="Arial" pitchFamily="34" charset="0"/>
              </a:rPr>
              <a:t> on Drug Abuse</a:t>
            </a:r>
          </a:p>
        </p:txBody>
      </p:sp>
      <p:pic>
        <p:nvPicPr>
          <p:cNvPr id="22" name="Picture 6" descr="http://www.gradhacker.org/wp-content/uploads/2012/11/mza_8073056210405637596.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798129" y="6371330"/>
            <a:ext cx="189935" cy="1899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0" descr="C:\Documents and Settings\lthomas1\Local Settings\Temporary Internet Files\Content.IE5\ACCZXKF9\MP900386732[1].jpg"/>
          <p:cNvPicPr>
            <a:picLocks noChangeAspect="1" noChangeArrowheads="1"/>
          </p:cNvPicPr>
          <p:nvPr/>
        </p:nvPicPr>
        <p:blipFill>
          <a:blip r:embed="rId6">
            <a:clrChange>
              <a:clrFrom>
                <a:srgbClr val="FCFCFC"/>
              </a:clrFrom>
              <a:clrTo>
                <a:srgbClr val="FCFCFC">
                  <a:alpha val="0"/>
                </a:srgbClr>
              </a:clrTo>
            </a:clrChange>
            <a:lum bright="-10000"/>
          </a:blip>
          <a:srcRect/>
          <a:stretch>
            <a:fillRect/>
          </a:stretch>
        </p:blipFill>
        <p:spPr bwMode="auto">
          <a:xfrm>
            <a:off x="9873187" y="2997779"/>
            <a:ext cx="1331843" cy="1809898"/>
          </a:xfrm>
          <a:prstGeom prst="rect">
            <a:avLst/>
          </a:prstGeom>
          <a:noFill/>
          <a:ln w="9525">
            <a:noFill/>
            <a:miter lim="800000"/>
            <a:headEnd/>
            <a:tailEnd/>
          </a:ln>
        </p:spPr>
      </p:pic>
      <p:pic>
        <p:nvPicPr>
          <p:cNvPr id="15" name="Picture 14"/>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835886" y="1721023"/>
            <a:ext cx="5374586" cy="3183826"/>
          </a:xfrm>
          <a:prstGeom prst="rect">
            <a:avLst/>
          </a:prstGeom>
          <a:ln>
            <a:noFill/>
          </a:ln>
          <a:effectLst>
            <a:outerShdw blurRad="292100" dist="139700" dir="2700000" algn="tl" rotWithShape="0">
              <a:srgbClr val="333333">
                <a:alpha val="65000"/>
              </a:srgbClr>
            </a:outerShdw>
          </a:effectLst>
        </p:spPr>
      </p:pic>
      <p:sp>
        <p:nvSpPr>
          <p:cNvPr id="24" name="Rectangle 23"/>
          <p:cNvSpPr/>
          <p:nvPr/>
        </p:nvSpPr>
        <p:spPr>
          <a:xfrm>
            <a:off x="1752600" y="309028"/>
            <a:ext cx="8896350" cy="1200329"/>
          </a:xfrm>
          <a:prstGeom prst="rect">
            <a:avLst/>
          </a:prstGeom>
          <a:ln>
            <a:noFill/>
          </a:ln>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fontAlgn="base">
              <a:spcBef>
                <a:spcPct val="0"/>
              </a:spcBef>
              <a:spcAft>
                <a:spcPct val="0"/>
              </a:spcAft>
            </a:pPr>
            <a:r>
              <a:rPr lang="en-US" sz="4000" b="1" dirty="0">
                <a:solidFill>
                  <a:srgbClr val="8D42C6"/>
                </a:solidFill>
                <a:effectLst>
                  <a:outerShdw blurRad="50800" dist="38100" dir="2700000" algn="tl" rotWithShape="0">
                    <a:prstClr val="black">
                      <a:alpha val="40000"/>
                    </a:prstClr>
                  </a:outerShdw>
                </a:effectLst>
                <a:latin typeface="Arial" panose="020B0604020202020204" pitchFamily="34" charset="0"/>
                <a:ea typeface="Calibri" panose="020F0502020204030204" pitchFamily="34" charset="0"/>
                <a:cs typeface="Times New Roman" panose="02020603050405020304" pitchFamily="18" charset="0"/>
              </a:rPr>
              <a:t>ADDICTION MEDICINE</a:t>
            </a:r>
            <a:r>
              <a:rPr lang="en-US" sz="40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p>
          <a:p>
            <a:pPr algn="ctr" fontAlgn="base">
              <a:spcBef>
                <a:spcPct val="0"/>
              </a:spcBef>
              <a:spcAft>
                <a:spcPct val="0"/>
              </a:spcAft>
            </a:pPr>
            <a:r>
              <a:rPr lang="en-US" sz="3200" b="1" dirty="0">
                <a:solidFill>
                  <a:prstClr val="black"/>
                </a:solidFill>
                <a:latin typeface="Arial" panose="020B0604020202020204" pitchFamily="34" charset="0"/>
                <a:ea typeface="Calibri" panose="020F0502020204030204" pitchFamily="34" charset="0"/>
                <a:cs typeface="Times New Roman" panose="02020603050405020304" pitchFamily="18" charset="0"/>
              </a:rPr>
              <a:t>The Urgent Need for Trained Physicians</a:t>
            </a:r>
            <a:endParaRPr lang="en-US" sz="3200" b="1" dirty="0">
              <a:solidFill>
                <a:prstClr val="black"/>
              </a:solidFill>
            </a:endParaRPr>
          </a:p>
        </p:txBody>
      </p:sp>
      <p:pic>
        <p:nvPicPr>
          <p:cNvPr id="30" name="Picture 4" descr="MPj04317010000[1]"/>
          <p:cNvPicPr>
            <a:picLocks noChangeAspect="1" noChangeArrowheads="1"/>
          </p:cNvPicPr>
          <p:nvPr/>
        </p:nvPicPr>
        <p:blipFill rotWithShape="1">
          <a:blip r:embed="rId9" cstate="screen">
            <a:extLst>
              <a:ext uri="{BEBA8EAE-BF5A-486C-A8C5-ECC9F3942E4B}">
                <a14:imgProps xmlns:a14="http://schemas.microsoft.com/office/drawing/2010/main">
                  <a14:imgLayer r:embed="rId10">
                    <a14:imgEffect>
                      <a14:colorTemperature colorTemp="47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l="20143" b="4767"/>
          <a:stretch/>
        </p:blipFill>
        <p:spPr bwMode="auto">
          <a:xfrm flipH="1">
            <a:off x="990600" y="1707633"/>
            <a:ext cx="1981200" cy="324169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www.med.umich.edu/opm/newspage/images/mu%20opioid%20receptor%20distribution.jpg"/>
          <p:cNvPicPr>
            <a:picLocks noChangeAspect="1" noChangeArrowheads="1"/>
          </p:cNvPicPr>
          <p:nvPr/>
        </p:nvPicPr>
        <p:blipFill rotWithShape="1">
          <a:blip r:embed="rId11">
            <a:clrChange>
              <a:clrFrom>
                <a:srgbClr val="090806"/>
              </a:clrFrom>
              <a:clrTo>
                <a:srgbClr val="090806">
                  <a:alpha val="0"/>
                </a:srgbClr>
              </a:clrTo>
            </a:clrChange>
            <a:extLst>
              <a:ext uri="{BEBA8EAE-BF5A-486C-A8C5-ECC9F3942E4B}">
                <a14:imgProps xmlns:a14="http://schemas.microsoft.com/office/drawing/2010/main">
                  <a14:imgLayer r:embed="rId12">
                    <a14:imgEffect>
                      <a14:colorTemperature colorTemp="11200"/>
                    </a14:imgEffect>
                  </a14:imgLayer>
                </a14:imgProps>
              </a:ext>
            </a:extLst>
          </a:blip>
          <a:srcRect l="478" r="-5094" b="3865"/>
          <a:stretch/>
        </p:blipFill>
        <p:spPr bwMode="auto">
          <a:xfrm>
            <a:off x="2438401" y="1689488"/>
            <a:ext cx="4696989" cy="3339712"/>
          </a:xfrm>
          <a:prstGeom prst="rect">
            <a:avLst/>
          </a:prstGeom>
          <a:noFill/>
          <a:effectLst>
            <a:innerShdw blurRad="114300">
              <a:prstClr val="black"/>
            </a:innerShdw>
            <a:softEdge rad="127000"/>
          </a:effectLst>
        </p:spPr>
      </p:pic>
      <p:sp>
        <p:nvSpPr>
          <p:cNvPr id="34" name="Line 26"/>
          <p:cNvSpPr>
            <a:spLocks noChangeShapeType="1"/>
          </p:cNvSpPr>
          <p:nvPr/>
        </p:nvSpPr>
        <p:spPr bwMode="auto">
          <a:xfrm>
            <a:off x="990600" y="4984232"/>
            <a:ext cx="10263304" cy="0"/>
          </a:xfrm>
          <a:prstGeom prst="line">
            <a:avLst/>
          </a:prstGeom>
          <a:noFill/>
          <a:ln w="76200">
            <a:solidFill>
              <a:srgbClr val="7030A0"/>
            </a:solidFill>
            <a:round/>
            <a:headEnd/>
            <a:tailEnd/>
          </a:ln>
          <a:scene3d>
            <a:camera prst="orthographicFront"/>
            <a:lightRig rig="threePt" dir="t"/>
          </a:scene3d>
          <a:sp3d>
            <a:bevelT/>
          </a:sp3d>
        </p:spPr>
        <p:txBody>
          <a:bodyPr wrap="none" lIns="68167" tIns="34061" rIns="68167" bIns="34061" anchor="ctr"/>
          <a:lstStyle/>
          <a:p>
            <a:pPr algn="ctr" defTabSz="771626" fontAlgn="base">
              <a:lnSpc>
                <a:spcPct val="85000"/>
              </a:lnSpc>
              <a:spcBef>
                <a:spcPct val="0"/>
              </a:spcBef>
              <a:spcAft>
                <a:spcPct val="0"/>
              </a:spcAft>
              <a:defRPr/>
            </a:pPr>
            <a:endParaRPr lang="en-US" sz="2700" b="1" u="sng" kern="0" dirty="0">
              <a:solidFill>
                <a:srgbClr val="FFFFFF"/>
              </a:solidFill>
              <a:latin typeface="Times New Roman" panose="02020603050405020304" pitchFamily="18" charset="0"/>
              <a:ea typeface="Osaka" charset="-128"/>
            </a:endParaRPr>
          </a:p>
        </p:txBody>
      </p:sp>
      <p:sp>
        <p:nvSpPr>
          <p:cNvPr id="33" name="Line 26"/>
          <p:cNvSpPr>
            <a:spLocks noChangeShapeType="1"/>
          </p:cNvSpPr>
          <p:nvPr/>
        </p:nvSpPr>
        <p:spPr bwMode="auto">
          <a:xfrm>
            <a:off x="976196" y="1769318"/>
            <a:ext cx="10263304" cy="0"/>
          </a:xfrm>
          <a:prstGeom prst="line">
            <a:avLst/>
          </a:prstGeom>
          <a:noFill/>
          <a:ln w="76200">
            <a:solidFill>
              <a:srgbClr val="7030A0"/>
            </a:solidFill>
            <a:round/>
            <a:headEnd/>
            <a:tailEnd/>
          </a:ln>
          <a:scene3d>
            <a:camera prst="orthographicFront"/>
            <a:lightRig rig="threePt" dir="t"/>
          </a:scene3d>
          <a:sp3d>
            <a:bevelT/>
          </a:sp3d>
        </p:spPr>
        <p:txBody>
          <a:bodyPr wrap="none" lIns="68167" tIns="34061" rIns="68167" bIns="34061" anchor="ctr"/>
          <a:lstStyle/>
          <a:p>
            <a:pPr algn="ctr" defTabSz="771626" fontAlgn="base">
              <a:lnSpc>
                <a:spcPct val="85000"/>
              </a:lnSpc>
              <a:spcBef>
                <a:spcPct val="0"/>
              </a:spcBef>
              <a:spcAft>
                <a:spcPct val="0"/>
              </a:spcAft>
              <a:defRPr/>
            </a:pPr>
            <a:endParaRPr lang="en-US" sz="2700" b="1" u="sng" kern="0" dirty="0">
              <a:solidFill>
                <a:srgbClr val="FFFFFF"/>
              </a:solidFill>
              <a:latin typeface="Times New Roman" panose="02020603050405020304" pitchFamily="18" charset="0"/>
              <a:ea typeface="Osaka" charset="-128"/>
            </a:endParaRPr>
          </a:p>
        </p:txBody>
      </p:sp>
    </p:spTree>
    <p:extLst>
      <p:ext uri="{BB962C8B-B14F-4D97-AF65-F5344CB8AC3E}">
        <p14:creationId xmlns:p14="http://schemas.microsoft.com/office/powerpoint/2010/main" val="444747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928" y="-28770"/>
            <a:ext cx="10515600" cy="1325563"/>
          </a:xfrm>
        </p:spPr>
        <p:txBody>
          <a:bodyPr>
            <a:normAutofit/>
          </a:bodyPr>
          <a:lstStyle/>
          <a:p>
            <a:pPr algn="ctr"/>
            <a:r>
              <a:rPr lang="en-US" sz="4000" b="1" dirty="0">
                <a:latin typeface="Arial" panose="020B0604020202020204" pitchFamily="34" charset="0"/>
                <a:cs typeface="Arial" panose="020B0604020202020204" pitchFamily="34" charset="0"/>
              </a:rPr>
              <a:t>Overdose Death Rates</a:t>
            </a:r>
          </a:p>
        </p:txBody>
      </p:sp>
      <p:pic>
        <p:nvPicPr>
          <p:cNvPr id="9" name="Picture 8"/>
          <p:cNvPicPr>
            <a:picLocks noChangeAspect="1"/>
          </p:cNvPicPr>
          <p:nvPr/>
        </p:nvPicPr>
        <p:blipFill rotWithShape="1">
          <a:blip r:embed="rId3"/>
          <a:srcRect l="9108" t="8725" r="4720" b="4605"/>
          <a:stretch/>
        </p:blipFill>
        <p:spPr>
          <a:xfrm>
            <a:off x="0" y="2083847"/>
            <a:ext cx="5992837" cy="4487595"/>
          </a:xfrm>
          <a:prstGeom prst="rect">
            <a:avLst/>
          </a:prstGeom>
        </p:spPr>
      </p:pic>
      <p:pic>
        <p:nvPicPr>
          <p:cNvPr id="8" name="Picture 7"/>
          <p:cNvPicPr>
            <a:picLocks noChangeAspect="1"/>
          </p:cNvPicPr>
          <p:nvPr/>
        </p:nvPicPr>
        <p:blipFill rotWithShape="1">
          <a:blip r:embed="rId4"/>
          <a:srcRect l="9043" t="8789" r="4931" b="4459"/>
          <a:stretch/>
        </p:blipFill>
        <p:spPr>
          <a:xfrm>
            <a:off x="5929608" y="2083847"/>
            <a:ext cx="6262392" cy="4489704"/>
          </a:xfrm>
          <a:prstGeom prst="rect">
            <a:avLst/>
          </a:prstGeom>
        </p:spPr>
      </p:pic>
      <p:sp>
        <p:nvSpPr>
          <p:cNvPr id="10" name="TextBox 9"/>
          <p:cNvSpPr txBox="1"/>
          <p:nvPr/>
        </p:nvSpPr>
        <p:spPr>
          <a:xfrm>
            <a:off x="0" y="6581001"/>
            <a:ext cx="9236659" cy="276999"/>
          </a:xfrm>
          <a:prstGeom prst="rect">
            <a:avLst/>
          </a:prstGeom>
          <a:noFill/>
        </p:spPr>
        <p:txBody>
          <a:bodyPr wrap="square" rtlCol="0">
            <a:spAutoFit/>
          </a:bodyPr>
          <a:lstStyle/>
          <a:p>
            <a:pPr eaLnBrk="0" fontAlgn="base" hangingPunct="0">
              <a:spcBef>
                <a:spcPct val="0"/>
              </a:spcBef>
              <a:spcAft>
                <a:spcPct val="0"/>
              </a:spcAft>
              <a:defRPr/>
            </a:pPr>
            <a:r>
              <a:rPr lang="en-US" sz="1200" i="1" kern="0" dirty="0">
                <a:solidFill>
                  <a:srgbClr val="FFC000">
                    <a:lumMod val="50000"/>
                  </a:srgbClr>
                </a:solidFill>
              </a:rPr>
              <a:t>Designed by L. </a:t>
            </a:r>
            <a:r>
              <a:rPr lang="en-US" sz="1200" i="1" kern="0" dirty="0" err="1">
                <a:solidFill>
                  <a:srgbClr val="FFC000">
                    <a:lumMod val="50000"/>
                  </a:srgbClr>
                </a:solidFill>
              </a:rPr>
              <a:t>Rossen</a:t>
            </a:r>
            <a:r>
              <a:rPr lang="en-US" sz="1200" i="1" kern="0" dirty="0">
                <a:solidFill>
                  <a:srgbClr val="FFC000">
                    <a:lumMod val="50000"/>
                  </a:srgbClr>
                </a:solidFill>
              </a:rPr>
              <a:t>, B. Bastian &amp; Y. Chong. SOURCE: CDC/NCHS, National Vital Statistics System</a:t>
            </a:r>
          </a:p>
        </p:txBody>
      </p:sp>
      <p:sp>
        <p:nvSpPr>
          <p:cNvPr id="11" name="TextBox 10"/>
          <p:cNvSpPr txBox="1"/>
          <p:nvPr/>
        </p:nvSpPr>
        <p:spPr>
          <a:xfrm>
            <a:off x="277790" y="1437516"/>
            <a:ext cx="1210588" cy="646331"/>
          </a:xfrm>
          <a:prstGeom prst="rect">
            <a:avLst/>
          </a:prstGeom>
          <a:noFill/>
        </p:spPr>
        <p:txBody>
          <a:bodyPr wrap="none" rtlCol="0">
            <a:spAutoFit/>
          </a:bodyPr>
          <a:lstStyle/>
          <a:p>
            <a:pPr>
              <a:defRPr/>
            </a:pPr>
            <a:r>
              <a:rPr lang="en-US" sz="3600" b="1" kern="0" dirty="0">
                <a:solidFill>
                  <a:sysClr val="windowText" lastClr="000000"/>
                </a:solidFill>
                <a:latin typeface="Arial" panose="020B0604020202020204" pitchFamily="34" charset="0"/>
                <a:cs typeface="Arial" panose="020B0604020202020204" pitchFamily="34" charset="0"/>
              </a:rPr>
              <a:t>1999</a:t>
            </a:r>
          </a:p>
        </p:txBody>
      </p:sp>
      <p:sp>
        <p:nvSpPr>
          <p:cNvPr id="12" name="TextBox 11"/>
          <p:cNvSpPr txBox="1"/>
          <p:nvPr/>
        </p:nvSpPr>
        <p:spPr>
          <a:xfrm>
            <a:off x="6236677" y="1437516"/>
            <a:ext cx="1210588" cy="646331"/>
          </a:xfrm>
          <a:prstGeom prst="rect">
            <a:avLst/>
          </a:prstGeom>
          <a:noFill/>
        </p:spPr>
        <p:txBody>
          <a:bodyPr wrap="none" rtlCol="0">
            <a:spAutoFit/>
          </a:bodyPr>
          <a:lstStyle/>
          <a:p>
            <a:pPr>
              <a:defRPr/>
            </a:pPr>
            <a:r>
              <a:rPr lang="en-US" sz="3600" b="1" kern="0" dirty="0">
                <a:solidFill>
                  <a:sysClr val="windowText" lastClr="000000"/>
                </a:solidFill>
                <a:latin typeface="Arial" panose="020B0604020202020204" pitchFamily="34" charset="0"/>
                <a:cs typeface="Arial" panose="020B0604020202020204" pitchFamily="34" charset="0"/>
              </a:rPr>
              <a:t>2015</a:t>
            </a:r>
          </a:p>
        </p:txBody>
      </p:sp>
    </p:spTree>
    <p:extLst>
      <p:ext uri="{BB962C8B-B14F-4D97-AF65-F5344CB8AC3E}">
        <p14:creationId xmlns:p14="http://schemas.microsoft.com/office/powerpoint/2010/main" val="1423004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7879" t="24108" r="46061" b="20710"/>
          <a:stretch/>
        </p:blipFill>
        <p:spPr>
          <a:xfrm>
            <a:off x="2004014" y="3891230"/>
            <a:ext cx="2195863" cy="3099519"/>
          </a:xfrm>
          <a:prstGeom prst="rect">
            <a:avLst/>
          </a:prstGeom>
        </p:spPr>
      </p:pic>
      <p:sp>
        <p:nvSpPr>
          <p:cNvPr id="4" name="TextBox 3"/>
          <p:cNvSpPr txBox="1"/>
          <p:nvPr/>
        </p:nvSpPr>
        <p:spPr>
          <a:xfrm>
            <a:off x="6860681" y="6555642"/>
            <a:ext cx="4079858" cy="261610"/>
          </a:xfrm>
          <a:prstGeom prst="rect">
            <a:avLst/>
          </a:prstGeom>
          <a:noFill/>
        </p:spPr>
        <p:txBody>
          <a:bodyPr wrap="square" rtlCol="0">
            <a:spAutoFit/>
          </a:bodyPr>
          <a:lstStyle/>
          <a:p>
            <a:pPr>
              <a:defRPr/>
            </a:pPr>
            <a:r>
              <a:rPr lang="en-US" sz="1100">
                <a:solidFill>
                  <a:prstClr val="black"/>
                </a:solidFill>
              </a:rPr>
              <a:t>Graphs </a:t>
            </a:r>
            <a:r>
              <a:rPr lang="en-US" sz="1100" dirty="0">
                <a:solidFill>
                  <a:prstClr val="black"/>
                </a:solidFill>
              </a:rPr>
              <a:t>from </a:t>
            </a:r>
            <a:r>
              <a:rPr lang="en-US" sz="1100" dirty="0">
                <a:solidFill>
                  <a:prstClr val="black"/>
                </a:solidFill>
                <a:hlinkClick r:id="rId4"/>
              </a:rPr>
              <a:t>NY Times Article </a:t>
            </a:r>
            <a:r>
              <a:rPr lang="en-US" sz="1100" dirty="0">
                <a:solidFill>
                  <a:prstClr val="black"/>
                </a:solidFill>
              </a:rPr>
              <a:t>based on </a:t>
            </a:r>
            <a:r>
              <a:rPr lang="en-US" sz="1100" dirty="0">
                <a:solidFill>
                  <a:prstClr val="black"/>
                </a:solidFill>
                <a:hlinkClick r:id="rId5"/>
              </a:rPr>
              <a:t>CDC </a:t>
            </a:r>
            <a:r>
              <a:rPr lang="en-US" sz="1100">
                <a:solidFill>
                  <a:prstClr val="black"/>
                </a:solidFill>
                <a:hlinkClick r:id="rId5"/>
              </a:rPr>
              <a:t>MMWR Report</a:t>
            </a:r>
            <a:r>
              <a:rPr lang="en-US" sz="1100">
                <a:solidFill>
                  <a:prstClr val="black"/>
                </a:solidFill>
              </a:rPr>
              <a:t> 2017</a:t>
            </a:r>
            <a:endParaRPr lang="en-US" sz="1100" dirty="0">
              <a:solidFill>
                <a:prstClr val="black"/>
              </a:solidFill>
            </a:endParaRPr>
          </a:p>
        </p:txBody>
      </p:sp>
      <p:sp>
        <p:nvSpPr>
          <p:cNvPr id="5" name="TextBox 4"/>
          <p:cNvSpPr txBox="1"/>
          <p:nvPr/>
        </p:nvSpPr>
        <p:spPr>
          <a:xfrm>
            <a:off x="247235" y="4170832"/>
            <a:ext cx="1555027" cy="1323439"/>
          </a:xfrm>
          <a:prstGeom prst="rect">
            <a:avLst/>
          </a:prstGeom>
          <a:noFill/>
        </p:spPr>
        <p:txBody>
          <a:bodyPr wrap="square" rtlCol="0">
            <a:spAutoFit/>
          </a:bodyPr>
          <a:lstStyle/>
          <a:p>
            <a:pPr defTabSz="548200"/>
            <a:r>
              <a:rPr lang="en-US" sz="2000" b="1" dirty="0">
                <a:solidFill>
                  <a:prstClr val="black"/>
                </a:solidFill>
                <a:latin typeface="Calibri Light" panose="020F0302020204030204"/>
              </a:rPr>
              <a:t>Estimate of Total U.S. Drug Deaths in 2016</a:t>
            </a:r>
          </a:p>
        </p:txBody>
      </p:sp>
      <p:pic>
        <p:nvPicPr>
          <p:cNvPr id="7" name="Picture 2" descr="https://pbs.twimg.com/media/DIt9omgUMAAtNwJ.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955837" y="1197081"/>
            <a:ext cx="5559017" cy="53142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81958" y="163763"/>
            <a:ext cx="6437303" cy="793038"/>
          </a:xfrm>
          <a:prstGeom prst="rect">
            <a:avLst/>
          </a:prstGeom>
          <a:noFill/>
        </p:spPr>
        <p:txBody>
          <a:bodyPr wrap="square" rtlCol="0">
            <a:spAutoFit/>
          </a:bodyPr>
          <a:lstStyle/>
          <a:p>
            <a:pPr>
              <a:lnSpc>
                <a:spcPts val="2660"/>
              </a:lnSpc>
              <a:defRPr/>
            </a:pPr>
            <a:r>
              <a:rPr lang="en-US" sz="2800" b="1" dirty="0">
                <a:solidFill>
                  <a:prstClr val="black"/>
                </a:solidFill>
                <a:latin typeface="Calibri Light" panose="020F0302020204030204"/>
                <a:ea typeface="Calibri" charset="0"/>
                <a:cs typeface="Calibri" charset="0"/>
              </a:rPr>
              <a:t>Fentanyl-Related Deaths Surpassed Heroin or Rx Opioids in 2016</a:t>
            </a:r>
          </a:p>
        </p:txBody>
      </p:sp>
      <p:pic>
        <p:nvPicPr>
          <p:cNvPr id="9" name="Picture 8"/>
          <p:cNvPicPr>
            <a:picLocks noChangeAspect="1"/>
          </p:cNvPicPr>
          <p:nvPr/>
        </p:nvPicPr>
        <p:blipFill rotWithShape="1">
          <a:blip r:embed="rId7"/>
          <a:srcRect l="6121" t="23831" r="5779" b="31878"/>
          <a:stretch/>
        </p:blipFill>
        <p:spPr>
          <a:xfrm>
            <a:off x="9497197" y="700040"/>
            <a:ext cx="2162010" cy="611390"/>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1008502305"/>
              </p:ext>
            </p:extLst>
          </p:nvPr>
        </p:nvGraphicFramePr>
        <p:xfrm>
          <a:off x="672018" y="1509940"/>
          <a:ext cx="4064811" cy="2070259"/>
        </p:xfrm>
        <a:graphic>
          <a:graphicData uri="http://schemas.openxmlformats.org/drawingml/2006/chart">
            <c:chart xmlns:c="http://schemas.openxmlformats.org/drawingml/2006/chart" xmlns:r="http://schemas.openxmlformats.org/officeDocument/2006/relationships" r:id="rId8"/>
          </a:graphicData>
        </a:graphic>
      </p:graphicFrame>
      <p:sp>
        <p:nvSpPr>
          <p:cNvPr id="11" name="Rectangle 10"/>
          <p:cNvSpPr/>
          <p:nvPr/>
        </p:nvSpPr>
        <p:spPr>
          <a:xfrm>
            <a:off x="1867372" y="3643430"/>
            <a:ext cx="2814797" cy="209847"/>
          </a:xfrm>
          <a:prstGeom prst="rect">
            <a:avLst/>
          </a:prstGeom>
        </p:spPr>
        <p:txBody>
          <a:bodyPr wrap="none">
            <a:spAutoFit/>
          </a:bodyPr>
          <a:lstStyle/>
          <a:p>
            <a:pPr>
              <a:defRPr/>
            </a:pPr>
            <a:r>
              <a:rPr lang="en-US" sz="900" i="1" kern="0">
                <a:solidFill>
                  <a:srgbClr val="000000"/>
                </a:solidFill>
                <a:latin typeface="Arial" panose="020B0604020202020204" pitchFamily="34" charset="0"/>
                <a:cs typeface="Arial" panose="020B0604020202020204" pitchFamily="34" charset="0"/>
              </a:rPr>
              <a:t>IMS </a:t>
            </a:r>
            <a:r>
              <a:rPr lang="en-US" sz="900" i="1" kern="0" dirty="0">
                <a:solidFill>
                  <a:srgbClr val="000000"/>
                </a:solidFill>
                <a:latin typeface="Arial" panose="020B0604020202020204" pitchFamily="34" charset="0"/>
                <a:cs typeface="Arial" panose="020B0604020202020204" pitchFamily="34" charset="0"/>
              </a:rPr>
              <a:t>Health, U.S. Outpatient Retail Setting</a:t>
            </a:r>
            <a:endParaRPr lang="en-US" sz="900" i="1" kern="0" dirty="0">
              <a:solidFill>
                <a:sysClr val="windowText" lastClr="000000"/>
              </a:solidFill>
              <a:latin typeface="Arial" panose="020B0604020202020204" pitchFamily="34" charset="0"/>
              <a:cs typeface="Arial" panose="020B0604020202020204" pitchFamily="34" charset="0"/>
            </a:endParaRPr>
          </a:p>
        </p:txBody>
      </p:sp>
      <p:sp>
        <p:nvSpPr>
          <p:cNvPr id="12" name="TextBox 11"/>
          <p:cNvSpPr txBox="1"/>
          <p:nvPr/>
        </p:nvSpPr>
        <p:spPr>
          <a:xfrm>
            <a:off x="76657" y="251448"/>
            <a:ext cx="5370057" cy="1104020"/>
          </a:xfrm>
          <a:prstGeom prst="rect">
            <a:avLst/>
          </a:prstGeom>
          <a:noFill/>
        </p:spPr>
        <p:txBody>
          <a:bodyPr wrap="square" rtlCol="0">
            <a:spAutoFit/>
          </a:bodyPr>
          <a:lstStyle/>
          <a:p>
            <a:pPr>
              <a:lnSpc>
                <a:spcPts val="2560"/>
              </a:lnSpc>
              <a:defRPr/>
            </a:pPr>
            <a:r>
              <a:rPr lang="en-US" sz="2800" b="1" kern="0" dirty="0">
                <a:solidFill>
                  <a:sysClr val="windowText" lastClr="000000"/>
                </a:solidFill>
                <a:latin typeface="Calibri Light" charset="0"/>
                <a:ea typeface="Calibri Light" charset="0"/>
                <a:cs typeface="Calibri Light" charset="0"/>
              </a:rPr>
              <a:t>Opioid morphine milligram equivalents (MME) dispensed fell by over 15% from 2010-2015</a:t>
            </a:r>
          </a:p>
        </p:txBody>
      </p:sp>
    </p:spTree>
    <p:extLst>
      <p:ext uri="{BB962C8B-B14F-4D97-AF65-F5344CB8AC3E}">
        <p14:creationId xmlns:p14="http://schemas.microsoft.com/office/powerpoint/2010/main" val="1965181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430827" y="262013"/>
            <a:ext cx="6755773" cy="6419949"/>
            <a:chOff x="1232017" y="723739"/>
            <a:chExt cx="5555370" cy="5369278"/>
          </a:xfrm>
        </p:grpSpPr>
        <p:sp>
          <p:nvSpPr>
            <p:cNvPr id="6" name="Rectangle 5"/>
            <p:cNvSpPr/>
            <p:nvPr/>
          </p:nvSpPr>
          <p:spPr>
            <a:xfrm>
              <a:off x="1367898" y="5835610"/>
              <a:ext cx="5349174" cy="257407"/>
            </a:xfrm>
            <a:prstGeom prst="rect">
              <a:avLst/>
            </a:prstGeom>
          </p:spPr>
          <p:txBody>
            <a:bodyPr wrap="square">
              <a:spAutoFit/>
            </a:bodyPr>
            <a:lstStyle/>
            <a:p>
              <a:pPr defTabSz="548200"/>
              <a:r>
                <a:rPr lang="en-US" sz="1400" b="1" i="1" dirty="0">
                  <a:solidFill>
                    <a:prstClr val="black"/>
                  </a:solidFill>
                  <a:latin typeface="Arial" panose="020B0604020202020204" pitchFamily="34" charset="0"/>
                  <a:cs typeface="Arial" panose="020B0604020202020204" pitchFamily="34" charset="0"/>
                </a:rPr>
                <a:t>Williams AR, </a:t>
              </a:r>
              <a:r>
                <a:rPr lang="en-US" sz="1400" b="1" i="1" dirty="0" err="1">
                  <a:solidFill>
                    <a:prstClr val="black"/>
                  </a:solidFill>
                  <a:latin typeface="Arial" panose="020B0604020202020204" pitchFamily="34" charset="0"/>
                  <a:cs typeface="Arial" panose="020B0604020202020204" pitchFamily="34" charset="0"/>
                </a:rPr>
                <a:t>Nunes</a:t>
              </a:r>
              <a:r>
                <a:rPr lang="en-US" sz="1400" b="1" i="1" dirty="0">
                  <a:solidFill>
                    <a:prstClr val="black"/>
                  </a:solidFill>
                  <a:latin typeface="Arial" panose="020B0604020202020204" pitchFamily="34" charset="0"/>
                  <a:cs typeface="Arial" panose="020B0604020202020204" pitchFamily="34" charset="0"/>
                </a:rPr>
                <a:t> E, </a:t>
              </a:r>
              <a:r>
                <a:rPr lang="en-US" sz="1400" b="1" i="1" dirty="0" err="1">
                  <a:solidFill>
                    <a:prstClr val="black"/>
                  </a:solidFill>
                  <a:latin typeface="Arial" panose="020B0604020202020204" pitchFamily="34" charset="0"/>
                  <a:cs typeface="Arial" panose="020B0604020202020204" pitchFamily="34" charset="0"/>
                </a:rPr>
                <a:t>Olfson</a:t>
              </a:r>
              <a:r>
                <a:rPr lang="en-US" sz="1400" b="1" i="1" dirty="0">
                  <a:solidFill>
                    <a:prstClr val="black"/>
                  </a:solidFill>
                  <a:latin typeface="Arial" panose="020B0604020202020204" pitchFamily="34" charset="0"/>
                  <a:cs typeface="Arial" panose="020B0604020202020204" pitchFamily="34" charset="0"/>
                </a:rPr>
                <a:t> M. Health Affairs Blog, 2017</a:t>
              </a:r>
            </a:p>
          </p:txBody>
        </p:sp>
        <p:sp>
          <p:nvSpPr>
            <p:cNvPr id="7" name="TextBox 6"/>
            <p:cNvSpPr txBox="1"/>
            <p:nvPr/>
          </p:nvSpPr>
          <p:spPr>
            <a:xfrm>
              <a:off x="1571127" y="723739"/>
              <a:ext cx="5216260" cy="411851"/>
            </a:xfrm>
            <a:prstGeom prst="rect">
              <a:avLst/>
            </a:prstGeom>
            <a:noFill/>
          </p:spPr>
          <p:txBody>
            <a:bodyPr wrap="square" rtlCol="0">
              <a:spAutoFit/>
            </a:bodyPr>
            <a:lstStyle/>
            <a:p>
              <a:pPr defTabSz="548200"/>
              <a:r>
                <a:rPr lang="en-US" sz="2600" b="1" dirty="0">
                  <a:solidFill>
                    <a:prstClr val="black"/>
                  </a:solidFill>
                  <a:latin typeface="Arial" charset="0"/>
                  <a:ea typeface="Arial" charset="0"/>
                  <a:cs typeface="Arial" charset="0"/>
                </a:rPr>
                <a:t>OUD Cascade of Care in USA</a:t>
              </a:r>
            </a:p>
          </p:txBody>
        </p:sp>
        <p:grpSp>
          <p:nvGrpSpPr>
            <p:cNvPr id="35" name="Group 34"/>
            <p:cNvGrpSpPr/>
            <p:nvPr/>
          </p:nvGrpSpPr>
          <p:grpSpPr>
            <a:xfrm>
              <a:off x="1232017" y="1659490"/>
              <a:ext cx="4063135" cy="4107539"/>
              <a:chOff x="331278" y="1331795"/>
              <a:chExt cx="3776876" cy="4868188"/>
            </a:xfrm>
          </p:grpSpPr>
          <p:sp>
            <p:nvSpPr>
              <p:cNvPr id="4" name="Text Box 1"/>
              <p:cNvSpPr txBox="1">
                <a:spLocks noChangeArrowheads="1"/>
              </p:cNvSpPr>
              <p:nvPr/>
            </p:nvSpPr>
            <p:spPr bwMode="auto">
              <a:xfrm>
                <a:off x="560320" y="2708872"/>
                <a:ext cx="3347808" cy="925221"/>
              </a:xfrm>
              <a:prstGeom prst="rect">
                <a:avLst/>
              </a:prstGeom>
              <a:noFill/>
              <a:ln w="9525">
                <a:noFill/>
                <a:round/>
                <a:headEnd/>
                <a:tailEnd/>
              </a:ln>
              <a:effectLst/>
            </p:spPr>
            <p:txBody>
              <a:bodyPr lIns="0" tIns="0" rIns="0" bIns="0"/>
              <a:lstStyle/>
              <a:p>
                <a:pPr defTabSz="692462" eaLnBrk="0" hangingPunct="0">
                  <a:buClr>
                    <a:srgbClr val="FF0000"/>
                  </a:buClr>
                  <a:buSzPct val="150000"/>
                </a:pPr>
                <a:endParaRPr lang="en-US" sz="1434" dirty="0">
                  <a:solidFill>
                    <a:prstClr val="white"/>
                  </a:solidFill>
                  <a:ea typeface="Calibri" pitchFamily="34" charset="0"/>
                  <a:cs typeface="msgothic"/>
                </a:endParaRPr>
              </a:p>
            </p:txBody>
          </p:sp>
          <p:pic>
            <p:nvPicPr>
              <p:cNvPr id="5" name="Picture 4"/>
              <p:cNvPicPr>
                <a:picLocks noChangeAspect="1"/>
              </p:cNvPicPr>
              <p:nvPr/>
            </p:nvPicPr>
            <p:blipFill rotWithShape="1">
              <a:blip r:embed="rId2"/>
              <a:srcRect l="3114" t="5057" r="39487" b="3932"/>
              <a:stretch/>
            </p:blipFill>
            <p:spPr>
              <a:xfrm>
                <a:off x="331278" y="1707496"/>
                <a:ext cx="3600681" cy="4492487"/>
              </a:xfrm>
              <a:prstGeom prst="rect">
                <a:avLst/>
              </a:prstGeom>
            </p:spPr>
          </p:pic>
          <p:sp>
            <p:nvSpPr>
              <p:cNvPr id="8" name="TextBox 7"/>
              <p:cNvSpPr txBox="1"/>
              <p:nvPr/>
            </p:nvSpPr>
            <p:spPr>
              <a:xfrm>
                <a:off x="2467227" y="1331795"/>
                <a:ext cx="1640927" cy="915224"/>
              </a:xfrm>
              <a:prstGeom prst="rect">
                <a:avLst/>
              </a:prstGeom>
              <a:solidFill>
                <a:schemeClr val="bg1"/>
              </a:solidFill>
            </p:spPr>
            <p:txBody>
              <a:bodyPr wrap="none" rtlCol="0">
                <a:spAutoFit/>
              </a:bodyPr>
              <a:lstStyle/>
              <a:p>
                <a:pPr defTabSz="548200"/>
                <a:r>
                  <a:rPr lang="en-US" b="1" dirty="0">
                    <a:solidFill>
                      <a:srgbClr val="0070C0"/>
                    </a:solidFill>
                    <a:latin typeface="Arial" panose="020B0604020202020204" pitchFamily="34" charset="0"/>
                    <a:cs typeface="Arial" panose="020B0604020202020204" pitchFamily="34" charset="0"/>
                  </a:rPr>
                  <a:t>Current estimates</a:t>
                </a:r>
              </a:p>
              <a:p>
                <a:pPr defTabSz="548200"/>
                <a:r>
                  <a:rPr lang="en-US" b="1" dirty="0">
                    <a:solidFill>
                      <a:srgbClr val="D89EA2"/>
                    </a:solidFill>
                    <a:latin typeface="Arial" panose="020B0604020202020204" pitchFamily="34" charset="0"/>
                    <a:cs typeface="Arial" panose="020B0604020202020204" pitchFamily="34" charset="0"/>
                  </a:rPr>
                  <a:t>Treatment gap</a:t>
                </a:r>
              </a:p>
              <a:p>
                <a:pPr defTabSz="548200"/>
                <a:r>
                  <a:rPr lang="en-US" b="1" dirty="0">
                    <a:solidFill>
                      <a:srgbClr val="990033"/>
                    </a:solidFill>
                    <a:latin typeface="Arial" panose="020B0604020202020204" pitchFamily="34" charset="0"/>
                    <a:cs typeface="Arial" panose="020B0604020202020204" pitchFamily="34" charset="0"/>
                  </a:rPr>
                  <a:t>90% goal</a:t>
                </a:r>
              </a:p>
            </p:txBody>
          </p:sp>
          <p:sp>
            <p:nvSpPr>
              <p:cNvPr id="9" name="Rectangle 8"/>
              <p:cNvSpPr/>
              <p:nvPr/>
            </p:nvSpPr>
            <p:spPr bwMode="auto">
              <a:xfrm>
                <a:off x="1213472" y="2428426"/>
                <a:ext cx="195355" cy="2062208"/>
              </a:xfrm>
              <a:prstGeom prst="rect">
                <a:avLst/>
              </a:prstGeom>
              <a:solidFill>
                <a:srgbClr val="990033"/>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5098" tIns="32549" rIns="65098" bIns="32549" numCol="1" rtlCol="0" anchor="ctr" anchorCtr="0" compatLnSpc="1">
                <a:prstTxWarp prst="textNoShape">
                  <a:avLst/>
                </a:prstTxWarp>
              </a:bodyPr>
              <a:lstStyle/>
              <a:p>
                <a:pPr algn="ctr" defTabSz="651052" eaLnBrk="0" hangingPunct="0">
                  <a:spcBef>
                    <a:spcPct val="20000"/>
                  </a:spcBef>
                  <a:buClr>
                    <a:srgbClr val="024998"/>
                  </a:buClr>
                </a:pPr>
                <a:endParaRPr lang="en-US" sz="1709">
                  <a:solidFill>
                    <a:srgbClr val="000000"/>
                  </a:solidFill>
                  <a:latin typeface="Arial" charset="0"/>
                  <a:ea typeface="ＭＳ Ｐゴシック" charset="0"/>
                </a:endParaRPr>
              </a:p>
            </p:txBody>
          </p:sp>
          <p:sp>
            <p:nvSpPr>
              <p:cNvPr id="10" name="Rectangle 9"/>
              <p:cNvSpPr/>
              <p:nvPr/>
            </p:nvSpPr>
            <p:spPr bwMode="auto">
              <a:xfrm>
                <a:off x="1669301" y="2423226"/>
                <a:ext cx="195355" cy="245611"/>
              </a:xfrm>
              <a:prstGeom prst="rect">
                <a:avLst/>
              </a:prstGeom>
              <a:solidFill>
                <a:srgbClr val="990033"/>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5098" tIns="32549" rIns="65098" bIns="32549" numCol="1" rtlCol="0" anchor="ctr" anchorCtr="0" compatLnSpc="1">
                <a:prstTxWarp prst="textNoShape">
                  <a:avLst/>
                </a:prstTxWarp>
              </a:bodyPr>
              <a:lstStyle/>
              <a:p>
                <a:pPr algn="ctr" defTabSz="651052" eaLnBrk="0" hangingPunct="0">
                  <a:spcBef>
                    <a:spcPct val="20000"/>
                  </a:spcBef>
                  <a:buClr>
                    <a:srgbClr val="024998"/>
                  </a:buClr>
                </a:pPr>
                <a:endParaRPr lang="en-US" sz="1709" dirty="0">
                  <a:solidFill>
                    <a:srgbClr val="000000"/>
                  </a:solidFill>
                  <a:latin typeface="Arial" charset="0"/>
                  <a:ea typeface="ＭＳ Ｐゴシック" charset="0"/>
                </a:endParaRPr>
              </a:p>
            </p:txBody>
          </p:sp>
          <p:sp>
            <p:nvSpPr>
              <p:cNvPr id="11" name="Rectangle 10"/>
              <p:cNvSpPr/>
              <p:nvPr/>
            </p:nvSpPr>
            <p:spPr bwMode="auto">
              <a:xfrm>
                <a:off x="2137673" y="2423226"/>
                <a:ext cx="195355" cy="411832"/>
              </a:xfrm>
              <a:prstGeom prst="rect">
                <a:avLst/>
              </a:prstGeom>
              <a:solidFill>
                <a:srgbClr val="990033"/>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5098" tIns="32549" rIns="65098" bIns="32549" numCol="1" rtlCol="0" anchor="ctr" anchorCtr="0" compatLnSpc="1">
                <a:prstTxWarp prst="textNoShape">
                  <a:avLst/>
                </a:prstTxWarp>
              </a:bodyPr>
              <a:lstStyle/>
              <a:p>
                <a:pPr algn="ctr" defTabSz="651052" eaLnBrk="0" hangingPunct="0">
                  <a:spcBef>
                    <a:spcPct val="20000"/>
                  </a:spcBef>
                  <a:buClr>
                    <a:srgbClr val="024998"/>
                  </a:buClr>
                </a:pPr>
                <a:endParaRPr lang="en-US" sz="1709" dirty="0">
                  <a:solidFill>
                    <a:srgbClr val="000000"/>
                  </a:solidFill>
                  <a:latin typeface="Arial" charset="0"/>
                  <a:ea typeface="ＭＳ Ｐゴシック" charset="0"/>
                </a:endParaRPr>
              </a:p>
            </p:txBody>
          </p:sp>
          <p:sp>
            <p:nvSpPr>
              <p:cNvPr id="12" name="Rectangle 11"/>
              <p:cNvSpPr/>
              <p:nvPr/>
            </p:nvSpPr>
            <p:spPr bwMode="auto">
              <a:xfrm>
                <a:off x="2593502" y="2423227"/>
                <a:ext cx="195355" cy="578053"/>
              </a:xfrm>
              <a:prstGeom prst="rect">
                <a:avLst/>
              </a:prstGeom>
              <a:solidFill>
                <a:srgbClr val="990033"/>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5098" tIns="32549" rIns="65098" bIns="32549" numCol="1" rtlCol="0" anchor="ctr" anchorCtr="0" compatLnSpc="1">
                <a:prstTxWarp prst="textNoShape">
                  <a:avLst/>
                </a:prstTxWarp>
              </a:bodyPr>
              <a:lstStyle/>
              <a:p>
                <a:pPr algn="ctr" defTabSz="651052" eaLnBrk="0" hangingPunct="0">
                  <a:spcBef>
                    <a:spcPct val="20000"/>
                  </a:spcBef>
                  <a:buClr>
                    <a:srgbClr val="024998"/>
                  </a:buClr>
                </a:pPr>
                <a:endParaRPr lang="en-US" sz="1709" dirty="0">
                  <a:solidFill>
                    <a:srgbClr val="000000"/>
                  </a:solidFill>
                  <a:latin typeface="Arial" charset="0"/>
                  <a:ea typeface="ＭＳ Ｐゴシック" charset="0"/>
                </a:endParaRPr>
              </a:p>
            </p:txBody>
          </p:sp>
          <p:sp>
            <p:nvSpPr>
              <p:cNvPr id="13" name="Rectangle 12"/>
              <p:cNvSpPr/>
              <p:nvPr/>
            </p:nvSpPr>
            <p:spPr bwMode="auto">
              <a:xfrm>
                <a:off x="3051096" y="2423226"/>
                <a:ext cx="195355" cy="723476"/>
              </a:xfrm>
              <a:prstGeom prst="rect">
                <a:avLst/>
              </a:prstGeom>
              <a:solidFill>
                <a:srgbClr val="990033"/>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5098" tIns="32549" rIns="65098" bIns="32549" numCol="1" rtlCol="0" anchor="ctr" anchorCtr="0" compatLnSpc="1">
                <a:prstTxWarp prst="textNoShape">
                  <a:avLst/>
                </a:prstTxWarp>
              </a:bodyPr>
              <a:lstStyle/>
              <a:p>
                <a:pPr algn="ctr" defTabSz="651052" eaLnBrk="0" hangingPunct="0">
                  <a:spcBef>
                    <a:spcPct val="20000"/>
                  </a:spcBef>
                  <a:buClr>
                    <a:srgbClr val="024998"/>
                  </a:buClr>
                </a:pPr>
                <a:endParaRPr lang="en-US" sz="1709" dirty="0">
                  <a:solidFill>
                    <a:srgbClr val="000000"/>
                  </a:solidFill>
                  <a:latin typeface="Arial" charset="0"/>
                  <a:ea typeface="ＭＳ Ｐゴシック" charset="0"/>
                </a:endParaRPr>
              </a:p>
            </p:txBody>
          </p:sp>
          <p:sp>
            <p:nvSpPr>
              <p:cNvPr id="14" name="Rectangle 13"/>
              <p:cNvSpPr/>
              <p:nvPr/>
            </p:nvSpPr>
            <p:spPr bwMode="auto">
              <a:xfrm>
                <a:off x="3521096" y="2423226"/>
                <a:ext cx="195355" cy="846283"/>
              </a:xfrm>
              <a:prstGeom prst="rect">
                <a:avLst/>
              </a:prstGeom>
              <a:solidFill>
                <a:srgbClr val="990033"/>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none" lIns="65098" tIns="32549" rIns="65098" bIns="32549" numCol="1" rtlCol="0" anchor="ctr" anchorCtr="0" compatLnSpc="1">
                <a:prstTxWarp prst="textNoShape">
                  <a:avLst/>
                </a:prstTxWarp>
              </a:bodyPr>
              <a:lstStyle/>
              <a:p>
                <a:pPr algn="ctr" defTabSz="651052" eaLnBrk="0" hangingPunct="0">
                  <a:spcBef>
                    <a:spcPct val="20000"/>
                  </a:spcBef>
                  <a:buClr>
                    <a:srgbClr val="024998"/>
                  </a:buClr>
                </a:pPr>
                <a:endParaRPr lang="en-US" sz="1709" dirty="0">
                  <a:solidFill>
                    <a:srgbClr val="000000"/>
                  </a:solidFill>
                  <a:latin typeface="Arial" charset="0"/>
                  <a:ea typeface="ＭＳ Ｐゴシック" charset="0"/>
                </a:endParaRPr>
              </a:p>
            </p:txBody>
          </p:sp>
        </p:grpSp>
      </p:grpSp>
      <p:grpSp>
        <p:nvGrpSpPr>
          <p:cNvPr id="22" name="Group 21"/>
          <p:cNvGrpSpPr/>
          <p:nvPr/>
        </p:nvGrpSpPr>
        <p:grpSpPr>
          <a:xfrm>
            <a:off x="1258725" y="812694"/>
            <a:ext cx="3413466" cy="1860172"/>
            <a:chOff x="7249365" y="2257388"/>
            <a:chExt cx="6285360" cy="3406539"/>
          </a:xfrm>
        </p:grpSpPr>
        <p:cxnSp>
          <p:nvCxnSpPr>
            <p:cNvPr id="25" name="Straight Connector 24"/>
            <p:cNvCxnSpPr/>
            <p:nvPr/>
          </p:nvCxnSpPr>
          <p:spPr bwMode="auto">
            <a:xfrm>
              <a:off x="8024376" y="2257388"/>
              <a:ext cx="0" cy="28448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8056638" y="5085245"/>
              <a:ext cx="3505200" cy="0"/>
            </a:xfrm>
            <a:prstGeom prst="line">
              <a:avLst/>
            </a:prstGeom>
            <a:solidFill>
              <a:srgbClr val="00B8FF"/>
            </a:solidFill>
            <a:ln w="19050" cap="flat" cmpd="sng" algn="ctr">
              <a:solidFill>
                <a:schemeClr val="tx1"/>
              </a:solidFill>
              <a:prstDash val="solid"/>
              <a:round/>
              <a:headEnd type="none" w="med" len="med"/>
              <a:tailEnd type="none" w="med" len="med"/>
            </a:ln>
            <a:effectLst/>
          </p:spPr>
        </p:cxnSp>
        <p:sp>
          <p:nvSpPr>
            <p:cNvPr id="33" name="TextBox 32"/>
            <p:cNvSpPr txBox="1"/>
            <p:nvPr/>
          </p:nvSpPr>
          <p:spPr>
            <a:xfrm>
              <a:off x="7249365" y="3026089"/>
              <a:ext cx="674810" cy="1763645"/>
            </a:xfrm>
            <a:prstGeom prst="rect">
              <a:avLst/>
            </a:prstGeom>
            <a:noFill/>
          </p:spPr>
          <p:txBody>
            <a:bodyPr vert="vert270" wrap="none" rtlCol="0">
              <a:spAutoFit/>
            </a:bodyPr>
            <a:lstStyle/>
            <a:p>
              <a:pPr defTabSz="323565">
                <a:defRPr/>
              </a:pPr>
              <a:r>
                <a:rPr lang="en-US" sz="928" dirty="0" err="1">
                  <a:solidFill>
                    <a:srgbClr val="000000"/>
                  </a:solidFill>
                  <a:latin typeface="Arial" panose="020B0604020202020204" pitchFamily="34" charset="0"/>
                  <a:cs typeface="Arial" panose="020B0604020202020204" pitchFamily="34" charset="0"/>
                </a:rPr>
                <a:t>Opioid</a:t>
              </a:r>
              <a:r>
                <a:rPr lang="en-US" sz="928" dirty="0">
                  <a:solidFill>
                    <a:srgbClr val="000000"/>
                  </a:solidFill>
                  <a:latin typeface="Arial" panose="020B0604020202020204" pitchFamily="34" charset="0"/>
                  <a:cs typeface="Arial" panose="020B0604020202020204" pitchFamily="34" charset="0"/>
                </a:rPr>
                <a:t> Effect </a:t>
              </a:r>
            </a:p>
          </p:txBody>
        </p:sp>
        <p:sp>
          <p:nvSpPr>
            <p:cNvPr id="34" name="TextBox 33"/>
            <p:cNvSpPr txBox="1"/>
            <p:nvPr/>
          </p:nvSpPr>
          <p:spPr>
            <a:xfrm>
              <a:off x="10070156" y="2465142"/>
              <a:ext cx="3277586" cy="700975"/>
            </a:xfrm>
            <a:prstGeom prst="rect">
              <a:avLst/>
            </a:prstGeom>
            <a:noFill/>
          </p:spPr>
          <p:txBody>
            <a:bodyPr wrap="none" rtlCol="0">
              <a:spAutoFit/>
            </a:bodyPr>
            <a:lstStyle/>
            <a:p>
              <a:pPr defTabSz="323565">
                <a:lnSpc>
                  <a:spcPct val="80000"/>
                </a:lnSpc>
                <a:defRPr/>
              </a:pPr>
              <a:r>
                <a:rPr lang="en-US" sz="928" dirty="0">
                  <a:solidFill>
                    <a:srgbClr val="000000"/>
                  </a:solidFill>
                  <a:latin typeface="Arial" panose="020B0604020202020204" pitchFamily="34" charset="0"/>
                  <a:cs typeface="Arial" panose="020B0604020202020204" pitchFamily="34" charset="0"/>
                </a:rPr>
                <a:t>Full Agonist</a:t>
              </a:r>
            </a:p>
            <a:p>
              <a:pPr defTabSz="323565">
                <a:lnSpc>
                  <a:spcPct val="80000"/>
                </a:lnSpc>
                <a:defRPr/>
              </a:pPr>
              <a:r>
                <a:rPr lang="en-US" sz="928" dirty="0">
                  <a:solidFill>
                    <a:srgbClr val="000000"/>
                  </a:solidFill>
                  <a:latin typeface="Arial" panose="020B0604020202020204" pitchFamily="34" charset="0"/>
                  <a:cs typeface="Arial" panose="020B0604020202020204" pitchFamily="34" charset="0"/>
                </a:rPr>
                <a:t>(</a:t>
              </a:r>
              <a:r>
                <a:rPr lang="en-US" sz="928" dirty="0">
                  <a:solidFill>
                    <a:srgbClr val="FF0000"/>
                  </a:solidFill>
                  <a:latin typeface="Arial" panose="020B0604020202020204" pitchFamily="34" charset="0"/>
                  <a:cs typeface="Arial" panose="020B0604020202020204" pitchFamily="34" charset="0"/>
                </a:rPr>
                <a:t>Methadone: Daily Dosing)</a:t>
              </a:r>
            </a:p>
          </p:txBody>
        </p:sp>
        <p:sp>
          <p:nvSpPr>
            <p:cNvPr id="36" name="TextBox 35"/>
            <p:cNvSpPr txBox="1"/>
            <p:nvPr/>
          </p:nvSpPr>
          <p:spPr>
            <a:xfrm>
              <a:off x="10088669" y="3607823"/>
              <a:ext cx="3446056" cy="700975"/>
            </a:xfrm>
            <a:prstGeom prst="rect">
              <a:avLst/>
            </a:prstGeom>
            <a:noFill/>
          </p:spPr>
          <p:txBody>
            <a:bodyPr wrap="none" rtlCol="0">
              <a:spAutoFit/>
            </a:bodyPr>
            <a:lstStyle/>
            <a:p>
              <a:pPr defTabSz="323565">
                <a:lnSpc>
                  <a:spcPct val="80000"/>
                </a:lnSpc>
                <a:defRPr/>
              </a:pPr>
              <a:r>
                <a:rPr lang="en-US" sz="928" dirty="0">
                  <a:solidFill>
                    <a:srgbClr val="000000"/>
                  </a:solidFill>
                  <a:latin typeface="Arial" panose="020B0604020202020204" pitchFamily="34" charset="0"/>
                  <a:cs typeface="Arial" panose="020B0604020202020204" pitchFamily="34" charset="0"/>
                </a:rPr>
                <a:t>Partial  Agonist</a:t>
              </a:r>
            </a:p>
            <a:p>
              <a:pPr defTabSz="323565">
                <a:lnSpc>
                  <a:spcPct val="80000"/>
                </a:lnSpc>
                <a:defRPr/>
              </a:pPr>
              <a:r>
                <a:rPr lang="en-US" sz="928" dirty="0">
                  <a:solidFill>
                    <a:srgbClr val="000000"/>
                  </a:solidFill>
                  <a:latin typeface="Arial" panose="020B0604020202020204" pitchFamily="34" charset="0"/>
                  <a:cs typeface="Arial" panose="020B0604020202020204" pitchFamily="34" charset="0"/>
                </a:rPr>
                <a:t>(</a:t>
              </a:r>
              <a:r>
                <a:rPr lang="en-US" sz="928" dirty="0">
                  <a:solidFill>
                    <a:srgbClr val="A37900"/>
                  </a:solidFill>
                  <a:latin typeface="Arial" panose="020B0604020202020204" pitchFamily="34" charset="0"/>
                  <a:cs typeface="Arial" panose="020B0604020202020204" pitchFamily="34" charset="0"/>
                </a:rPr>
                <a:t>Buprenorphine: 3-4X week</a:t>
              </a:r>
              <a:r>
                <a:rPr lang="en-US" sz="928" dirty="0">
                  <a:solidFill>
                    <a:srgbClr val="000000"/>
                  </a:solidFill>
                  <a:latin typeface="Arial" panose="020B0604020202020204" pitchFamily="34" charset="0"/>
                  <a:cs typeface="Arial" panose="020B0604020202020204" pitchFamily="34" charset="0"/>
                </a:rPr>
                <a:t>)</a:t>
              </a:r>
            </a:p>
          </p:txBody>
        </p:sp>
        <p:sp>
          <p:nvSpPr>
            <p:cNvPr id="37" name="TextBox 36"/>
            <p:cNvSpPr txBox="1"/>
            <p:nvPr/>
          </p:nvSpPr>
          <p:spPr>
            <a:xfrm>
              <a:off x="10330837" y="4609310"/>
              <a:ext cx="3165272" cy="700975"/>
            </a:xfrm>
            <a:prstGeom prst="rect">
              <a:avLst/>
            </a:prstGeom>
            <a:solidFill>
              <a:schemeClr val="bg1"/>
            </a:solidFill>
          </p:spPr>
          <p:txBody>
            <a:bodyPr wrap="none" rtlCol="0">
              <a:spAutoFit/>
            </a:bodyPr>
            <a:lstStyle/>
            <a:p>
              <a:pPr defTabSz="323565">
                <a:lnSpc>
                  <a:spcPct val="80000"/>
                </a:lnSpc>
                <a:defRPr/>
              </a:pPr>
              <a:r>
                <a:rPr lang="en-US" sz="928" dirty="0">
                  <a:solidFill>
                    <a:srgbClr val="000000"/>
                  </a:solidFill>
                  <a:latin typeface="Arial" panose="020B0604020202020204" pitchFamily="34" charset="0"/>
                  <a:cs typeface="Arial" panose="020B0604020202020204" pitchFamily="34" charset="0"/>
                </a:rPr>
                <a:t>Antagonist</a:t>
              </a:r>
            </a:p>
            <a:p>
              <a:pPr defTabSz="323565">
                <a:lnSpc>
                  <a:spcPct val="80000"/>
                </a:lnSpc>
                <a:defRPr/>
              </a:pPr>
              <a:r>
                <a:rPr lang="en-US" sz="928" dirty="0">
                  <a:solidFill>
                    <a:srgbClr val="000000"/>
                  </a:solidFill>
                  <a:latin typeface="Arial" panose="020B0604020202020204" pitchFamily="34" charset="0"/>
                  <a:cs typeface="Arial" panose="020B0604020202020204" pitchFamily="34" charset="0"/>
                </a:rPr>
                <a:t>(</a:t>
              </a:r>
              <a:r>
                <a:rPr lang="en-US" sz="928" dirty="0">
                  <a:solidFill>
                    <a:srgbClr val="7030A0"/>
                  </a:solidFill>
                  <a:latin typeface="Arial" panose="020B0604020202020204" pitchFamily="34" charset="0"/>
                  <a:cs typeface="Arial" panose="020B0604020202020204" pitchFamily="34" charset="0"/>
                </a:rPr>
                <a:t>Naltrexone: ER 1 month</a:t>
              </a:r>
              <a:r>
                <a:rPr lang="en-US" sz="928" dirty="0">
                  <a:solidFill>
                    <a:srgbClr val="000000"/>
                  </a:solidFill>
                  <a:latin typeface="Arial" panose="020B0604020202020204" pitchFamily="34" charset="0"/>
                  <a:cs typeface="Arial" panose="020B0604020202020204" pitchFamily="34" charset="0"/>
                </a:rPr>
                <a:t>)</a:t>
              </a:r>
            </a:p>
          </p:txBody>
        </p:sp>
        <p:sp>
          <p:nvSpPr>
            <p:cNvPr id="38" name="TextBox 37"/>
            <p:cNvSpPr txBox="1"/>
            <p:nvPr/>
          </p:nvSpPr>
          <p:spPr>
            <a:xfrm>
              <a:off x="9022410" y="5150241"/>
              <a:ext cx="1427708" cy="513686"/>
            </a:xfrm>
            <a:prstGeom prst="rect">
              <a:avLst/>
            </a:prstGeom>
            <a:noFill/>
          </p:spPr>
          <p:txBody>
            <a:bodyPr wrap="none" rtlCol="0">
              <a:spAutoFit/>
            </a:bodyPr>
            <a:lstStyle/>
            <a:p>
              <a:pPr defTabSz="323565">
                <a:defRPr/>
              </a:pPr>
              <a:r>
                <a:rPr lang="en-US" sz="928" dirty="0">
                  <a:solidFill>
                    <a:srgbClr val="000000"/>
                  </a:solidFill>
                  <a:latin typeface="Arial" panose="020B0604020202020204" pitchFamily="34" charset="0"/>
                  <a:cs typeface="Arial" panose="020B0604020202020204" pitchFamily="34" charset="0"/>
                </a:rPr>
                <a:t>Log Dose</a:t>
              </a:r>
            </a:p>
          </p:txBody>
        </p:sp>
        <p:sp>
          <p:nvSpPr>
            <p:cNvPr id="39" name="Freeform 38"/>
            <p:cNvSpPr/>
            <p:nvPr/>
          </p:nvSpPr>
          <p:spPr bwMode="auto">
            <a:xfrm>
              <a:off x="8344741" y="4060779"/>
              <a:ext cx="1667933" cy="1016000"/>
            </a:xfrm>
            <a:custGeom>
              <a:avLst/>
              <a:gdLst>
                <a:gd name="connsiteX0" fmla="*/ 0 w 1876425"/>
                <a:gd name="connsiteY0" fmla="*/ 1143000 h 1143000"/>
                <a:gd name="connsiteX1" fmla="*/ 142875 w 1876425"/>
                <a:gd name="connsiteY1" fmla="*/ 895350 h 1143000"/>
                <a:gd name="connsiteX2" fmla="*/ 333375 w 1876425"/>
                <a:gd name="connsiteY2" fmla="*/ 581025 h 1143000"/>
                <a:gd name="connsiteX3" fmla="*/ 542925 w 1876425"/>
                <a:gd name="connsiteY3" fmla="*/ 200025 h 1143000"/>
                <a:gd name="connsiteX4" fmla="*/ 790575 w 1876425"/>
                <a:gd name="connsiteY4" fmla="*/ 47625 h 1143000"/>
                <a:gd name="connsiteX5" fmla="*/ 1095375 w 1876425"/>
                <a:gd name="connsiteY5" fmla="*/ 9525 h 1143000"/>
                <a:gd name="connsiteX6" fmla="*/ 1876425 w 1876425"/>
                <a:gd name="connsiteY6"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425" h="1143000">
                  <a:moveTo>
                    <a:pt x="0" y="1143000"/>
                  </a:moveTo>
                  <a:cubicBezTo>
                    <a:pt x="43656" y="1066006"/>
                    <a:pt x="87313" y="989012"/>
                    <a:pt x="142875" y="895350"/>
                  </a:cubicBezTo>
                  <a:cubicBezTo>
                    <a:pt x="198437" y="801688"/>
                    <a:pt x="266700" y="696912"/>
                    <a:pt x="333375" y="581025"/>
                  </a:cubicBezTo>
                  <a:cubicBezTo>
                    <a:pt x="400050" y="465138"/>
                    <a:pt x="466725" y="288925"/>
                    <a:pt x="542925" y="200025"/>
                  </a:cubicBezTo>
                  <a:cubicBezTo>
                    <a:pt x="619125" y="111125"/>
                    <a:pt x="698500" y="79375"/>
                    <a:pt x="790575" y="47625"/>
                  </a:cubicBezTo>
                  <a:cubicBezTo>
                    <a:pt x="882650" y="15875"/>
                    <a:pt x="914400" y="17462"/>
                    <a:pt x="1095375" y="9525"/>
                  </a:cubicBezTo>
                  <a:cubicBezTo>
                    <a:pt x="1276350" y="1588"/>
                    <a:pt x="1576387" y="794"/>
                    <a:pt x="1876425" y="0"/>
                  </a:cubicBezTo>
                </a:path>
              </a:pathLst>
            </a:custGeom>
            <a:noFill/>
            <a:ln w="28575" cap="flat" cmpd="sng" algn="ctr">
              <a:solidFill>
                <a:schemeClr val="tx2"/>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40" name="Freeform 39"/>
            <p:cNvSpPr/>
            <p:nvPr/>
          </p:nvSpPr>
          <p:spPr bwMode="auto">
            <a:xfrm>
              <a:off x="8573226" y="2706132"/>
              <a:ext cx="1430867" cy="2396067"/>
            </a:xfrm>
            <a:custGeom>
              <a:avLst/>
              <a:gdLst>
                <a:gd name="connsiteX0" fmla="*/ 0 w 1609725"/>
                <a:gd name="connsiteY0" fmla="*/ 2695575 h 2695575"/>
                <a:gd name="connsiteX1" fmla="*/ 228600 w 1609725"/>
                <a:gd name="connsiteY1" fmla="*/ 2381250 h 2695575"/>
                <a:gd name="connsiteX2" fmla="*/ 542925 w 1609725"/>
                <a:gd name="connsiteY2" fmla="*/ 1838325 h 2695575"/>
                <a:gd name="connsiteX3" fmla="*/ 847725 w 1609725"/>
                <a:gd name="connsiteY3" fmla="*/ 1047750 h 2695575"/>
                <a:gd name="connsiteX4" fmla="*/ 1076325 w 1609725"/>
                <a:gd name="connsiteY4" fmla="*/ 552450 h 2695575"/>
                <a:gd name="connsiteX5" fmla="*/ 1304925 w 1609725"/>
                <a:gd name="connsiteY5" fmla="*/ 276225 h 2695575"/>
                <a:gd name="connsiteX6" fmla="*/ 1609725 w 1609725"/>
                <a:gd name="connsiteY6" fmla="*/ 0 h 269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725" h="2695575">
                  <a:moveTo>
                    <a:pt x="0" y="2695575"/>
                  </a:moveTo>
                  <a:cubicBezTo>
                    <a:pt x="69056" y="2609850"/>
                    <a:pt x="138113" y="2524125"/>
                    <a:pt x="228600" y="2381250"/>
                  </a:cubicBezTo>
                  <a:cubicBezTo>
                    <a:pt x="319087" y="2238375"/>
                    <a:pt x="439738" y="2060575"/>
                    <a:pt x="542925" y="1838325"/>
                  </a:cubicBezTo>
                  <a:cubicBezTo>
                    <a:pt x="646113" y="1616075"/>
                    <a:pt x="758825" y="1262062"/>
                    <a:pt x="847725" y="1047750"/>
                  </a:cubicBezTo>
                  <a:cubicBezTo>
                    <a:pt x="936625" y="833438"/>
                    <a:pt x="1000125" y="681038"/>
                    <a:pt x="1076325" y="552450"/>
                  </a:cubicBezTo>
                  <a:cubicBezTo>
                    <a:pt x="1152525" y="423862"/>
                    <a:pt x="1216025" y="368300"/>
                    <a:pt x="1304925" y="276225"/>
                  </a:cubicBezTo>
                  <a:cubicBezTo>
                    <a:pt x="1393825" y="184150"/>
                    <a:pt x="1501775" y="92075"/>
                    <a:pt x="1609725" y="0"/>
                  </a:cubicBezTo>
                </a:path>
              </a:pathLst>
            </a:custGeom>
            <a:noFill/>
            <a:ln w="2857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cxnSp>
          <p:nvCxnSpPr>
            <p:cNvPr id="41" name="Straight Connector 40"/>
            <p:cNvCxnSpPr/>
            <p:nvPr/>
          </p:nvCxnSpPr>
          <p:spPr bwMode="auto">
            <a:xfrm>
              <a:off x="8759562" y="5076779"/>
              <a:ext cx="1278467" cy="0"/>
            </a:xfrm>
            <a:prstGeom prst="line">
              <a:avLst/>
            </a:prstGeom>
            <a:solidFill>
              <a:srgbClr val="00B8FF"/>
            </a:solidFill>
            <a:ln w="28575" cap="flat" cmpd="sng" algn="ctr">
              <a:solidFill>
                <a:schemeClr val="tx1"/>
              </a:solidFill>
              <a:prstDash val="solid"/>
              <a:round/>
              <a:headEnd type="none" w="med" len="med"/>
              <a:tailEnd type="none" w="med" len="med"/>
            </a:ln>
            <a:effectLst/>
          </p:spPr>
        </p:cxnSp>
        <p:sp>
          <p:nvSpPr>
            <p:cNvPr id="42" name="Oval 41"/>
            <p:cNvSpPr/>
            <p:nvPr/>
          </p:nvSpPr>
          <p:spPr bwMode="auto">
            <a:xfrm>
              <a:off x="8513839" y="5025980"/>
              <a:ext cx="135467" cy="13546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43" name="Oval 42"/>
            <p:cNvSpPr/>
            <p:nvPr/>
          </p:nvSpPr>
          <p:spPr bwMode="auto">
            <a:xfrm>
              <a:off x="8717039" y="4746580"/>
              <a:ext cx="135467" cy="13546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44" name="Oval 43"/>
            <p:cNvSpPr/>
            <p:nvPr/>
          </p:nvSpPr>
          <p:spPr bwMode="auto">
            <a:xfrm>
              <a:off x="8987975" y="4272446"/>
              <a:ext cx="135467" cy="13546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45" name="Oval 44"/>
            <p:cNvSpPr/>
            <p:nvPr/>
          </p:nvSpPr>
          <p:spPr bwMode="auto">
            <a:xfrm>
              <a:off x="9250439" y="3561246"/>
              <a:ext cx="135467" cy="13546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46" name="Oval 45"/>
            <p:cNvSpPr/>
            <p:nvPr/>
          </p:nvSpPr>
          <p:spPr bwMode="auto">
            <a:xfrm>
              <a:off x="9462105" y="3112513"/>
              <a:ext cx="135467" cy="13546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47" name="Oval 46"/>
            <p:cNvSpPr/>
            <p:nvPr/>
          </p:nvSpPr>
          <p:spPr bwMode="auto">
            <a:xfrm>
              <a:off x="9665305" y="2883913"/>
              <a:ext cx="135467" cy="13546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48" name="Oval 47"/>
            <p:cNvSpPr/>
            <p:nvPr/>
          </p:nvSpPr>
          <p:spPr bwMode="auto">
            <a:xfrm>
              <a:off x="9927775" y="2638380"/>
              <a:ext cx="135467" cy="13546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49" name="Oval 48"/>
            <p:cNvSpPr/>
            <p:nvPr/>
          </p:nvSpPr>
          <p:spPr bwMode="auto">
            <a:xfrm>
              <a:off x="8268305" y="5000580"/>
              <a:ext cx="135467" cy="13546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50" name="Oval 49"/>
            <p:cNvSpPr/>
            <p:nvPr/>
          </p:nvSpPr>
          <p:spPr bwMode="auto">
            <a:xfrm>
              <a:off x="8386839" y="4780446"/>
              <a:ext cx="135467" cy="13546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51" name="Oval 50"/>
            <p:cNvSpPr/>
            <p:nvPr/>
          </p:nvSpPr>
          <p:spPr bwMode="auto">
            <a:xfrm>
              <a:off x="8564639" y="4484113"/>
              <a:ext cx="135467" cy="13546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52" name="Oval 51"/>
            <p:cNvSpPr/>
            <p:nvPr/>
          </p:nvSpPr>
          <p:spPr bwMode="auto">
            <a:xfrm>
              <a:off x="8733975" y="4170846"/>
              <a:ext cx="135467" cy="13546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53" name="Oval 52"/>
            <p:cNvSpPr/>
            <p:nvPr/>
          </p:nvSpPr>
          <p:spPr bwMode="auto">
            <a:xfrm>
              <a:off x="8979505" y="4026913"/>
              <a:ext cx="135467" cy="13546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54" name="Oval 53"/>
            <p:cNvSpPr/>
            <p:nvPr/>
          </p:nvSpPr>
          <p:spPr bwMode="auto">
            <a:xfrm>
              <a:off x="9225039" y="4001513"/>
              <a:ext cx="135467" cy="13546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55" name="Oval 54"/>
            <p:cNvSpPr/>
            <p:nvPr/>
          </p:nvSpPr>
          <p:spPr bwMode="auto">
            <a:xfrm>
              <a:off x="9453639" y="4001513"/>
              <a:ext cx="135467" cy="13546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56" name="Oval 55"/>
            <p:cNvSpPr/>
            <p:nvPr/>
          </p:nvSpPr>
          <p:spPr bwMode="auto">
            <a:xfrm>
              <a:off x="9665305" y="3993046"/>
              <a:ext cx="135467" cy="13546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57" name="Oval 56"/>
            <p:cNvSpPr/>
            <p:nvPr/>
          </p:nvSpPr>
          <p:spPr bwMode="auto">
            <a:xfrm>
              <a:off x="9910839" y="4001513"/>
              <a:ext cx="135467" cy="13546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58" name="Isosceles Triangle 142"/>
            <p:cNvSpPr/>
            <p:nvPr/>
          </p:nvSpPr>
          <p:spPr bwMode="auto">
            <a:xfrm>
              <a:off x="8708571" y="5009046"/>
              <a:ext cx="203200" cy="135467"/>
            </a:xfrm>
            <a:prstGeom prst="triangle">
              <a:avLst/>
            </a:prstGeom>
            <a:solidFill>
              <a:srgbClr val="7441BF"/>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59" name="Isosceles Triangle 143"/>
            <p:cNvSpPr/>
            <p:nvPr/>
          </p:nvSpPr>
          <p:spPr bwMode="auto">
            <a:xfrm>
              <a:off x="8943944" y="5009046"/>
              <a:ext cx="203200" cy="135467"/>
            </a:xfrm>
            <a:prstGeom prst="triangle">
              <a:avLst/>
            </a:prstGeom>
            <a:solidFill>
              <a:srgbClr val="7441BF"/>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60" name="Isosceles Triangle 144"/>
            <p:cNvSpPr/>
            <p:nvPr/>
          </p:nvSpPr>
          <p:spPr bwMode="auto">
            <a:xfrm>
              <a:off x="9179318" y="5009046"/>
              <a:ext cx="203200" cy="135467"/>
            </a:xfrm>
            <a:prstGeom prst="triangle">
              <a:avLst/>
            </a:prstGeom>
            <a:solidFill>
              <a:srgbClr val="7441BF"/>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61" name="Isosceles Triangle 145"/>
            <p:cNvSpPr/>
            <p:nvPr/>
          </p:nvSpPr>
          <p:spPr bwMode="auto">
            <a:xfrm>
              <a:off x="9414691" y="5009046"/>
              <a:ext cx="203200" cy="135467"/>
            </a:xfrm>
            <a:prstGeom prst="triangle">
              <a:avLst/>
            </a:prstGeom>
            <a:solidFill>
              <a:srgbClr val="7441BF"/>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62" name="Isosceles Triangle 146"/>
            <p:cNvSpPr/>
            <p:nvPr/>
          </p:nvSpPr>
          <p:spPr bwMode="auto">
            <a:xfrm>
              <a:off x="9650064" y="5009046"/>
              <a:ext cx="203200" cy="135467"/>
            </a:xfrm>
            <a:prstGeom prst="triangle">
              <a:avLst/>
            </a:prstGeom>
            <a:solidFill>
              <a:srgbClr val="7441BF"/>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sp>
          <p:nvSpPr>
            <p:cNvPr id="63" name="Isosceles Triangle 147"/>
            <p:cNvSpPr/>
            <p:nvPr/>
          </p:nvSpPr>
          <p:spPr bwMode="auto">
            <a:xfrm>
              <a:off x="9885438" y="5009046"/>
              <a:ext cx="203200" cy="135467"/>
            </a:xfrm>
            <a:prstGeom prst="triangle">
              <a:avLst/>
            </a:prstGeom>
            <a:solidFill>
              <a:srgbClr val="7441BF"/>
            </a:solidFill>
            <a:ln w="9525" cap="flat" cmpd="sng" algn="ctr">
              <a:solidFill>
                <a:schemeClr val="tx1"/>
              </a:solidFill>
              <a:prstDash val="solid"/>
              <a:round/>
              <a:headEnd type="none" w="med" len="med"/>
              <a:tailEnd type="none" w="med" len="med"/>
            </a:ln>
            <a:effectLst/>
          </p:spPr>
          <p:txBody>
            <a:bodyPr vert="horz" wrap="square" lIns="57864" tIns="28932" rIns="57864" bIns="28932" numCol="1" rtlCol="0" anchor="t" anchorCtr="0" compatLnSpc="1">
              <a:prstTxWarp prst="textNoShape">
                <a:avLst/>
              </a:prstTxWarp>
            </a:bodyPr>
            <a:lstStyle/>
            <a:p>
              <a:pPr defTabSz="289360" hangingPunct="0">
                <a:lnSpc>
                  <a:spcPct val="93000"/>
                </a:lnSpc>
                <a:buClr>
                  <a:srgbClr val="000000"/>
                </a:buClr>
                <a:buSzPct val="45000"/>
                <a:defRPr/>
              </a:pPr>
              <a:endParaRPr lang="en-US" sz="1013">
                <a:solidFill>
                  <a:srgbClr val="000000"/>
                </a:solidFill>
              </a:endParaRPr>
            </a:p>
          </p:txBody>
        </p:sp>
      </p:grpSp>
      <p:sp>
        <p:nvSpPr>
          <p:cNvPr id="23" name="TextBox 1"/>
          <p:cNvSpPr txBox="1">
            <a:spLocks noChangeArrowheads="1"/>
          </p:cNvSpPr>
          <p:nvPr/>
        </p:nvSpPr>
        <p:spPr bwMode="auto">
          <a:xfrm>
            <a:off x="482535" y="2598381"/>
            <a:ext cx="5019908" cy="4154984"/>
          </a:xfrm>
          <a:prstGeom prst="rect">
            <a:avLst/>
          </a:prstGeom>
          <a:noFill/>
          <a:ln w="9525">
            <a:noFill/>
            <a:miter lim="800000"/>
            <a:headEnd/>
            <a:tailEnd/>
          </a:ln>
        </p:spPr>
        <p:txBody>
          <a:bodyPr wrap="square">
            <a:spAutoFit/>
          </a:bodyPr>
          <a:lstStyle/>
          <a:p>
            <a:pPr defTabSz="685849">
              <a:defRPr/>
            </a:pPr>
            <a:r>
              <a:rPr lang="en-US" sz="2200" b="1" dirty="0">
                <a:solidFill>
                  <a:srgbClr val="FF0000"/>
                </a:solidFill>
                <a:latin typeface="Arial" panose="020B0604020202020204" pitchFamily="34" charset="0"/>
                <a:ea typeface="ＭＳ Ｐゴシック" pitchFamily="1" charset="-128"/>
                <a:cs typeface="Arial" panose="020B0604020202020204" pitchFamily="34" charset="0"/>
              </a:rPr>
              <a:t> </a:t>
            </a:r>
            <a:r>
              <a:rPr lang="en-US" sz="2200" b="1" dirty="0">
                <a:solidFill>
                  <a:srgbClr val="000000"/>
                </a:solidFill>
                <a:latin typeface="Arial" panose="020B0604020202020204" pitchFamily="34" charset="0"/>
                <a:ea typeface="ＭＳ Ｐゴシック" pitchFamily="1" charset="-128"/>
                <a:cs typeface="Arial" panose="020B0604020202020204" pitchFamily="34" charset="0"/>
              </a:rPr>
              <a:t>DECREASES:</a:t>
            </a:r>
          </a:p>
          <a:p>
            <a:pPr marL="342925" indent="-342925" defTabSz="685849">
              <a:buFont typeface="Arial" panose="020B0604020202020204" pitchFamily="34" charset="0"/>
              <a:buChar char="•"/>
              <a:defRPr/>
            </a:pPr>
            <a:r>
              <a:rPr lang="en-US" sz="2200" b="1" dirty="0">
                <a:solidFill>
                  <a:prstClr val="black"/>
                </a:solidFill>
                <a:latin typeface="Arial" panose="020B0604020202020204" pitchFamily="34" charset="0"/>
                <a:ea typeface="ＭＳ Ｐゴシック" pitchFamily="1" charset="-128"/>
                <a:cs typeface="Arial" panose="020B0604020202020204" pitchFamily="34" charset="0"/>
              </a:rPr>
              <a:t>Opioid use</a:t>
            </a:r>
          </a:p>
          <a:p>
            <a:pPr marL="342925" indent="-342925" defTabSz="685849">
              <a:buFont typeface="Arial" panose="020B0604020202020204" pitchFamily="34" charset="0"/>
              <a:buChar char="•"/>
              <a:defRPr/>
            </a:pPr>
            <a:r>
              <a:rPr lang="en-US" sz="2200" b="1" dirty="0">
                <a:solidFill>
                  <a:prstClr val="black"/>
                </a:solidFill>
                <a:latin typeface="Arial" panose="020B0604020202020204" pitchFamily="34" charset="0"/>
                <a:ea typeface="ＭＳ Ｐゴシック" pitchFamily="1" charset="-128"/>
                <a:cs typeface="Arial" panose="020B0604020202020204" pitchFamily="34" charset="0"/>
              </a:rPr>
              <a:t>Opioid-related overdose deaths</a:t>
            </a:r>
          </a:p>
          <a:p>
            <a:pPr marL="342925" indent="-342925" defTabSz="685849">
              <a:buFont typeface="Arial" panose="020B0604020202020204" pitchFamily="34" charset="0"/>
              <a:buChar char="•"/>
              <a:defRPr/>
            </a:pPr>
            <a:r>
              <a:rPr lang="en-US" sz="2200" b="1" dirty="0">
                <a:solidFill>
                  <a:prstClr val="black"/>
                </a:solidFill>
                <a:latin typeface="Arial" panose="020B0604020202020204" pitchFamily="34" charset="0"/>
                <a:ea typeface="ＭＳ Ｐゴシック" pitchFamily="1" charset="-128"/>
                <a:cs typeface="Arial" panose="020B0604020202020204" pitchFamily="34" charset="0"/>
              </a:rPr>
              <a:t>Criminal activity</a:t>
            </a:r>
          </a:p>
          <a:p>
            <a:pPr marL="342925" indent="-342925" defTabSz="685849">
              <a:buFont typeface="Arial" panose="020B0604020202020204" pitchFamily="34" charset="0"/>
              <a:buChar char="•"/>
              <a:defRPr/>
            </a:pPr>
            <a:r>
              <a:rPr lang="en-US" sz="2200" b="1" dirty="0">
                <a:solidFill>
                  <a:prstClr val="black"/>
                </a:solidFill>
                <a:latin typeface="Arial" panose="020B0604020202020204" pitchFamily="34" charset="0"/>
                <a:ea typeface="ＭＳ Ｐゴシック" pitchFamily="1" charset="-128"/>
                <a:cs typeface="Arial" panose="020B0604020202020204" pitchFamily="34" charset="0"/>
              </a:rPr>
              <a:t>Infectious disease transmission</a:t>
            </a:r>
          </a:p>
          <a:p>
            <a:pPr marL="342925" indent="-342925" defTabSz="685849">
              <a:buFont typeface="Arial" panose="020B0604020202020204" pitchFamily="34" charset="0"/>
              <a:buChar char="•"/>
              <a:defRPr/>
            </a:pPr>
            <a:endParaRPr lang="en-US" sz="2200" b="1" dirty="0">
              <a:solidFill>
                <a:prstClr val="black"/>
              </a:solidFill>
              <a:latin typeface="Arial" panose="020B0604020202020204" pitchFamily="34" charset="0"/>
              <a:ea typeface="ＭＳ Ｐゴシック" pitchFamily="1" charset="-128"/>
              <a:cs typeface="Arial" panose="020B0604020202020204" pitchFamily="34" charset="0"/>
            </a:endParaRPr>
          </a:p>
          <a:p>
            <a:pPr marL="342925" indent="-342925" defTabSz="685849">
              <a:defRPr/>
            </a:pPr>
            <a:r>
              <a:rPr lang="en-US" sz="2200" b="1" dirty="0">
                <a:solidFill>
                  <a:prstClr val="black"/>
                </a:solidFill>
                <a:latin typeface="Arial" panose="020B0604020202020204" pitchFamily="34" charset="0"/>
                <a:ea typeface="ＭＳ Ｐゴシック" pitchFamily="1" charset="-128"/>
                <a:cs typeface="Arial" panose="020B0604020202020204" pitchFamily="34" charset="0"/>
              </a:rPr>
              <a:t>INCREASES</a:t>
            </a:r>
          </a:p>
          <a:p>
            <a:pPr marL="342925" indent="-342925" defTabSz="685849">
              <a:buFont typeface="Arial" panose="020B0604020202020204" pitchFamily="34" charset="0"/>
              <a:buChar char="•"/>
              <a:defRPr/>
            </a:pPr>
            <a:r>
              <a:rPr lang="en-US" sz="2200" b="1" dirty="0">
                <a:solidFill>
                  <a:prstClr val="black"/>
                </a:solidFill>
                <a:latin typeface="Arial" panose="020B0604020202020204" pitchFamily="34" charset="0"/>
                <a:ea typeface="ＭＳ Ｐゴシック" pitchFamily="1" charset="-128"/>
                <a:cs typeface="Arial" panose="020B0604020202020204" pitchFamily="34" charset="0"/>
              </a:rPr>
              <a:t>Social functioning</a:t>
            </a:r>
          </a:p>
          <a:p>
            <a:pPr marL="342925" indent="-342925" defTabSz="685849">
              <a:buFont typeface="Arial" panose="020B0604020202020204" pitchFamily="34" charset="0"/>
              <a:buChar char="•"/>
              <a:defRPr/>
            </a:pPr>
            <a:r>
              <a:rPr lang="en-US" sz="2200" b="1" dirty="0">
                <a:solidFill>
                  <a:prstClr val="black"/>
                </a:solidFill>
                <a:latin typeface="Arial" panose="020B0604020202020204" pitchFamily="34" charset="0"/>
                <a:ea typeface="ＭＳ Ｐゴシック" pitchFamily="1" charset="-128"/>
                <a:cs typeface="Arial" panose="020B0604020202020204" pitchFamily="34" charset="0"/>
              </a:rPr>
              <a:t>Retention in treatment</a:t>
            </a:r>
          </a:p>
          <a:p>
            <a:pPr defTabSz="685849">
              <a:defRPr/>
            </a:pPr>
            <a:endParaRPr lang="en-US" sz="2200" b="1" dirty="0">
              <a:solidFill>
                <a:srgbClr val="FF0000"/>
              </a:solidFill>
              <a:latin typeface="Arial" panose="020B0604020202020204" pitchFamily="34" charset="0"/>
              <a:ea typeface="ＭＳ Ｐゴシック" pitchFamily="1" charset="-128"/>
              <a:cs typeface="Arial" panose="020B0604020202020204" pitchFamily="34" charset="0"/>
            </a:endParaRPr>
          </a:p>
          <a:p>
            <a:pPr defTabSz="685849">
              <a:defRPr/>
            </a:pPr>
            <a:r>
              <a:rPr lang="en-US" sz="2200" b="1" u="sng" dirty="0">
                <a:solidFill>
                  <a:srgbClr val="FF0000"/>
                </a:solidFill>
                <a:latin typeface="Arial" panose="020B0604020202020204" pitchFamily="34" charset="0"/>
                <a:ea typeface="ＭＳ Ｐゴシック" pitchFamily="1" charset="-128"/>
                <a:cs typeface="Arial" panose="020B0604020202020204" pitchFamily="34" charset="0"/>
              </a:rPr>
              <a:t>But MAT is highly underutilized!</a:t>
            </a:r>
          </a:p>
          <a:p>
            <a:pPr defTabSz="685849">
              <a:defRPr/>
            </a:pPr>
            <a:r>
              <a:rPr lang="en-US" sz="2200" b="1" u="sng" dirty="0">
                <a:solidFill>
                  <a:srgbClr val="FF0000"/>
                </a:solidFill>
                <a:latin typeface="Arial" panose="020B0604020202020204" pitchFamily="34" charset="0"/>
                <a:ea typeface="ＭＳ Ｐゴシック" pitchFamily="1" charset="-128"/>
                <a:cs typeface="Arial" panose="020B0604020202020204" pitchFamily="34" charset="0"/>
              </a:rPr>
              <a:t>Relapse rates are very high!</a:t>
            </a:r>
          </a:p>
        </p:txBody>
      </p:sp>
      <p:sp>
        <p:nvSpPr>
          <p:cNvPr id="24" name="Rectangle 23"/>
          <p:cNvSpPr/>
          <p:nvPr/>
        </p:nvSpPr>
        <p:spPr>
          <a:xfrm>
            <a:off x="304803" y="258785"/>
            <a:ext cx="6625387" cy="482175"/>
          </a:xfrm>
          <a:prstGeom prst="rect">
            <a:avLst/>
          </a:prstGeom>
        </p:spPr>
        <p:txBody>
          <a:bodyPr wrap="square" lIns="81274" tIns="40636" rIns="81274" bIns="40636">
            <a:spAutoFit/>
          </a:bodyPr>
          <a:lstStyle/>
          <a:p>
            <a:pPr defTabSz="454478">
              <a:spcBef>
                <a:spcPts val="1067"/>
              </a:spcBef>
              <a:buClr>
                <a:srgbClr val="FF0000"/>
              </a:buClr>
              <a:buSzPct val="150000"/>
              <a:defRPr/>
            </a:pPr>
            <a:r>
              <a:rPr lang="en-US" sz="2600" b="1" dirty="0">
                <a:solidFill>
                  <a:prstClr val="black"/>
                </a:solidFill>
                <a:latin typeface="Arial" panose="020B0604020202020204" pitchFamily="34" charset="0"/>
                <a:cs typeface="Arial" panose="020B0604020202020204" pitchFamily="34" charset="0"/>
              </a:rPr>
              <a:t>Medication Assisted Treatment (MAT)</a:t>
            </a:r>
          </a:p>
        </p:txBody>
      </p:sp>
    </p:spTree>
    <p:extLst>
      <p:ext uri="{BB962C8B-B14F-4D97-AF65-F5344CB8AC3E}">
        <p14:creationId xmlns:p14="http://schemas.microsoft.com/office/powerpoint/2010/main" val="3110229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237918" y="1076843"/>
          <a:ext cx="4252104" cy="54138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nvPr>
        </p:nvGraphicFramePr>
        <p:xfrm>
          <a:off x="3418205" y="574006"/>
          <a:ext cx="9024555" cy="598351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4"/>
          <p:cNvSpPr txBox="1">
            <a:spLocks noChangeArrowheads="1"/>
          </p:cNvSpPr>
          <p:nvPr/>
        </p:nvSpPr>
        <p:spPr bwMode="auto">
          <a:xfrm>
            <a:off x="1458681" y="6352437"/>
            <a:ext cx="4684865" cy="392468"/>
          </a:xfrm>
          <a:prstGeom prst="rect">
            <a:avLst/>
          </a:prstGeom>
          <a:noFill/>
          <a:ln w="9525">
            <a:noFill/>
            <a:miter lim="800000"/>
            <a:headEnd/>
            <a:tailEnd/>
          </a:ln>
        </p:spPr>
        <p:txBody>
          <a:bodyPr wrap="square" lIns="144762" tIns="72416" rIns="144762" bIns="72416">
            <a:spAutoFit/>
          </a:bodyPr>
          <a:lstStyle/>
          <a:p>
            <a:pPr algn="ctr" defTabSz="719558"/>
            <a:r>
              <a:rPr lang="en-US" sz="1600" b="1" i="1" dirty="0">
                <a:solidFill>
                  <a:prstClr val="black"/>
                </a:solidFill>
                <a:latin typeface="Arial" panose="020B0604020202020204" pitchFamily="34" charset="0"/>
                <a:cs typeface="Arial" panose="020B0604020202020204" pitchFamily="34" charset="0"/>
              </a:rPr>
              <a:t>Knudsen et al., J Addict Med 2011.</a:t>
            </a:r>
          </a:p>
        </p:txBody>
      </p:sp>
      <p:sp>
        <p:nvSpPr>
          <p:cNvPr id="7" name="TextBox 6"/>
          <p:cNvSpPr txBox="1"/>
          <p:nvPr/>
        </p:nvSpPr>
        <p:spPr>
          <a:xfrm>
            <a:off x="7361492" y="6294387"/>
            <a:ext cx="3191481" cy="392544"/>
          </a:xfrm>
          <a:prstGeom prst="rect">
            <a:avLst/>
          </a:prstGeom>
          <a:noFill/>
        </p:spPr>
        <p:txBody>
          <a:bodyPr wrap="none" lIns="144827" tIns="72454" rIns="144827" bIns="72454" rtlCol="0">
            <a:spAutoFit/>
          </a:bodyPr>
          <a:lstStyle/>
          <a:p>
            <a:pPr defTabSz="1447686" fontAlgn="base">
              <a:spcBef>
                <a:spcPct val="0"/>
              </a:spcBef>
              <a:spcAft>
                <a:spcPct val="0"/>
              </a:spcAft>
            </a:pPr>
            <a:r>
              <a:rPr lang="en-US" sz="1600" b="1" i="1" dirty="0">
                <a:solidFill>
                  <a:prstClr val="black"/>
                </a:solidFill>
                <a:latin typeface="Arial" panose="020B0604020202020204" pitchFamily="34" charset="0"/>
                <a:cs typeface="Arial" panose="020B0604020202020204" pitchFamily="34" charset="0"/>
              </a:rPr>
              <a:t>2012 N-SSATS Data, SAMHSA</a:t>
            </a:r>
          </a:p>
        </p:txBody>
      </p:sp>
      <p:sp>
        <p:nvSpPr>
          <p:cNvPr id="8" name="Title 1"/>
          <p:cNvSpPr txBox="1">
            <a:spLocks/>
          </p:cNvSpPr>
          <p:nvPr/>
        </p:nvSpPr>
        <p:spPr>
          <a:xfrm>
            <a:off x="1776750" y="82632"/>
            <a:ext cx="10415588" cy="1143000"/>
          </a:xfrm>
          <a:prstGeom prst="rect">
            <a:avLst/>
          </a:prstGeom>
        </p:spPr>
        <p:txBody>
          <a:bodyPr lIns="109717" tIns="54858" rIns="109717" bIns="54858"/>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1097156"/>
            <a:r>
              <a:rPr lang="en-US" sz="4000" b="1" dirty="0">
                <a:solidFill>
                  <a:prstClr val="black"/>
                </a:solidFill>
                <a:latin typeface="Arial" panose="020B0604020202020204" pitchFamily="34" charset="0"/>
                <a:cs typeface="Arial" panose="020B0604020202020204" pitchFamily="34" charset="0"/>
              </a:rPr>
              <a:t>Improving Implementation of MAT</a:t>
            </a:r>
          </a:p>
        </p:txBody>
      </p:sp>
    </p:spTree>
    <p:extLst>
      <p:ext uri="{BB962C8B-B14F-4D97-AF65-F5344CB8AC3E}">
        <p14:creationId xmlns:p14="http://schemas.microsoft.com/office/powerpoint/2010/main" val="2855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785" y="1207317"/>
            <a:ext cx="11416623" cy="677108"/>
          </a:xfrm>
          <a:prstGeom prst="rect">
            <a:avLst/>
          </a:prstGeom>
        </p:spPr>
        <p:txBody>
          <a:bodyPr wrap="square">
            <a:spAutoFit/>
          </a:bodyPr>
          <a:lstStyle/>
          <a:p>
            <a:pPr defTabSz="548200"/>
            <a:r>
              <a:rPr lang="en-US" sz="1900" b="1" dirty="0">
                <a:solidFill>
                  <a:prstClr val="black"/>
                </a:solidFill>
                <a:latin typeface="Arial" panose="020B0604020202020204" pitchFamily="34" charset="0"/>
                <a:cs typeface="Arial" panose="020B0604020202020204" pitchFamily="34" charset="0"/>
              </a:rPr>
              <a:t>Integrating BT in a large FQHC network increased </a:t>
            </a:r>
            <a:r>
              <a:rPr lang="en-US" sz="1900" b="1" dirty="0">
                <a:solidFill>
                  <a:srgbClr val="FF0000"/>
                </a:solidFill>
                <a:latin typeface="Arial" panose="020B0604020202020204" pitchFamily="34" charset="0"/>
                <a:cs typeface="Arial" panose="020B0604020202020204" pitchFamily="34" charset="0"/>
              </a:rPr>
              <a:t>retention rates to levels similar to those reported by clinical trials</a:t>
            </a:r>
          </a:p>
        </p:txBody>
      </p:sp>
      <p:sp>
        <p:nvSpPr>
          <p:cNvPr id="3" name="Rectangle 2"/>
          <p:cNvSpPr/>
          <p:nvPr/>
        </p:nvSpPr>
        <p:spPr>
          <a:xfrm>
            <a:off x="6581955" y="6485884"/>
            <a:ext cx="5365630" cy="276999"/>
          </a:xfrm>
          <a:prstGeom prst="rect">
            <a:avLst/>
          </a:prstGeom>
        </p:spPr>
        <p:txBody>
          <a:bodyPr wrap="square">
            <a:spAutoFit/>
          </a:bodyPr>
          <a:lstStyle/>
          <a:p>
            <a:pPr defTabSz="548200"/>
            <a:r>
              <a:rPr lang="en-US" sz="1200" b="1" i="1" dirty="0">
                <a:solidFill>
                  <a:prstClr val="black"/>
                </a:solidFill>
                <a:latin typeface="Arial" panose="020B0604020202020204" pitchFamily="34" charset="0"/>
                <a:cs typeface="Arial" panose="020B0604020202020204" pitchFamily="34" charset="0"/>
              </a:rPr>
              <a:t>Haddad MS et al.,  DAD 2013 Jul 1;131(1-2):127-135.</a:t>
            </a:r>
          </a:p>
        </p:txBody>
      </p:sp>
      <p:sp>
        <p:nvSpPr>
          <p:cNvPr id="4" name="Rectangle 3"/>
          <p:cNvSpPr/>
          <p:nvPr/>
        </p:nvSpPr>
        <p:spPr>
          <a:xfrm>
            <a:off x="473531" y="33829"/>
            <a:ext cx="10891158" cy="954107"/>
          </a:xfrm>
          <a:prstGeom prst="rect">
            <a:avLst/>
          </a:prstGeom>
        </p:spPr>
        <p:txBody>
          <a:bodyPr wrap="square">
            <a:spAutoFit/>
          </a:bodyPr>
          <a:lstStyle/>
          <a:p>
            <a:pPr algn="ctr" defTabSz="548200"/>
            <a:r>
              <a:rPr lang="en-US" sz="2800" b="1" dirty="0">
                <a:solidFill>
                  <a:prstClr val="black"/>
                </a:solidFill>
                <a:latin typeface="Arial" panose="020B0604020202020204" pitchFamily="34" charset="0"/>
                <a:cs typeface="Arial" panose="020B0604020202020204" pitchFamily="34" charset="0"/>
              </a:rPr>
              <a:t>Integrating Buprenorphine Treatment Into </a:t>
            </a:r>
          </a:p>
          <a:p>
            <a:pPr algn="ctr" defTabSz="548200"/>
            <a:r>
              <a:rPr lang="en-US" sz="2800" b="1" dirty="0">
                <a:solidFill>
                  <a:prstClr val="black"/>
                </a:solidFill>
                <a:latin typeface="Arial" panose="020B0604020202020204" pitchFamily="34" charset="0"/>
                <a:cs typeface="Arial" panose="020B0604020202020204" pitchFamily="34" charset="0"/>
              </a:rPr>
              <a:t>Federally Qualified Health Centers (FQHC): </a:t>
            </a:r>
          </a:p>
        </p:txBody>
      </p:sp>
      <p:pic>
        <p:nvPicPr>
          <p:cNvPr id="6" name="Picture 5"/>
          <p:cNvPicPr>
            <a:picLocks noChangeAspect="1"/>
          </p:cNvPicPr>
          <p:nvPr/>
        </p:nvPicPr>
        <p:blipFill>
          <a:blip r:embed="rId2"/>
          <a:stretch>
            <a:fillRect/>
          </a:stretch>
        </p:blipFill>
        <p:spPr>
          <a:xfrm>
            <a:off x="6683829" y="2192033"/>
            <a:ext cx="4617068" cy="3151588"/>
          </a:xfrm>
          <a:prstGeom prst="rect">
            <a:avLst/>
          </a:prstGeom>
        </p:spPr>
      </p:pic>
      <p:graphicFrame>
        <p:nvGraphicFramePr>
          <p:cNvPr id="9" name="Chart 8"/>
          <p:cNvGraphicFramePr/>
          <p:nvPr>
            <p:extLst>
              <p:ext uri="{D42A27DB-BD31-4B8C-83A1-F6EECF244321}">
                <p14:modId xmlns:p14="http://schemas.microsoft.com/office/powerpoint/2010/main" val="1185050118"/>
              </p:ext>
            </p:extLst>
          </p:nvPr>
        </p:nvGraphicFramePr>
        <p:xfrm>
          <a:off x="631358" y="2255517"/>
          <a:ext cx="4816927" cy="286271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32231" y="4991628"/>
            <a:ext cx="488911" cy="369332"/>
          </a:xfrm>
          <a:prstGeom prst="rect">
            <a:avLst/>
          </a:prstGeom>
          <a:noFill/>
        </p:spPr>
        <p:txBody>
          <a:bodyPr wrap="none" rtlCol="0">
            <a:spAutoFit/>
          </a:bodyPr>
          <a:lstStyle/>
          <a:p>
            <a:pPr defTabSz="548200"/>
            <a:r>
              <a:rPr lang="en-US" b="1" dirty="0">
                <a:solidFill>
                  <a:prstClr val="black"/>
                </a:solidFill>
                <a:latin typeface="Arial" panose="020B0604020202020204" pitchFamily="34" charset="0"/>
                <a:cs typeface="Arial" panose="020B0604020202020204" pitchFamily="34" charset="0"/>
              </a:rPr>
              <a:t>6 mo.</a:t>
            </a:r>
          </a:p>
        </p:txBody>
      </p:sp>
      <p:sp>
        <p:nvSpPr>
          <p:cNvPr id="12" name="TextBox 11"/>
          <p:cNvSpPr txBox="1"/>
          <p:nvPr/>
        </p:nvSpPr>
        <p:spPr>
          <a:xfrm>
            <a:off x="3395784" y="4980738"/>
            <a:ext cx="568537" cy="369332"/>
          </a:xfrm>
          <a:prstGeom prst="rect">
            <a:avLst/>
          </a:prstGeom>
          <a:noFill/>
        </p:spPr>
        <p:txBody>
          <a:bodyPr wrap="none" rtlCol="0">
            <a:spAutoFit/>
          </a:bodyPr>
          <a:lstStyle/>
          <a:p>
            <a:pPr defTabSz="548200"/>
            <a:r>
              <a:rPr lang="en-US" b="1" dirty="0">
                <a:solidFill>
                  <a:prstClr val="black"/>
                </a:solidFill>
                <a:latin typeface="Arial" panose="020B0604020202020204" pitchFamily="34" charset="0"/>
                <a:cs typeface="Arial" panose="020B0604020202020204" pitchFamily="34" charset="0"/>
              </a:rPr>
              <a:t>12 mo.</a:t>
            </a:r>
          </a:p>
        </p:txBody>
      </p:sp>
      <p:sp>
        <p:nvSpPr>
          <p:cNvPr id="13" name="Rectangle 12"/>
          <p:cNvSpPr/>
          <p:nvPr/>
        </p:nvSpPr>
        <p:spPr>
          <a:xfrm>
            <a:off x="486647" y="5741057"/>
            <a:ext cx="11386463" cy="677108"/>
          </a:xfrm>
          <a:prstGeom prst="rect">
            <a:avLst/>
          </a:prstGeom>
        </p:spPr>
        <p:txBody>
          <a:bodyPr wrap="square">
            <a:spAutoFit/>
          </a:bodyPr>
          <a:lstStyle/>
          <a:p>
            <a:pPr defTabSz="548200"/>
            <a:r>
              <a:rPr lang="en-US" sz="1900" b="1" dirty="0">
                <a:solidFill>
                  <a:prstClr val="black"/>
                </a:solidFill>
                <a:latin typeface="Arial" panose="020B0604020202020204" pitchFamily="34" charset="0"/>
                <a:cs typeface="Arial" panose="020B0604020202020204" pitchFamily="34" charset="0"/>
              </a:rPr>
              <a:t>Prescription of psychiatric medication and on-site substance abuse counseling improved retention whereas cocaine use decreased it</a:t>
            </a:r>
          </a:p>
        </p:txBody>
      </p:sp>
      <p:sp>
        <p:nvSpPr>
          <p:cNvPr id="14" name="TextBox 13"/>
          <p:cNvSpPr txBox="1"/>
          <p:nvPr/>
        </p:nvSpPr>
        <p:spPr>
          <a:xfrm>
            <a:off x="255815" y="3234318"/>
            <a:ext cx="461665" cy="1195199"/>
          </a:xfrm>
          <a:prstGeom prst="rect">
            <a:avLst/>
          </a:prstGeom>
          <a:noFill/>
        </p:spPr>
        <p:txBody>
          <a:bodyPr vert="vert270" wrap="none" rtlCol="0">
            <a:spAutoFit/>
          </a:bodyPr>
          <a:lstStyle/>
          <a:p>
            <a:pPr defTabSz="548200"/>
            <a:r>
              <a:rPr lang="en-US" b="1" dirty="0">
                <a:solidFill>
                  <a:prstClr val="black"/>
                </a:solidFill>
                <a:latin typeface="Arial" panose="020B0604020202020204" pitchFamily="34" charset="0"/>
                <a:cs typeface="Arial" panose="020B0604020202020204" pitchFamily="34" charset="0"/>
              </a:rPr>
              <a:t>PERCENT</a:t>
            </a:r>
          </a:p>
        </p:txBody>
      </p:sp>
    </p:spTree>
    <p:extLst>
      <p:ext uri="{BB962C8B-B14F-4D97-AF65-F5344CB8AC3E}">
        <p14:creationId xmlns:p14="http://schemas.microsoft.com/office/powerpoint/2010/main" val="2441027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extLst/>
          </p:nvPr>
        </p:nvGraphicFramePr>
        <p:xfrm>
          <a:off x="485494" y="4033312"/>
          <a:ext cx="6016397" cy="248008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600" y="152401"/>
            <a:ext cx="11176000" cy="1206500"/>
          </a:xfrm>
        </p:spPr>
        <p:txBody>
          <a:bodyPr/>
          <a:lstStyle/>
          <a:p>
            <a:r>
              <a:rPr lang="en-US" b="1" dirty="0">
                <a:latin typeface="Arial" panose="020B0604020202020204" pitchFamily="34" charset="0"/>
                <a:cs typeface="Arial" panose="020B0604020202020204" pitchFamily="34" charset="0"/>
              </a:rPr>
              <a:t>Improving Treatments for Addiction:</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Implementing Medication-Assisted Treatment</a:t>
            </a:r>
          </a:p>
        </p:txBody>
      </p:sp>
      <p:sp>
        <p:nvSpPr>
          <p:cNvPr id="3" name="Content Placeholder 2"/>
          <p:cNvSpPr>
            <a:spLocks noGrp="1"/>
          </p:cNvSpPr>
          <p:nvPr>
            <p:ph idx="1"/>
          </p:nvPr>
        </p:nvSpPr>
        <p:spPr>
          <a:xfrm>
            <a:off x="609600" y="1420815"/>
            <a:ext cx="10972800" cy="2097171"/>
          </a:xfrm>
        </p:spPr>
        <p:txBody>
          <a:bodyPr>
            <a:normAutofit/>
          </a:bodyPr>
          <a:lstStyle/>
          <a:p>
            <a:r>
              <a:rPr lang="en-US" dirty="0">
                <a:latin typeface="Arial" panose="020B0604020202020204" pitchFamily="34" charset="0"/>
                <a:cs typeface="Arial" panose="020B0604020202020204" pitchFamily="34" charset="0"/>
              </a:rPr>
              <a:t>Emergency department-initiated buprenorphine </a:t>
            </a:r>
          </a:p>
          <a:p>
            <a:pPr lvl="1"/>
            <a:r>
              <a:rPr lang="en-US" sz="2400" dirty="0">
                <a:latin typeface="Arial" panose="020B0604020202020204" pitchFamily="34" charset="0"/>
                <a:cs typeface="Arial" panose="020B0604020202020204" pitchFamily="34" charset="0"/>
              </a:rPr>
              <a:t>Reduced self-reported, illicit opioid use</a:t>
            </a:r>
          </a:p>
          <a:p>
            <a:pPr lvl="1"/>
            <a:r>
              <a:rPr lang="en-US" sz="2400" dirty="0">
                <a:latin typeface="Arial" panose="020B0604020202020204" pitchFamily="34" charset="0"/>
                <a:cs typeface="Arial" panose="020B0604020202020204" pitchFamily="34" charset="0"/>
              </a:rPr>
              <a:t>Increased engagement in addiction treatment; decreased use of inpatient addiction treatment services</a:t>
            </a:r>
          </a:p>
        </p:txBody>
      </p:sp>
      <p:sp>
        <p:nvSpPr>
          <p:cNvPr id="15" name="TextBox 14"/>
          <p:cNvSpPr txBox="1"/>
          <p:nvPr/>
        </p:nvSpPr>
        <p:spPr>
          <a:xfrm>
            <a:off x="716107" y="4092014"/>
            <a:ext cx="439933" cy="1978319"/>
          </a:xfrm>
          <a:prstGeom prst="rect">
            <a:avLst/>
          </a:prstGeom>
          <a:noFill/>
        </p:spPr>
        <p:txBody>
          <a:bodyPr vert="vert270" wrap="square" lIns="121827" tIns="60916" rIns="121827" bIns="60916" rtlCol="0">
            <a:spAutoFit/>
          </a:bodyPr>
          <a:lstStyle/>
          <a:p>
            <a:pPr algn="ctr" defTabSz="609141">
              <a:lnSpc>
                <a:spcPct val="90000"/>
              </a:lnSpc>
            </a:pPr>
            <a:r>
              <a:rPr lang="en-US" sz="1400" b="1" dirty="0">
                <a:solidFill>
                  <a:prstClr val="white"/>
                </a:solidFill>
              </a:rPr>
              <a:t>Days</a:t>
            </a:r>
          </a:p>
        </p:txBody>
      </p:sp>
      <p:grpSp>
        <p:nvGrpSpPr>
          <p:cNvPr id="5" name="Group 4"/>
          <p:cNvGrpSpPr/>
          <p:nvPr/>
        </p:nvGrpSpPr>
        <p:grpSpPr>
          <a:xfrm>
            <a:off x="6648011" y="3225571"/>
            <a:ext cx="5288479" cy="3287827"/>
            <a:chOff x="4986008" y="2226499"/>
            <a:chExt cx="3966359" cy="2465870"/>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07685" y="2226499"/>
              <a:ext cx="2344682" cy="1299664"/>
            </a:xfrm>
            <a:prstGeom prst="rect">
              <a:avLst/>
            </a:prstGeom>
            <a:noFill/>
            <a:effectLst>
              <a:outerShdw blurRad="127000" dist="50800" dir="24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86008" y="3453721"/>
              <a:ext cx="3966359" cy="1238648"/>
            </a:xfrm>
            <a:prstGeom prst="rect">
              <a:avLst/>
            </a:prstGeom>
            <a:ln>
              <a:noFill/>
            </a:ln>
            <a:effectLst>
              <a:outerShdw blurRad="127000" dist="50800" dir="2400000" algn="ctr" rotWithShape="0">
                <a:srgbClr val="000000">
                  <a:alpha val="65000"/>
                </a:srgbClr>
              </a:outerShdw>
            </a:effectLst>
          </p:spPr>
        </p:pic>
      </p:grpSp>
      <p:sp>
        <p:nvSpPr>
          <p:cNvPr id="4" name="Rectangle 3"/>
          <p:cNvSpPr/>
          <p:nvPr/>
        </p:nvSpPr>
        <p:spPr>
          <a:xfrm>
            <a:off x="482268" y="3620250"/>
            <a:ext cx="6022848" cy="379656"/>
          </a:xfrm>
          <a:prstGeom prst="rect">
            <a:avLst/>
          </a:prstGeom>
          <a:solidFill>
            <a:schemeClr val="accent6">
              <a:lumMod val="50000"/>
            </a:schemeClr>
          </a:solidFill>
        </p:spPr>
        <p:txBody>
          <a:bodyPr wrap="square">
            <a:spAutoFit/>
          </a:bodyPr>
          <a:lstStyle/>
          <a:p>
            <a:pPr defTabSz="548200" eaLnBrk="0" hangingPunct="0">
              <a:spcBef>
                <a:spcPct val="30000"/>
              </a:spcBef>
              <a:defRPr/>
            </a:pPr>
            <a:r>
              <a:rPr lang="en-US" sz="1867" dirty="0">
                <a:solidFill>
                  <a:prstClr val="white"/>
                </a:solidFill>
                <a:latin typeface="Arial" charset="0"/>
              </a:rPr>
              <a:t>Self-Reported Illicit Opioid Use in the Past 7 Days</a:t>
            </a:r>
          </a:p>
        </p:txBody>
      </p:sp>
    </p:spTree>
    <p:extLst>
      <p:ext uri="{BB962C8B-B14F-4D97-AF65-F5344CB8AC3E}">
        <p14:creationId xmlns:p14="http://schemas.microsoft.com/office/powerpoint/2010/main" val="1270290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280" y="1897693"/>
            <a:ext cx="9047623" cy="49603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20212" y="388498"/>
            <a:ext cx="4466517" cy="1077218"/>
          </a:xfrm>
          <a:prstGeom prst="rect">
            <a:avLst/>
          </a:prstGeom>
          <a:noFill/>
        </p:spPr>
        <p:txBody>
          <a:bodyPr wrap="square" rtlCol="0">
            <a:spAutoFit/>
          </a:bodyPr>
          <a:lstStyle/>
          <a:p>
            <a:pPr algn="ctr"/>
            <a:r>
              <a:rPr lang="en-US" sz="3200" b="1" dirty="0" smtClean="0"/>
              <a:t>Career Training </a:t>
            </a:r>
          </a:p>
          <a:p>
            <a:pPr algn="ctr"/>
            <a:r>
              <a:rPr lang="en-US" sz="3200" b="1" dirty="0" smtClean="0"/>
              <a:t>for Physicians</a:t>
            </a:r>
            <a:endParaRPr lang="en-US" sz="3200" b="1" dirty="0"/>
          </a:p>
        </p:txBody>
      </p:sp>
      <p:sp>
        <p:nvSpPr>
          <p:cNvPr id="17" name="TextBox 16"/>
          <p:cNvSpPr txBox="1"/>
          <p:nvPr/>
        </p:nvSpPr>
        <p:spPr>
          <a:xfrm>
            <a:off x="9053934" y="689862"/>
            <a:ext cx="2954407" cy="5416868"/>
          </a:xfrm>
          <a:prstGeom prst="rect">
            <a:avLst/>
          </a:prstGeom>
          <a:noFill/>
          <a:ln w="28575">
            <a:solidFill>
              <a:schemeClr val="bg1">
                <a:lumMod val="75000"/>
              </a:schemeClr>
            </a:solidFill>
          </a:ln>
        </p:spPr>
        <p:txBody>
          <a:bodyPr wrap="square" rtlCol="0">
            <a:spAutoFit/>
          </a:bodyPr>
          <a:lstStyle/>
          <a:p>
            <a:r>
              <a:rPr lang="en-US" b="1" dirty="0" smtClean="0">
                <a:solidFill>
                  <a:srgbClr val="FF0000"/>
                </a:solidFill>
              </a:rPr>
              <a:t>Fellows</a:t>
            </a:r>
            <a:r>
              <a:rPr lang="en-US" sz="1600" b="1" dirty="0" smtClean="0">
                <a:solidFill>
                  <a:srgbClr val="FF0000"/>
                </a:solidFill>
              </a:rPr>
              <a:t> </a:t>
            </a:r>
            <a:r>
              <a:rPr lang="en-US" sz="1600" b="1" dirty="0" smtClean="0"/>
              <a:t>are trained </a:t>
            </a:r>
            <a:r>
              <a:rPr lang="en-US" sz="1600" b="1" dirty="0"/>
              <a:t>as:</a:t>
            </a:r>
          </a:p>
          <a:p>
            <a:endParaRPr lang="en-US" sz="1600" b="1" dirty="0"/>
          </a:p>
          <a:p>
            <a:r>
              <a:rPr lang="en-US" b="1" dirty="0" smtClean="0">
                <a:solidFill>
                  <a:srgbClr val="FF0000"/>
                </a:solidFill>
              </a:rPr>
              <a:t>Expert clinicians</a:t>
            </a:r>
            <a:r>
              <a:rPr lang="en-US" b="1" dirty="0" smtClean="0"/>
              <a:t> </a:t>
            </a:r>
            <a:r>
              <a:rPr lang="en-US" sz="1600" b="1" dirty="0" smtClean="0"/>
              <a:t>who </a:t>
            </a:r>
            <a:r>
              <a:rPr lang="en-US" sz="1600" b="1" dirty="0"/>
              <a:t>provide </a:t>
            </a:r>
          </a:p>
          <a:p>
            <a:r>
              <a:rPr lang="en-US" sz="1600" b="1" dirty="0"/>
              <a:t>quality care for </a:t>
            </a:r>
            <a:r>
              <a:rPr lang="en-US" sz="1600" b="1" dirty="0" smtClean="0"/>
              <a:t>patients </a:t>
            </a:r>
            <a:r>
              <a:rPr lang="en-US" sz="1600" b="1" dirty="0"/>
              <a:t>and </a:t>
            </a:r>
          </a:p>
          <a:p>
            <a:r>
              <a:rPr lang="en-US" sz="1600" b="1" dirty="0"/>
              <a:t>consultation for </a:t>
            </a:r>
            <a:r>
              <a:rPr lang="en-US" sz="1600" b="1" dirty="0" smtClean="0"/>
              <a:t>other </a:t>
            </a:r>
            <a:r>
              <a:rPr lang="en-US" sz="1600" b="1" dirty="0"/>
              <a:t>physicians;</a:t>
            </a:r>
          </a:p>
          <a:p>
            <a:endParaRPr lang="en-US" sz="1600" b="1" dirty="0"/>
          </a:p>
          <a:p>
            <a:r>
              <a:rPr lang="en-US" b="1" dirty="0" smtClean="0">
                <a:solidFill>
                  <a:srgbClr val="FF0000"/>
                </a:solidFill>
              </a:rPr>
              <a:t>Faculty</a:t>
            </a:r>
            <a:r>
              <a:rPr lang="en-US" sz="1600" b="1" dirty="0" smtClean="0"/>
              <a:t> </a:t>
            </a:r>
            <a:r>
              <a:rPr lang="en-US" sz="1600" b="1" dirty="0"/>
              <a:t>who </a:t>
            </a:r>
            <a:r>
              <a:rPr lang="en-US" sz="1600" b="1" dirty="0" smtClean="0"/>
              <a:t>train medical </a:t>
            </a:r>
            <a:r>
              <a:rPr lang="en-US" sz="1600" b="1" dirty="0"/>
              <a:t>and </a:t>
            </a:r>
            <a:endParaRPr lang="en-US" sz="1600" b="1" dirty="0" smtClean="0"/>
          </a:p>
          <a:p>
            <a:r>
              <a:rPr lang="en-US" sz="1600" b="1" dirty="0"/>
              <a:t>o</a:t>
            </a:r>
            <a:r>
              <a:rPr lang="en-US" sz="1600" b="1" dirty="0" smtClean="0"/>
              <a:t>ther student </a:t>
            </a:r>
            <a:r>
              <a:rPr lang="en-US" sz="1600" b="1" dirty="0"/>
              <a:t>health </a:t>
            </a:r>
            <a:r>
              <a:rPr lang="en-US" sz="1600" b="1" dirty="0" smtClean="0"/>
              <a:t>professionals and practicing health care </a:t>
            </a:r>
            <a:r>
              <a:rPr lang="en-US" sz="1600" b="1" dirty="0"/>
              <a:t>providers </a:t>
            </a:r>
            <a:r>
              <a:rPr lang="en-US" sz="1600" b="1" dirty="0" smtClean="0"/>
              <a:t>who translate science to </a:t>
            </a:r>
            <a:r>
              <a:rPr lang="en-US" sz="1600" b="1" dirty="0"/>
              <a:t>practice; </a:t>
            </a:r>
          </a:p>
          <a:p>
            <a:endParaRPr lang="en-US" sz="1600" b="1" dirty="0"/>
          </a:p>
          <a:p>
            <a:r>
              <a:rPr lang="en-US" b="1" dirty="0" smtClean="0">
                <a:solidFill>
                  <a:srgbClr val="FF0000"/>
                </a:solidFill>
              </a:rPr>
              <a:t>Researchers</a:t>
            </a:r>
            <a:r>
              <a:rPr lang="en-US" sz="1600" b="1" dirty="0" smtClean="0"/>
              <a:t> </a:t>
            </a:r>
            <a:r>
              <a:rPr lang="en-US" sz="1600" b="1" dirty="0"/>
              <a:t>who </a:t>
            </a:r>
            <a:r>
              <a:rPr lang="en-US" sz="1600" b="1" dirty="0" smtClean="0"/>
              <a:t>seek </a:t>
            </a:r>
            <a:r>
              <a:rPr lang="en-US" sz="1600" b="1" dirty="0"/>
              <a:t>to </a:t>
            </a:r>
            <a:r>
              <a:rPr lang="en-US" sz="1600" b="1" dirty="0" smtClean="0"/>
              <a:t>improve knowledge and practice</a:t>
            </a:r>
            <a:r>
              <a:rPr lang="en-US" sz="1600" b="1" dirty="0"/>
              <a:t>; and</a:t>
            </a:r>
          </a:p>
          <a:p>
            <a:r>
              <a:rPr lang="en-US" sz="1600" b="1" dirty="0"/>
              <a:t> </a:t>
            </a:r>
          </a:p>
          <a:p>
            <a:r>
              <a:rPr lang="en-US" b="1" dirty="0" smtClean="0">
                <a:solidFill>
                  <a:srgbClr val="FF0000"/>
                </a:solidFill>
              </a:rPr>
              <a:t>Change agents</a:t>
            </a:r>
            <a:r>
              <a:rPr lang="en-US" b="1" dirty="0" smtClean="0"/>
              <a:t> </a:t>
            </a:r>
            <a:r>
              <a:rPr lang="en-US" sz="1600" b="1" dirty="0" smtClean="0"/>
              <a:t>who </a:t>
            </a:r>
            <a:r>
              <a:rPr lang="en-US" sz="1600" b="1" dirty="0"/>
              <a:t>educate </a:t>
            </a:r>
            <a:r>
              <a:rPr lang="en-US" sz="1600" b="1" dirty="0" smtClean="0"/>
              <a:t>the public</a:t>
            </a:r>
            <a:r>
              <a:rPr lang="en-US" sz="1600" b="1" dirty="0"/>
              <a:t>, inform </a:t>
            </a:r>
            <a:r>
              <a:rPr lang="en-US" sz="1600" b="1" dirty="0" smtClean="0"/>
              <a:t>public </a:t>
            </a:r>
            <a:r>
              <a:rPr lang="en-US" sz="1600" b="1" dirty="0"/>
              <a:t>policy and </a:t>
            </a:r>
            <a:r>
              <a:rPr lang="en-US" sz="1600" b="1" dirty="0" smtClean="0"/>
              <a:t>integrate evidence-based </a:t>
            </a:r>
            <a:r>
              <a:rPr lang="en-US" sz="1600" b="1" dirty="0"/>
              <a:t>practices </a:t>
            </a:r>
            <a:r>
              <a:rPr lang="en-US" sz="1600" b="1" dirty="0" smtClean="0"/>
              <a:t>within </a:t>
            </a:r>
            <a:r>
              <a:rPr lang="en-US" sz="1600" b="1" dirty="0"/>
              <a:t>health </a:t>
            </a:r>
            <a:r>
              <a:rPr lang="en-US" sz="1600" b="1" dirty="0" smtClean="0"/>
              <a:t>systems.</a:t>
            </a:r>
            <a:endParaRPr lang="en-US" sz="1600" b="1" dirty="0"/>
          </a:p>
        </p:txBody>
      </p:sp>
      <p:pic>
        <p:nvPicPr>
          <p:cNvPr id="18" name="Picture 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1283" y="132564"/>
            <a:ext cx="1545876" cy="1515307"/>
          </a:xfrm>
          <a:prstGeom prst="rect">
            <a:avLst/>
          </a:prstGeom>
        </p:spPr>
      </p:pic>
      <p:grpSp>
        <p:nvGrpSpPr>
          <p:cNvPr id="37" name="Group 36"/>
          <p:cNvGrpSpPr/>
          <p:nvPr/>
        </p:nvGrpSpPr>
        <p:grpSpPr>
          <a:xfrm>
            <a:off x="2234001" y="2205505"/>
            <a:ext cx="5776329" cy="4579455"/>
            <a:chOff x="3644478" y="3021330"/>
            <a:chExt cx="5460789" cy="3757010"/>
          </a:xfrm>
        </p:grpSpPr>
        <p:sp>
          <p:nvSpPr>
            <p:cNvPr id="24" name="Rectangle 23"/>
            <p:cNvSpPr/>
            <p:nvPr/>
          </p:nvSpPr>
          <p:spPr>
            <a:xfrm>
              <a:off x="3644478" y="5099639"/>
              <a:ext cx="2070824" cy="16787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5440864" y="3779404"/>
              <a:ext cx="2429312" cy="29989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235345" y="3021330"/>
              <a:ext cx="1869922" cy="37570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01284" y="5190865"/>
            <a:ext cx="2032685" cy="1594116"/>
            <a:chOff x="201281" y="5190838"/>
            <a:chExt cx="2032685" cy="1594116"/>
          </a:xfrm>
        </p:grpSpPr>
        <p:grpSp>
          <p:nvGrpSpPr>
            <p:cNvPr id="38" name="Group 37"/>
            <p:cNvGrpSpPr/>
            <p:nvPr/>
          </p:nvGrpSpPr>
          <p:grpSpPr>
            <a:xfrm>
              <a:off x="201281" y="5190838"/>
              <a:ext cx="2032685" cy="1594116"/>
              <a:chOff x="1610373" y="5156331"/>
              <a:chExt cx="1951264" cy="1422383"/>
            </a:xfrm>
          </p:grpSpPr>
          <p:sp>
            <p:nvSpPr>
              <p:cNvPr id="3" name="Rectangle 2"/>
              <p:cNvSpPr/>
              <p:nvPr/>
            </p:nvSpPr>
            <p:spPr>
              <a:xfrm>
                <a:off x="1610373" y="5156331"/>
                <a:ext cx="1951264" cy="1422383"/>
              </a:xfrm>
              <a:prstGeom prst="rect">
                <a:avLst/>
              </a:prstGeom>
              <a:solidFill>
                <a:srgbClr val="AABBDE"/>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56675" y="5342642"/>
                <a:ext cx="1400241" cy="851322"/>
              </a:xfrm>
              <a:prstGeom prst="rect">
                <a:avLst/>
              </a:prstGeom>
              <a:noFill/>
            </p:spPr>
            <p:txBody>
              <a:bodyPr wrap="square" rtlCol="0">
                <a:spAutoFit/>
              </a:bodyPr>
              <a:lstStyle/>
              <a:p>
                <a:pPr algn="ctr"/>
                <a:r>
                  <a:rPr lang="en-US" sz="2800" b="1" dirty="0" smtClean="0"/>
                  <a:t>Medical     School</a:t>
                </a:r>
                <a:endParaRPr lang="en-US" sz="2800" b="1" dirty="0"/>
              </a:p>
            </p:txBody>
          </p:sp>
          <p:sp>
            <p:nvSpPr>
              <p:cNvPr id="36" name="TextBox 35"/>
              <p:cNvSpPr txBox="1"/>
              <p:nvPr/>
            </p:nvSpPr>
            <p:spPr>
              <a:xfrm>
                <a:off x="1610373" y="6096850"/>
                <a:ext cx="1938739" cy="329544"/>
              </a:xfrm>
              <a:prstGeom prst="rect">
                <a:avLst/>
              </a:prstGeom>
              <a:noFill/>
            </p:spPr>
            <p:txBody>
              <a:bodyPr wrap="square" rtlCol="0">
                <a:spAutoFit/>
              </a:bodyPr>
              <a:lstStyle/>
              <a:p>
                <a:pPr algn="ctr"/>
                <a:r>
                  <a:rPr lang="en-US" dirty="0" smtClean="0"/>
                  <a:t>4 Years</a:t>
                </a:r>
                <a:endParaRPr lang="en-US" dirty="0"/>
              </a:p>
            </p:txBody>
          </p:sp>
        </p:grpSp>
        <p:sp>
          <p:nvSpPr>
            <p:cNvPr id="6" name="TextBox 5"/>
            <p:cNvSpPr txBox="1"/>
            <p:nvPr/>
          </p:nvSpPr>
          <p:spPr>
            <a:xfrm>
              <a:off x="1612143" y="5195038"/>
              <a:ext cx="608775" cy="276999"/>
            </a:xfrm>
            <a:prstGeom prst="rect">
              <a:avLst/>
            </a:prstGeom>
            <a:noFill/>
          </p:spPr>
          <p:txBody>
            <a:bodyPr wrap="square" rtlCol="0">
              <a:spAutoFit/>
            </a:bodyPr>
            <a:lstStyle/>
            <a:p>
              <a:r>
                <a:rPr lang="en-US" sz="1200" dirty="0" smtClean="0"/>
                <a:t>Exam</a:t>
              </a:r>
              <a:endParaRPr lang="en-US" sz="1200" dirty="0"/>
            </a:p>
          </p:txBody>
        </p:sp>
      </p:grpSp>
      <p:grpSp>
        <p:nvGrpSpPr>
          <p:cNvPr id="12" name="Group 11"/>
          <p:cNvGrpSpPr/>
          <p:nvPr/>
        </p:nvGrpSpPr>
        <p:grpSpPr>
          <a:xfrm>
            <a:off x="2210581" y="3703949"/>
            <a:ext cx="1923571" cy="1471036"/>
            <a:chOff x="2210582" y="3703949"/>
            <a:chExt cx="1923570" cy="1471036"/>
          </a:xfrm>
        </p:grpSpPr>
        <p:grpSp>
          <p:nvGrpSpPr>
            <p:cNvPr id="42" name="Group 41"/>
            <p:cNvGrpSpPr/>
            <p:nvPr/>
          </p:nvGrpSpPr>
          <p:grpSpPr>
            <a:xfrm>
              <a:off x="2210582" y="3703949"/>
              <a:ext cx="1923570" cy="1471036"/>
              <a:chOff x="3589331" y="4233327"/>
              <a:chExt cx="1923570" cy="1217797"/>
            </a:xfrm>
          </p:grpSpPr>
          <p:sp>
            <p:nvSpPr>
              <p:cNvPr id="13" name="Rectangle 12"/>
              <p:cNvSpPr/>
              <p:nvPr/>
            </p:nvSpPr>
            <p:spPr>
              <a:xfrm>
                <a:off x="3589331" y="4233327"/>
                <a:ext cx="1923569" cy="1217797"/>
              </a:xfrm>
              <a:prstGeom prst="rect">
                <a:avLst/>
              </a:prstGeom>
              <a:solidFill>
                <a:schemeClr val="accent6">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US"/>
              </a:p>
            </p:txBody>
          </p:sp>
          <p:sp>
            <p:nvSpPr>
              <p:cNvPr id="20" name="TextBox 19"/>
              <p:cNvSpPr txBox="1"/>
              <p:nvPr/>
            </p:nvSpPr>
            <p:spPr>
              <a:xfrm>
                <a:off x="3733087" y="4526328"/>
                <a:ext cx="1779814" cy="433148"/>
              </a:xfrm>
              <a:prstGeom prst="rect">
                <a:avLst/>
              </a:prstGeom>
              <a:noFill/>
              <a:scene3d>
                <a:camera prst="orthographicFront"/>
                <a:lightRig rig="threePt" dir="t"/>
              </a:scene3d>
              <a:sp3d>
                <a:bevelT w="152400" h="50800" prst="softRound"/>
              </a:sp3d>
            </p:spPr>
            <p:txBody>
              <a:bodyPr wrap="square" rtlCol="0">
                <a:spAutoFit/>
              </a:bodyPr>
              <a:lstStyle/>
              <a:p>
                <a:r>
                  <a:rPr lang="en-US" sz="2800" b="1" dirty="0" smtClean="0"/>
                  <a:t>Residency</a:t>
                </a:r>
                <a:endParaRPr lang="en-US" sz="2800" b="1" dirty="0"/>
              </a:p>
            </p:txBody>
          </p:sp>
          <p:sp>
            <p:nvSpPr>
              <p:cNvPr id="35" name="TextBox 34"/>
              <p:cNvSpPr txBox="1"/>
              <p:nvPr/>
            </p:nvSpPr>
            <p:spPr>
              <a:xfrm>
                <a:off x="3661208" y="4982530"/>
                <a:ext cx="1851692" cy="305751"/>
              </a:xfrm>
              <a:prstGeom prst="rect">
                <a:avLst/>
              </a:prstGeom>
              <a:noFill/>
            </p:spPr>
            <p:txBody>
              <a:bodyPr wrap="square" rtlCol="0">
                <a:spAutoFit/>
              </a:bodyPr>
              <a:lstStyle/>
              <a:p>
                <a:pPr algn="ctr"/>
                <a:r>
                  <a:rPr lang="en-US" dirty="0" smtClean="0"/>
                  <a:t>3-4 Years</a:t>
                </a:r>
                <a:endParaRPr lang="en-US" dirty="0"/>
              </a:p>
            </p:txBody>
          </p:sp>
        </p:grpSp>
        <p:sp>
          <p:nvSpPr>
            <p:cNvPr id="29" name="TextBox 28"/>
            <p:cNvSpPr txBox="1"/>
            <p:nvPr/>
          </p:nvSpPr>
          <p:spPr>
            <a:xfrm>
              <a:off x="3512522" y="3703949"/>
              <a:ext cx="621630" cy="276999"/>
            </a:xfrm>
            <a:prstGeom prst="rect">
              <a:avLst/>
            </a:prstGeom>
            <a:noFill/>
          </p:spPr>
          <p:txBody>
            <a:bodyPr wrap="square" rtlCol="0">
              <a:spAutoFit/>
            </a:bodyPr>
            <a:lstStyle/>
            <a:p>
              <a:r>
                <a:rPr lang="en-US" sz="1200" dirty="0" smtClean="0"/>
                <a:t>Exam</a:t>
              </a:r>
              <a:endParaRPr lang="en-US" sz="1200" dirty="0"/>
            </a:p>
          </p:txBody>
        </p:sp>
      </p:grpSp>
      <p:grpSp>
        <p:nvGrpSpPr>
          <p:cNvPr id="11" name="Group 10"/>
          <p:cNvGrpSpPr/>
          <p:nvPr/>
        </p:nvGrpSpPr>
        <p:grpSpPr>
          <a:xfrm>
            <a:off x="8254075" y="309340"/>
            <a:ext cx="521172" cy="6475614"/>
            <a:chOff x="8382036" y="1932864"/>
            <a:chExt cx="521172" cy="4824931"/>
          </a:xfrm>
        </p:grpSpPr>
        <p:cxnSp>
          <p:nvCxnSpPr>
            <p:cNvPr id="10" name="Straight Arrow Connector 9"/>
            <p:cNvCxnSpPr/>
            <p:nvPr/>
          </p:nvCxnSpPr>
          <p:spPr>
            <a:xfrm>
              <a:off x="8636476" y="1932864"/>
              <a:ext cx="6146" cy="4824931"/>
            </a:xfrm>
            <a:prstGeom prst="straightConnector1">
              <a:avLst/>
            </a:prstGeom>
            <a:ln w="762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5-Point Star 7"/>
            <p:cNvSpPr/>
            <p:nvPr/>
          </p:nvSpPr>
          <p:spPr>
            <a:xfrm>
              <a:off x="8382036" y="3582595"/>
              <a:ext cx="521172" cy="377396"/>
            </a:xfrm>
            <a:prstGeom prst="star5">
              <a:avLst>
                <a:gd name="adj" fmla="val 23410"/>
                <a:gd name="hf" fmla="val 105146"/>
                <a:gd name="vf" fmla="val 11055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3333FF"/>
                  </a:solidFill>
                </a:ln>
              </a:endParaRPr>
            </a:p>
          </p:txBody>
        </p:sp>
      </p:grpSp>
      <p:grpSp>
        <p:nvGrpSpPr>
          <p:cNvPr id="5" name="Group 4"/>
          <p:cNvGrpSpPr/>
          <p:nvPr/>
        </p:nvGrpSpPr>
        <p:grpSpPr>
          <a:xfrm>
            <a:off x="4134171" y="2205553"/>
            <a:ext cx="2059265" cy="1483625"/>
            <a:chOff x="4134152" y="2205499"/>
            <a:chExt cx="2059265" cy="1483625"/>
          </a:xfrm>
        </p:grpSpPr>
        <p:grpSp>
          <p:nvGrpSpPr>
            <p:cNvPr id="43" name="Group 42"/>
            <p:cNvGrpSpPr/>
            <p:nvPr/>
          </p:nvGrpSpPr>
          <p:grpSpPr>
            <a:xfrm>
              <a:off x="4134152" y="2205499"/>
              <a:ext cx="2059265" cy="1483625"/>
              <a:chOff x="5258772" y="2881510"/>
              <a:chExt cx="2059265" cy="1150837"/>
            </a:xfrm>
          </p:grpSpPr>
          <p:sp>
            <p:nvSpPr>
              <p:cNvPr id="16" name="Rectangle 15"/>
              <p:cNvSpPr/>
              <p:nvPr/>
            </p:nvSpPr>
            <p:spPr>
              <a:xfrm>
                <a:off x="5258772" y="2881510"/>
                <a:ext cx="1952574" cy="1150837"/>
              </a:xfrm>
              <a:prstGeom prst="rect">
                <a:avLst/>
              </a:prstGeom>
              <a:solidFill>
                <a:srgbClr val="FFFF00"/>
              </a:solidFill>
              <a:ln>
                <a:solidFill>
                  <a:srgbClr val="FFFF00"/>
                </a:solidFill>
              </a:ln>
              <a:effectLst>
                <a:softEdge rad="31750"/>
              </a:effectLst>
              <a:scene3d>
                <a:camera prst="perspectiveFront"/>
                <a:lightRig rig="morning" dir="t"/>
              </a:scene3d>
              <a:sp3d contourW="12700">
                <a:bevelT w="152400" h="50800" prst="softRound"/>
                <a:bevelB/>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rgbClr val="FFFF00"/>
                    </a:solidFill>
                    <a:prstDash val="solid"/>
                    <a:miter lim="800000"/>
                  </a:ln>
                  <a:noFill/>
                  <a:effectLst>
                    <a:outerShdw blurRad="25500" dist="23000" dir="7020000" algn="tl">
                      <a:srgbClr val="000000">
                        <a:alpha val="50000"/>
                      </a:srgbClr>
                    </a:outerShdw>
                  </a:effectLst>
                </a:endParaRPr>
              </a:p>
            </p:txBody>
          </p:sp>
          <p:sp>
            <p:nvSpPr>
              <p:cNvPr id="21" name="TextBox 20"/>
              <p:cNvSpPr txBox="1"/>
              <p:nvPr/>
            </p:nvSpPr>
            <p:spPr>
              <a:xfrm>
                <a:off x="5391267" y="3100963"/>
                <a:ext cx="1926770" cy="405858"/>
              </a:xfrm>
              <a:prstGeom prst="rect">
                <a:avLst/>
              </a:prstGeom>
              <a:noFill/>
              <a:ln>
                <a:noFill/>
              </a:ln>
            </p:spPr>
            <p:txBody>
              <a:bodyPr wrap="square" rtlCol="0">
                <a:spAutoFit/>
              </a:bodyPr>
              <a:lstStyle/>
              <a:p>
                <a:r>
                  <a:rPr lang="en-US" sz="2800" b="1" dirty="0" smtClean="0">
                    <a:ln w="12700">
                      <a:noFill/>
                      <a:prstDash val="solid"/>
                    </a:ln>
                    <a:solidFill>
                      <a:srgbClr val="FF0000"/>
                    </a:solidFill>
                    <a:effectLst>
                      <a:outerShdw blurRad="41275" dist="20320" dir="1800000" algn="tl" rotWithShape="0">
                        <a:srgbClr val="000000">
                          <a:alpha val="40000"/>
                        </a:srgbClr>
                      </a:outerShdw>
                    </a:effectLst>
                  </a:rPr>
                  <a:t>Fellowship</a:t>
                </a:r>
                <a:endParaRPr lang="en-US" sz="2800" b="1"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34" name="TextBox 33"/>
              <p:cNvSpPr txBox="1"/>
              <p:nvPr/>
            </p:nvSpPr>
            <p:spPr>
              <a:xfrm>
                <a:off x="5773153" y="3630434"/>
                <a:ext cx="1162996" cy="286488"/>
              </a:xfrm>
              <a:prstGeom prst="rect">
                <a:avLst/>
              </a:prstGeom>
              <a:noFill/>
            </p:spPr>
            <p:txBody>
              <a:bodyPr wrap="square" rtlCol="0">
                <a:spAutoFit/>
              </a:bodyPr>
              <a:lstStyle/>
              <a:p>
                <a:r>
                  <a:rPr lang="en-US" dirty="0" smtClean="0"/>
                  <a:t>1-2 Years</a:t>
                </a:r>
                <a:endParaRPr lang="en-US" dirty="0"/>
              </a:p>
            </p:txBody>
          </p:sp>
        </p:grpSp>
        <p:sp>
          <p:nvSpPr>
            <p:cNvPr id="39" name="TextBox 38"/>
            <p:cNvSpPr txBox="1"/>
            <p:nvPr/>
          </p:nvSpPr>
          <p:spPr>
            <a:xfrm>
              <a:off x="5465094" y="2215697"/>
              <a:ext cx="621631" cy="276999"/>
            </a:xfrm>
            <a:prstGeom prst="rect">
              <a:avLst/>
            </a:prstGeom>
            <a:noFill/>
          </p:spPr>
          <p:txBody>
            <a:bodyPr wrap="square" rtlCol="0">
              <a:spAutoFit/>
            </a:bodyPr>
            <a:lstStyle/>
            <a:p>
              <a:r>
                <a:rPr lang="en-US" sz="1200" dirty="0" smtClean="0"/>
                <a:t>Exam</a:t>
              </a:r>
              <a:endParaRPr lang="en-US" sz="1200" dirty="0"/>
            </a:p>
          </p:txBody>
        </p:sp>
      </p:grpSp>
      <p:grpSp>
        <p:nvGrpSpPr>
          <p:cNvPr id="7" name="Group 6"/>
          <p:cNvGrpSpPr/>
          <p:nvPr/>
        </p:nvGrpSpPr>
        <p:grpSpPr>
          <a:xfrm>
            <a:off x="6086761" y="730200"/>
            <a:ext cx="1923569" cy="1471036"/>
            <a:chOff x="6086725" y="730198"/>
            <a:chExt cx="1923569" cy="1471036"/>
          </a:xfrm>
        </p:grpSpPr>
        <p:grpSp>
          <p:nvGrpSpPr>
            <p:cNvPr id="40" name="Group 39"/>
            <p:cNvGrpSpPr/>
            <p:nvPr/>
          </p:nvGrpSpPr>
          <p:grpSpPr>
            <a:xfrm>
              <a:off x="6086725" y="730198"/>
              <a:ext cx="1923569" cy="1471036"/>
              <a:chOff x="3543445" y="4200164"/>
              <a:chExt cx="1923569" cy="1217797"/>
            </a:xfrm>
          </p:grpSpPr>
          <p:sp>
            <p:nvSpPr>
              <p:cNvPr id="41" name="Rectangle 40"/>
              <p:cNvSpPr/>
              <p:nvPr/>
            </p:nvSpPr>
            <p:spPr>
              <a:xfrm>
                <a:off x="3543445" y="4200164"/>
                <a:ext cx="1923569" cy="1217797"/>
              </a:xfrm>
              <a:prstGeom prst="rect">
                <a:avLst/>
              </a:prstGeom>
              <a:solidFill>
                <a:schemeClr val="accent2">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US" dirty="0"/>
              </a:p>
            </p:txBody>
          </p:sp>
          <p:sp>
            <p:nvSpPr>
              <p:cNvPr id="45" name="TextBox 44"/>
              <p:cNvSpPr txBox="1"/>
              <p:nvPr/>
            </p:nvSpPr>
            <p:spPr>
              <a:xfrm>
                <a:off x="3650137" y="4452021"/>
                <a:ext cx="1779814" cy="815337"/>
              </a:xfrm>
              <a:prstGeom prst="rect">
                <a:avLst/>
              </a:prstGeom>
              <a:noFill/>
              <a:scene3d>
                <a:camera prst="orthographicFront"/>
                <a:lightRig rig="threePt" dir="t"/>
              </a:scene3d>
              <a:sp3d>
                <a:bevelT w="152400" h="50800" prst="softRound"/>
              </a:sp3d>
            </p:spPr>
            <p:txBody>
              <a:bodyPr wrap="square" rtlCol="0">
                <a:spAutoFit/>
              </a:bodyPr>
              <a:lstStyle/>
              <a:p>
                <a:pPr algn="ctr"/>
                <a:r>
                  <a:rPr lang="en-US" sz="2000" b="1" dirty="0" smtClean="0"/>
                  <a:t>Maintenance of Certification</a:t>
                </a:r>
                <a:endParaRPr lang="en-US" sz="2000" b="1" dirty="0"/>
              </a:p>
              <a:p>
                <a:pPr algn="ctr"/>
                <a:r>
                  <a:rPr lang="en-US" dirty="0" smtClean="0"/>
                  <a:t>Annual</a:t>
                </a:r>
                <a:endParaRPr lang="en-US" dirty="0"/>
              </a:p>
            </p:txBody>
          </p:sp>
        </p:grpSp>
        <p:sp>
          <p:nvSpPr>
            <p:cNvPr id="47" name="TextBox 46"/>
            <p:cNvSpPr txBox="1"/>
            <p:nvPr/>
          </p:nvSpPr>
          <p:spPr>
            <a:xfrm>
              <a:off x="7351601" y="730198"/>
              <a:ext cx="621631" cy="276999"/>
            </a:xfrm>
            <a:prstGeom prst="rect">
              <a:avLst/>
            </a:prstGeom>
            <a:noFill/>
          </p:spPr>
          <p:txBody>
            <a:bodyPr wrap="square" rtlCol="0">
              <a:spAutoFit/>
            </a:bodyPr>
            <a:lstStyle/>
            <a:p>
              <a:r>
                <a:rPr lang="en-US" sz="1200" dirty="0" smtClean="0"/>
                <a:t>Exams</a:t>
              </a:r>
              <a:endParaRPr lang="en-US" sz="1200" dirty="0"/>
            </a:p>
          </p:txBody>
        </p:sp>
      </p:grpSp>
    </p:spTree>
    <p:extLst>
      <p:ext uri="{BB962C8B-B14F-4D97-AF65-F5344CB8AC3E}">
        <p14:creationId xmlns:p14="http://schemas.microsoft.com/office/powerpoint/2010/main" val="1898937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1" y="0"/>
            <a:ext cx="10728423" cy="1200248"/>
          </a:xfrm>
          <a:prstGeom prst="rect">
            <a:avLst/>
          </a:prstGeom>
          <a:noFill/>
        </p:spPr>
        <p:txBody>
          <a:bodyPr wrap="square" lIns="91368" tIns="45680" rIns="91368" bIns="45680" rtlCol="0">
            <a:spAutoFit/>
          </a:bodyPr>
          <a:lstStyle/>
          <a:p>
            <a:pPr defTabSz="456840"/>
            <a:r>
              <a:rPr lang="en-US" sz="3600" b="1" dirty="0">
                <a:solidFill>
                  <a:prstClr val="black"/>
                </a:solidFill>
                <a:latin typeface="Arial"/>
                <a:cs typeface="Arial"/>
              </a:rPr>
              <a:t>Improving Treatments for Addiction in Health Care Settings</a:t>
            </a:r>
            <a:r>
              <a:rPr lang="en-US" sz="3600" dirty="0">
                <a:solidFill>
                  <a:prstClr val="black"/>
                </a:solidFill>
                <a:latin typeface="Arial"/>
                <a:cs typeface="Arial"/>
              </a:rPr>
              <a:t>: </a:t>
            </a:r>
            <a:r>
              <a:rPr lang="en-US" sz="3200" dirty="0">
                <a:solidFill>
                  <a:srgbClr val="000000"/>
                </a:solidFill>
                <a:latin typeface="Arial" panose="020B0604020202020204" pitchFamily="34" charset="0"/>
                <a:ea typeface="ヒラギノ角ゴ Pro W3" pitchFamily="1" charset="-128"/>
                <a:cs typeface="Arial" panose="020B0604020202020204" pitchFamily="34" charset="0"/>
              </a:rPr>
              <a:t>Infectious Disease Clinics</a:t>
            </a:r>
          </a:p>
        </p:txBody>
      </p:sp>
      <p:sp>
        <p:nvSpPr>
          <p:cNvPr id="52" name="Rectangle 51"/>
          <p:cNvSpPr/>
          <p:nvPr/>
        </p:nvSpPr>
        <p:spPr>
          <a:xfrm>
            <a:off x="1447801" y="1676401"/>
            <a:ext cx="9313461" cy="824777"/>
          </a:xfrm>
          <a:prstGeom prst="rect">
            <a:avLst/>
          </a:prstGeom>
        </p:spPr>
        <p:txBody>
          <a:bodyPr wrap="square" lIns="91382" tIns="45688" rIns="91382" bIns="45688">
            <a:spAutoFit/>
          </a:bodyPr>
          <a:lstStyle/>
          <a:p>
            <a:pPr defTabSz="456840">
              <a:lnSpc>
                <a:spcPct val="85000"/>
              </a:lnSpc>
            </a:pPr>
            <a:r>
              <a:rPr lang="en-US" sz="2800" b="1" dirty="0">
                <a:solidFill>
                  <a:prstClr val="black"/>
                </a:solidFill>
                <a:latin typeface="Arial" panose="020B0604020202020204" pitchFamily="34" charset="0"/>
                <a:cs typeface="Arial" panose="020B0604020202020204" pitchFamily="34" charset="0"/>
              </a:rPr>
              <a:t>Infectious Clinic’s-Based Buprenorphine of </a:t>
            </a:r>
          </a:p>
          <a:p>
            <a:pPr defTabSz="456840">
              <a:lnSpc>
                <a:spcPct val="85000"/>
              </a:lnSpc>
            </a:pPr>
            <a:r>
              <a:rPr lang="en-US" sz="2800" b="1" dirty="0">
                <a:solidFill>
                  <a:prstClr val="black"/>
                </a:solidFill>
                <a:latin typeface="Arial" panose="020B0604020202020204" pitchFamily="34" charset="0"/>
                <a:cs typeface="Arial" panose="020B0604020202020204" pitchFamily="34" charset="0"/>
              </a:rPr>
              <a:t>Opioid-Dependent HIV+ Patients vs </a:t>
            </a:r>
            <a:r>
              <a:rPr lang="en-US" sz="2800" b="1" dirty="0" err="1">
                <a:solidFill>
                  <a:prstClr val="black"/>
                </a:solidFill>
                <a:latin typeface="Arial" panose="020B0604020202020204" pitchFamily="34" charset="0"/>
                <a:cs typeface="Arial" panose="020B0604020202020204" pitchFamily="34" charset="0"/>
              </a:rPr>
              <a:t>Tx</a:t>
            </a:r>
            <a:r>
              <a:rPr lang="en-US" sz="2800" b="1" dirty="0">
                <a:solidFill>
                  <a:prstClr val="black"/>
                </a:solidFill>
                <a:latin typeface="Arial" panose="020B0604020202020204" pitchFamily="34" charset="0"/>
                <a:cs typeface="Arial" panose="020B0604020202020204" pitchFamily="34" charset="0"/>
              </a:rPr>
              <a:t> Referral</a:t>
            </a:r>
            <a:endParaRPr lang="en-US" sz="2800" dirty="0">
              <a:solidFill>
                <a:prstClr val="black"/>
              </a:solidFill>
              <a:latin typeface="Arial" panose="020B0604020202020204" pitchFamily="34" charset="0"/>
              <a:cs typeface="Arial" panose="020B0604020202020204" pitchFamily="34" charset="0"/>
            </a:endParaRPr>
          </a:p>
        </p:txBody>
      </p:sp>
      <p:sp>
        <p:nvSpPr>
          <p:cNvPr id="53" name="TextBox 52"/>
          <p:cNvSpPr txBox="1"/>
          <p:nvPr/>
        </p:nvSpPr>
        <p:spPr>
          <a:xfrm>
            <a:off x="6553201" y="6511043"/>
            <a:ext cx="4436661" cy="276934"/>
          </a:xfrm>
          <a:prstGeom prst="rect">
            <a:avLst/>
          </a:prstGeom>
          <a:noFill/>
        </p:spPr>
        <p:txBody>
          <a:bodyPr wrap="square" lIns="91382" tIns="45688" rIns="91382" bIns="45688" rtlCol="0">
            <a:spAutoFit/>
          </a:bodyPr>
          <a:lstStyle/>
          <a:p>
            <a:pPr defTabSz="456840"/>
            <a:r>
              <a:rPr lang="en-US" sz="1200" b="1" i="1" dirty="0">
                <a:solidFill>
                  <a:prstClr val="black"/>
                </a:solidFill>
                <a:latin typeface="Arial" panose="020B0604020202020204" pitchFamily="34" charset="0"/>
                <a:cs typeface="Arial" panose="020B0604020202020204" pitchFamily="34" charset="0"/>
              </a:rPr>
              <a:t>Lucas  GM et al., Ann Intern Med 2010.</a:t>
            </a:r>
          </a:p>
        </p:txBody>
      </p:sp>
      <p:grpSp>
        <p:nvGrpSpPr>
          <p:cNvPr id="54" name="Group 53"/>
          <p:cNvGrpSpPr/>
          <p:nvPr/>
        </p:nvGrpSpPr>
        <p:grpSpPr>
          <a:xfrm>
            <a:off x="2819401" y="3030375"/>
            <a:ext cx="6481029" cy="3473515"/>
            <a:chOff x="326478" y="2279105"/>
            <a:chExt cx="5675493" cy="5943083"/>
          </a:xfrm>
        </p:grpSpPr>
        <p:graphicFrame>
          <p:nvGraphicFramePr>
            <p:cNvPr id="55" name="Chart 54"/>
            <p:cNvGraphicFramePr/>
            <p:nvPr>
              <p:extLst>
                <p:ext uri="{D42A27DB-BD31-4B8C-83A1-F6EECF244321}">
                  <p14:modId xmlns:p14="http://schemas.microsoft.com/office/powerpoint/2010/main" val="1644271126"/>
                </p:ext>
              </p:extLst>
            </p:nvPr>
          </p:nvGraphicFramePr>
          <p:xfrm>
            <a:off x="1112080" y="2561647"/>
            <a:ext cx="4015298" cy="5554829"/>
          </p:xfrm>
          <a:graphic>
            <a:graphicData uri="http://schemas.openxmlformats.org/drawingml/2006/chart">
              <c:chart xmlns:c="http://schemas.openxmlformats.org/drawingml/2006/chart" xmlns:r="http://schemas.openxmlformats.org/officeDocument/2006/relationships" r:id="rId2"/>
            </a:graphicData>
          </a:graphic>
        </p:graphicFrame>
        <p:sp>
          <p:nvSpPr>
            <p:cNvPr id="56" name="TextBox 55"/>
            <p:cNvSpPr txBox="1"/>
            <p:nvPr/>
          </p:nvSpPr>
          <p:spPr>
            <a:xfrm>
              <a:off x="326478" y="2279105"/>
              <a:ext cx="549826" cy="5943083"/>
            </a:xfrm>
            <a:prstGeom prst="rect">
              <a:avLst/>
            </a:prstGeom>
            <a:noFill/>
          </p:spPr>
          <p:txBody>
            <a:bodyPr vert="vert270" wrap="none" rtlCol="0">
              <a:spAutoFit/>
            </a:bodyPr>
            <a:lstStyle/>
            <a:p>
              <a:pPr algn="ctr" defTabSz="456840">
                <a:lnSpc>
                  <a:spcPct val="90000"/>
                </a:lnSpc>
              </a:pPr>
              <a:r>
                <a:rPr lang="en-US" sz="1600" b="1" dirty="0">
                  <a:solidFill>
                    <a:prstClr val="black"/>
                  </a:solidFill>
                  <a:latin typeface="Arial" panose="020B0604020202020204" pitchFamily="34" charset="0"/>
                  <a:cs typeface="Arial" panose="020B0604020202020204" pitchFamily="34" charset="0"/>
                </a:rPr>
                <a:t>Average Estimated Participation in</a:t>
              </a:r>
            </a:p>
            <a:p>
              <a:pPr algn="ctr" defTabSz="456840">
                <a:lnSpc>
                  <a:spcPct val="90000"/>
                </a:lnSpc>
              </a:pPr>
              <a:r>
                <a:rPr lang="en-US" sz="1600" b="1" dirty="0">
                  <a:solidFill>
                    <a:prstClr val="black"/>
                  </a:solidFill>
                  <a:latin typeface="Arial" panose="020B0604020202020204" pitchFamily="34" charset="0"/>
                  <a:cs typeface="Arial" panose="020B0604020202020204" pitchFamily="34" charset="0"/>
                </a:rPr>
                <a:t> Opioid Agonist Therapy (%)</a:t>
              </a:r>
            </a:p>
          </p:txBody>
        </p:sp>
        <p:sp>
          <p:nvSpPr>
            <p:cNvPr id="59" name="TextBox 58"/>
            <p:cNvSpPr txBox="1"/>
            <p:nvPr/>
          </p:nvSpPr>
          <p:spPr>
            <a:xfrm>
              <a:off x="5377015" y="2555014"/>
              <a:ext cx="624956" cy="447607"/>
            </a:xfrm>
            <a:prstGeom prst="rect">
              <a:avLst/>
            </a:prstGeom>
            <a:solidFill>
              <a:schemeClr val="bg1"/>
            </a:solidFill>
          </p:spPr>
          <p:txBody>
            <a:bodyPr wrap="none" rtlCol="0">
              <a:spAutoFit/>
            </a:bodyPr>
            <a:lstStyle/>
            <a:p>
              <a:pPr defTabSz="456840"/>
              <a:r>
                <a:rPr lang="en-US" sz="1100" b="1" i="1" dirty="0">
                  <a:solidFill>
                    <a:prstClr val="black"/>
                  </a:solidFill>
                  <a:latin typeface="Arial" panose="020B0604020202020204" pitchFamily="34" charset="0"/>
                  <a:cs typeface="Arial" panose="020B0604020202020204" pitchFamily="34" charset="0"/>
                </a:rPr>
                <a:t>P&lt;0.001</a:t>
              </a:r>
            </a:p>
          </p:txBody>
        </p:sp>
      </p:grpSp>
    </p:spTree>
    <p:extLst>
      <p:ext uri="{BB962C8B-B14F-4D97-AF65-F5344CB8AC3E}">
        <p14:creationId xmlns:p14="http://schemas.microsoft.com/office/powerpoint/2010/main" val="1478753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173" y="191595"/>
            <a:ext cx="11086861" cy="1143000"/>
          </a:xfrm>
        </p:spPr>
        <p:txBody>
          <a:bodyPr>
            <a:normAutofit fontScale="90000"/>
          </a:bodyPr>
          <a:lstStyle/>
          <a:p>
            <a:pPr algn="l"/>
            <a:r>
              <a:rPr lang="en-US" b="1">
                <a:latin typeface="Arial" charset="0"/>
                <a:ea typeface="Arial" charset="0"/>
                <a:cs typeface="Arial" charset="0"/>
              </a:rPr>
              <a:t>HIV Outcomes </a:t>
            </a:r>
            <a:r>
              <a:rPr lang="en-US" b="1" dirty="0">
                <a:latin typeface="Arial" charset="0"/>
                <a:ea typeface="Arial" charset="0"/>
                <a:cs typeface="Arial" charset="0"/>
              </a:rPr>
              <a:t>Among HIV-Infected, Opioid-Dependent Patients Receiving Buprenorphine within HIV Care Settings</a:t>
            </a:r>
            <a:br>
              <a:rPr lang="en-US" b="1" dirty="0">
                <a:latin typeface="Arial" charset="0"/>
                <a:ea typeface="Arial" charset="0"/>
                <a:cs typeface="Arial" charset="0"/>
              </a:rPr>
            </a:br>
            <a:endParaRPr lang="en-US" dirty="0">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2380890" y="1469343"/>
            <a:ext cx="7294113" cy="4230586"/>
          </a:xfrm>
          <a:prstGeom prst="rect">
            <a:avLst/>
          </a:prstGeom>
        </p:spPr>
      </p:pic>
      <p:sp>
        <p:nvSpPr>
          <p:cNvPr id="6" name="Rectangle 5"/>
          <p:cNvSpPr/>
          <p:nvPr/>
        </p:nvSpPr>
        <p:spPr>
          <a:xfrm>
            <a:off x="684363" y="5834677"/>
            <a:ext cx="11245970" cy="769441"/>
          </a:xfrm>
          <a:prstGeom prst="rect">
            <a:avLst/>
          </a:prstGeom>
        </p:spPr>
        <p:txBody>
          <a:bodyPr wrap="square">
            <a:spAutoFit/>
          </a:bodyPr>
          <a:lstStyle/>
          <a:p>
            <a:pPr defTabSz="548200"/>
            <a:r>
              <a:rPr lang="en-US" sz="2200" dirty="0">
                <a:solidFill>
                  <a:srgbClr val="000000"/>
                </a:solidFill>
                <a:latin typeface="Arial" charset="0"/>
                <a:ea typeface="Arial" charset="0"/>
                <a:cs typeface="Arial" charset="0"/>
              </a:rPr>
              <a:t>Antiretroviral </a:t>
            </a:r>
            <a:r>
              <a:rPr lang="en-US" sz="2200">
                <a:solidFill>
                  <a:srgbClr val="000000"/>
                </a:solidFill>
                <a:latin typeface="Arial" charset="0"/>
                <a:ea typeface="Arial" charset="0"/>
                <a:cs typeface="Arial" charset="0"/>
              </a:rPr>
              <a:t>therapy initiation </a:t>
            </a:r>
            <a:r>
              <a:rPr lang="en-US" sz="2200" dirty="0">
                <a:solidFill>
                  <a:srgbClr val="000000"/>
                </a:solidFill>
                <a:latin typeface="Arial" charset="0"/>
                <a:ea typeface="Arial" charset="0"/>
                <a:cs typeface="Arial" charset="0"/>
              </a:rPr>
              <a:t>and viral suppression was significantly increased in subjects retained on buprenorphine for three or more quarters. </a:t>
            </a:r>
            <a:endParaRPr lang="en-US" sz="2200" dirty="0">
              <a:solidFill>
                <a:prstClr val="black"/>
              </a:solidFill>
              <a:latin typeface="Arial" charset="0"/>
              <a:ea typeface="Arial" charset="0"/>
              <a:cs typeface="Arial" charset="0"/>
            </a:endParaRPr>
          </a:p>
        </p:txBody>
      </p:sp>
      <p:sp>
        <p:nvSpPr>
          <p:cNvPr id="7" name="Rectangle 6"/>
          <p:cNvSpPr/>
          <p:nvPr/>
        </p:nvSpPr>
        <p:spPr>
          <a:xfrm>
            <a:off x="6866626" y="6532983"/>
            <a:ext cx="5141345" cy="338554"/>
          </a:xfrm>
          <a:prstGeom prst="rect">
            <a:avLst/>
          </a:prstGeom>
        </p:spPr>
        <p:txBody>
          <a:bodyPr wrap="square">
            <a:spAutoFit/>
          </a:bodyPr>
          <a:lstStyle/>
          <a:p>
            <a:pPr defTabSz="548200"/>
            <a:r>
              <a:rPr lang="en-US" sz="1600" dirty="0">
                <a:solidFill>
                  <a:srgbClr val="575757"/>
                </a:solidFill>
                <a:latin typeface="arial" charset="0"/>
              </a:rPr>
              <a:t>Altice, et al. J </a:t>
            </a:r>
            <a:r>
              <a:rPr lang="en-US" sz="1600" dirty="0" err="1">
                <a:solidFill>
                  <a:srgbClr val="575757"/>
                </a:solidFill>
                <a:latin typeface="arial" charset="0"/>
              </a:rPr>
              <a:t>Acquir</a:t>
            </a:r>
            <a:r>
              <a:rPr lang="en-US" sz="1600" dirty="0">
                <a:solidFill>
                  <a:srgbClr val="575757"/>
                </a:solidFill>
                <a:latin typeface="arial" charset="0"/>
              </a:rPr>
              <a:t> Immune </a:t>
            </a:r>
            <a:r>
              <a:rPr lang="en-US" sz="1600" dirty="0" err="1">
                <a:solidFill>
                  <a:srgbClr val="575757"/>
                </a:solidFill>
                <a:latin typeface="arial" charset="0"/>
              </a:rPr>
              <a:t>Defic</a:t>
            </a:r>
            <a:r>
              <a:rPr lang="en-US" sz="1600" dirty="0">
                <a:solidFill>
                  <a:srgbClr val="575757"/>
                </a:solidFill>
                <a:latin typeface="arial" charset="0"/>
              </a:rPr>
              <a:t> </a:t>
            </a:r>
            <a:r>
              <a:rPr lang="en-US" sz="1600" dirty="0" err="1">
                <a:solidFill>
                  <a:srgbClr val="575757"/>
                </a:solidFill>
                <a:latin typeface="arial" charset="0"/>
              </a:rPr>
              <a:t>Syndr</a:t>
            </a:r>
            <a:r>
              <a:rPr lang="en-US" sz="1600" dirty="0">
                <a:solidFill>
                  <a:srgbClr val="575757"/>
                </a:solidFill>
                <a:latin typeface="arial" charset="0"/>
              </a:rPr>
              <a:t>. 2011</a:t>
            </a:r>
            <a:endParaRPr lang="en-US" sz="1600" dirty="0">
              <a:solidFill>
                <a:prstClr val="black"/>
              </a:solidFill>
            </a:endParaRPr>
          </a:p>
        </p:txBody>
      </p:sp>
    </p:spTree>
    <p:extLst>
      <p:ext uri="{BB962C8B-B14F-4D97-AF65-F5344CB8AC3E}">
        <p14:creationId xmlns:p14="http://schemas.microsoft.com/office/powerpoint/2010/main" val="113093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825" t="1515" r="8911" b="62178"/>
          <a:stretch/>
        </p:blipFill>
        <p:spPr>
          <a:xfrm>
            <a:off x="238274" y="2551531"/>
            <a:ext cx="5726428" cy="3826412"/>
          </a:xfrm>
          <a:prstGeom prst="rect">
            <a:avLst/>
          </a:prstGeom>
        </p:spPr>
      </p:pic>
      <p:pic>
        <p:nvPicPr>
          <p:cNvPr id="7" name="Picture 6"/>
          <p:cNvPicPr>
            <a:picLocks noChangeAspect="1"/>
          </p:cNvPicPr>
          <p:nvPr/>
        </p:nvPicPr>
        <p:blipFill rotWithShape="1">
          <a:blip r:embed="rId2"/>
          <a:srcRect l="3221" t="38848" r="6185" b="24896"/>
          <a:stretch/>
        </p:blipFill>
        <p:spPr>
          <a:xfrm>
            <a:off x="6093914" y="2551531"/>
            <a:ext cx="5953399" cy="3826412"/>
          </a:xfrm>
          <a:prstGeom prst="rect">
            <a:avLst/>
          </a:prstGeom>
        </p:spPr>
      </p:pic>
      <p:sp>
        <p:nvSpPr>
          <p:cNvPr id="8" name="Rectangle 7"/>
          <p:cNvSpPr/>
          <p:nvPr/>
        </p:nvSpPr>
        <p:spPr>
          <a:xfrm>
            <a:off x="-295421" y="1249686"/>
            <a:ext cx="12506176" cy="830997"/>
          </a:xfrm>
          <a:prstGeom prst="rect">
            <a:avLst/>
          </a:prstGeom>
        </p:spPr>
        <p:txBody>
          <a:bodyPr wrap="square">
            <a:spAutoFit/>
          </a:bodyPr>
          <a:lstStyle/>
          <a:p>
            <a:pPr algn="ctr" defTabSz="548200"/>
            <a:r>
              <a:rPr lang="en-US" sz="2400" dirty="0">
                <a:solidFill>
                  <a:prstClr val="black"/>
                </a:solidFill>
                <a:latin typeface="Arial" panose="020B0604020202020204" pitchFamily="34" charset="0"/>
                <a:cs typeface="Arial" panose="020B0604020202020204" pitchFamily="34" charset="0"/>
              </a:rPr>
              <a:t>D</a:t>
            </a:r>
            <a:r>
              <a:rPr lang="en-US" sz="2400" b="1" dirty="0">
                <a:solidFill>
                  <a:srgbClr val="FF0000"/>
                </a:solidFill>
                <a:latin typeface="Arial" panose="020B0604020202020204" pitchFamily="34" charset="0"/>
                <a:cs typeface="Arial" panose="020B0604020202020204" pitchFamily="34" charset="0"/>
              </a:rPr>
              <a:t>uration of treatment </a:t>
            </a:r>
            <a:r>
              <a:rPr lang="en-US" sz="2400" dirty="0">
                <a:solidFill>
                  <a:prstClr val="black"/>
                </a:solidFill>
                <a:latin typeface="Arial" panose="020B0604020202020204" pitchFamily="34" charset="0"/>
                <a:cs typeface="Arial" panose="020B0604020202020204" pitchFamily="34" charset="0"/>
              </a:rPr>
              <a:t>(Panel A) and </a:t>
            </a:r>
            <a:r>
              <a:rPr lang="en-US" sz="2400" b="1" dirty="0">
                <a:solidFill>
                  <a:srgbClr val="FF0000"/>
                </a:solidFill>
                <a:latin typeface="Arial" panose="020B0604020202020204" pitchFamily="34" charset="0"/>
                <a:cs typeface="Arial" panose="020B0604020202020204" pitchFamily="34" charset="0"/>
              </a:rPr>
              <a:t>length of hospital stay </a:t>
            </a:r>
            <a:r>
              <a:rPr lang="en-US" sz="2400" dirty="0">
                <a:solidFill>
                  <a:prstClr val="black"/>
                </a:solidFill>
                <a:latin typeface="Arial" panose="020B0604020202020204" pitchFamily="34" charset="0"/>
                <a:cs typeface="Arial" panose="020B0604020202020204" pitchFamily="34" charset="0"/>
              </a:rPr>
              <a:t>(Panel B)</a:t>
            </a:r>
          </a:p>
          <a:p>
            <a:pPr algn="ctr" defTabSz="548200"/>
            <a:r>
              <a:rPr lang="en-US" sz="2400" dirty="0">
                <a:solidFill>
                  <a:prstClr val="black"/>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were shorter for buprenorphine group than </a:t>
            </a:r>
            <a:r>
              <a:rPr lang="en-US" sz="2400" b="1" dirty="0" err="1">
                <a:solidFill>
                  <a:srgbClr val="FF0000"/>
                </a:solidFill>
                <a:latin typeface="Arial" panose="020B0604020202020204" pitchFamily="34" charset="0"/>
                <a:cs typeface="Arial" panose="020B0604020202020204" pitchFamily="34" charset="0"/>
              </a:rPr>
              <a:t>ifor</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tmorphine</a:t>
            </a:r>
            <a:r>
              <a:rPr lang="en-US" sz="2400" b="1" dirty="0">
                <a:solidFill>
                  <a:srgbClr val="FF0000"/>
                </a:solidFill>
                <a:latin typeface="Arial" panose="020B0604020202020204" pitchFamily="34" charset="0"/>
                <a:cs typeface="Arial" panose="020B0604020202020204" pitchFamily="34" charset="0"/>
              </a:rPr>
              <a:t> group</a:t>
            </a:r>
            <a:r>
              <a:rPr lang="en-US" sz="2400" dirty="0">
                <a:solidFill>
                  <a:prstClr val="black"/>
                </a:solidFill>
                <a:latin typeface="Arial" panose="020B0604020202020204" pitchFamily="34" charset="0"/>
                <a:cs typeface="Arial" panose="020B0604020202020204" pitchFamily="34" charset="0"/>
              </a:rPr>
              <a:t> </a:t>
            </a:r>
          </a:p>
        </p:txBody>
      </p:sp>
      <p:sp>
        <p:nvSpPr>
          <p:cNvPr id="9" name="Rectangle 8"/>
          <p:cNvSpPr/>
          <p:nvPr/>
        </p:nvSpPr>
        <p:spPr>
          <a:xfrm>
            <a:off x="1680651" y="84791"/>
            <a:ext cx="8515643" cy="1077218"/>
          </a:xfrm>
          <a:prstGeom prst="rect">
            <a:avLst/>
          </a:prstGeom>
        </p:spPr>
        <p:txBody>
          <a:bodyPr wrap="square">
            <a:spAutoFit/>
          </a:bodyPr>
          <a:lstStyle/>
          <a:p>
            <a:pPr algn="ctr" defTabSz="548200"/>
            <a:r>
              <a:rPr lang="en-US" sz="3200" b="1" dirty="0">
                <a:solidFill>
                  <a:prstClr val="black"/>
                </a:solidFill>
                <a:latin typeface="Arial" panose="020B0604020202020204" pitchFamily="34" charset="0"/>
                <a:cs typeface="Arial" panose="020B0604020202020204" pitchFamily="34" charset="0"/>
              </a:rPr>
              <a:t>Buprenorphine for the Treatment</a:t>
            </a:r>
          </a:p>
          <a:p>
            <a:pPr algn="ctr" defTabSz="548200"/>
            <a:r>
              <a:rPr lang="en-US" sz="3200" b="1" dirty="0">
                <a:solidFill>
                  <a:prstClr val="black"/>
                </a:solidFill>
                <a:latin typeface="Arial" panose="020B0604020202020204" pitchFamily="34" charset="0"/>
                <a:cs typeface="Arial" panose="020B0604020202020204" pitchFamily="34" charset="0"/>
              </a:rPr>
              <a:t>of Neonatal Abstinence Syndrome</a:t>
            </a:r>
          </a:p>
        </p:txBody>
      </p:sp>
      <p:sp>
        <p:nvSpPr>
          <p:cNvPr id="10" name="TextBox 9"/>
          <p:cNvSpPr txBox="1"/>
          <p:nvPr/>
        </p:nvSpPr>
        <p:spPr>
          <a:xfrm flipH="1">
            <a:off x="3042138" y="6460589"/>
            <a:ext cx="7396090" cy="338554"/>
          </a:xfrm>
          <a:prstGeom prst="rect">
            <a:avLst/>
          </a:prstGeom>
          <a:noFill/>
        </p:spPr>
        <p:txBody>
          <a:bodyPr wrap="square" rtlCol="0">
            <a:spAutoFit/>
          </a:bodyPr>
          <a:lstStyle/>
          <a:p>
            <a:pPr defTabSz="548200"/>
            <a:r>
              <a:rPr lang="en-US" sz="1600" b="1" i="1" dirty="0">
                <a:solidFill>
                  <a:prstClr val="black"/>
                </a:solidFill>
                <a:latin typeface="Arial" panose="020B0604020202020204" pitchFamily="34" charset="0"/>
                <a:cs typeface="Arial" panose="020B0604020202020204" pitchFamily="34" charset="0"/>
              </a:rPr>
              <a:t>Kraft WK et al., N </a:t>
            </a:r>
            <a:r>
              <a:rPr lang="en-US" sz="1600" b="1" i="1" dirty="0" err="1">
                <a:solidFill>
                  <a:prstClr val="black"/>
                </a:solidFill>
                <a:latin typeface="Arial" panose="020B0604020202020204" pitchFamily="34" charset="0"/>
                <a:cs typeface="Arial" panose="020B0604020202020204" pitchFamily="34" charset="0"/>
              </a:rPr>
              <a:t>Engl</a:t>
            </a:r>
            <a:r>
              <a:rPr lang="en-US" sz="1600" b="1" i="1" dirty="0">
                <a:solidFill>
                  <a:prstClr val="black"/>
                </a:solidFill>
                <a:latin typeface="Arial" panose="020B0604020202020204" pitchFamily="34" charset="0"/>
                <a:cs typeface="Arial" panose="020B0604020202020204" pitchFamily="34" charset="0"/>
              </a:rPr>
              <a:t> J Med 2017 May 4;376:2341-2348.</a:t>
            </a:r>
          </a:p>
        </p:txBody>
      </p:sp>
    </p:spTree>
    <p:extLst>
      <p:ext uri="{BB962C8B-B14F-4D97-AF65-F5344CB8AC3E}">
        <p14:creationId xmlns:p14="http://schemas.microsoft.com/office/powerpoint/2010/main" val="1822858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701852" y="528985"/>
            <a:ext cx="6684398" cy="22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ヒラギノ角ゴ Pro W3" charset="-128"/>
              </a:defRPr>
            </a:lvl1pPr>
            <a:lvl2pPr marL="742950" indent="-285750">
              <a:defRPr sz="2800" b="1">
                <a:solidFill>
                  <a:schemeClr val="tx1"/>
                </a:solidFill>
                <a:latin typeface="Arial" panose="020B0604020202020204" pitchFamily="34" charset="0"/>
                <a:ea typeface="ヒラギノ角ゴ Pro W3" charset="-128"/>
              </a:defRPr>
            </a:lvl2pPr>
            <a:lvl3pPr marL="1143000" indent="-228600">
              <a:defRPr sz="2800" b="1">
                <a:solidFill>
                  <a:schemeClr val="tx1"/>
                </a:solidFill>
                <a:latin typeface="Arial" panose="020B0604020202020204" pitchFamily="34" charset="0"/>
                <a:ea typeface="ヒラギノ角ゴ Pro W3" charset="-128"/>
              </a:defRPr>
            </a:lvl3pPr>
            <a:lvl4pPr marL="1600200" indent="-228600">
              <a:defRPr sz="2800" b="1">
                <a:solidFill>
                  <a:schemeClr val="tx1"/>
                </a:solidFill>
                <a:latin typeface="Arial" panose="020B0604020202020204" pitchFamily="34" charset="0"/>
                <a:ea typeface="ヒラギノ角ゴ Pro W3" charset="-128"/>
              </a:defRPr>
            </a:lvl4pPr>
            <a:lvl5pPr marL="2057400" indent="-228600">
              <a:defRPr sz="28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50000"/>
              </a:spcAft>
              <a:buClr>
                <a:schemeClr val="accent1"/>
              </a:buClr>
              <a:buSzPct val="80000"/>
              <a:buFont typeface="Symbol" panose="05050102010706020507" pitchFamily="18" charset="2"/>
              <a:buChar char="¨"/>
              <a:defRPr sz="28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50000"/>
              </a:spcAft>
              <a:buClr>
                <a:schemeClr val="accent1"/>
              </a:buClr>
              <a:buSzPct val="80000"/>
              <a:buFont typeface="Symbol" panose="05050102010706020507" pitchFamily="18" charset="2"/>
              <a:buChar char="¨"/>
              <a:defRPr sz="28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50000"/>
              </a:spcAft>
              <a:buClr>
                <a:schemeClr val="accent1"/>
              </a:buClr>
              <a:buSzPct val="80000"/>
              <a:buFont typeface="Symbol" panose="05050102010706020507" pitchFamily="18" charset="2"/>
              <a:buChar char="¨"/>
              <a:defRPr sz="28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50000"/>
              </a:spcAft>
              <a:buClr>
                <a:schemeClr val="accent1"/>
              </a:buClr>
              <a:buSzPct val="80000"/>
              <a:buFont typeface="Symbol" panose="05050102010706020507" pitchFamily="18" charset="2"/>
              <a:buChar char="¨"/>
              <a:defRPr sz="2800" b="1">
                <a:solidFill>
                  <a:schemeClr val="tx1"/>
                </a:solidFill>
                <a:latin typeface="Arial" panose="020B0604020202020204" pitchFamily="34" charset="0"/>
                <a:ea typeface="ヒラギノ角ゴ Pro W3" charset="-128"/>
              </a:defRPr>
            </a:lvl9pPr>
          </a:lstStyle>
          <a:p>
            <a:pPr defTabSz="548200">
              <a:lnSpc>
                <a:spcPct val="60000"/>
              </a:lnSpc>
              <a:spcAft>
                <a:spcPct val="0"/>
              </a:spcAft>
              <a:buClr>
                <a:srgbClr val="FF0000"/>
              </a:buClr>
              <a:buSzPct val="150000"/>
              <a:buFontTx/>
              <a:buChar char="•"/>
              <a:defRPr/>
            </a:pPr>
            <a:endParaRPr lang="en-US" altLang="en-US" sz="2110" kern="0" dirty="0">
              <a:solidFill>
                <a:srgbClr val="000000"/>
              </a:solidFill>
              <a:ea typeface="Osaka" charset="-128"/>
              <a:cs typeface="Arial" panose="020B0604020202020204" pitchFamily="34" charset="0"/>
            </a:endParaRPr>
          </a:p>
          <a:p>
            <a:pPr marL="289339" indent="-289339" defTabSz="548200">
              <a:lnSpc>
                <a:spcPct val="120000"/>
              </a:lnSpc>
              <a:buClr>
                <a:srgbClr val="FF0000"/>
              </a:buClr>
              <a:buSzPct val="150000"/>
              <a:buFont typeface="Arial" panose="020B0604020202020204" pitchFamily="34" charset="0"/>
              <a:buChar char="•"/>
              <a:defRPr/>
            </a:pPr>
            <a:endParaRPr lang="en-US" altLang="en-US" sz="2110" kern="0" dirty="0">
              <a:solidFill>
                <a:srgbClr val="000000"/>
              </a:solidFill>
              <a:ea typeface="Osaka" charset="-128"/>
              <a:cs typeface="Arial" panose="020B0604020202020204" pitchFamily="34" charset="0"/>
            </a:endParaRPr>
          </a:p>
          <a:p>
            <a:pPr defTabSz="548200">
              <a:lnSpc>
                <a:spcPct val="120000"/>
              </a:lnSpc>
              <a:spcAft>
                <a:spcPct val="0"/>
              </a:spcAft>
              <a:buClr>
                <a:srgbClr val="FF0000"/>
              </a:buClr>
              <a:buSzPct val="150000"/>
              <a:defRPr/>
            </a:pPr>
            <a:r>
              <a:rPr lang="en-US" altLang="en-US" sz="2110" kern="0" dirty="0">
                <a:solidFill>
                  <a:srgbClr val="000000"/>
                </a:solidFill>
                <a:ea typeface="Osaka" charset="-128"/>
                <a:cs typeface="Arial" panose="020B0604020202020204" pitchFamily="34" charset="0"/>
              </a:rPr>
              <a:t>  </a:t>
            </a:r>
            <a:r>
              <a:rPr lang="en-US" altLang="en-US" sz="2400" kern="0" dirty="0">
                <a:solidFill>
                  <a:srgbClr val="000000"/>
                </a:solidFill>
                <a:ea typeface="Osaka" charset="-128"/>
                <a:cs typeface="Arial" panose="020B0604020202020204" pitchFamily="34" charset="0"/>
              </a:rPr>
              <a:t> </a:t>
            </a:r>
            <a:r>
              <a:rPr lang="en-US" altLang="en-US" sz="2400" kern="0" dirty="0" err="1">
                <a:solidFill>
                  <a:srgbClr val="000000"/>
                </a:solidFill>
                <a:ea typeface="Osaka" charset="-128"/>
                <a:cs typeface="Arial" panose="020B0604020202020204" pitchFamily="34" charset="0"/>
              </a:rPr>
              <a:t>Vivitrol</a:t>
            </a:r>
            <a:r>
              <a:rPr lang="en-US" sz="2400" kern="0" dirty="0">
                <a:solidFill>
                  <a:prstClr val="black"/>
                </a:solidFill>
                <a:cs typeface="Arial" panose="020B0604020202020204" pitchFamily="34" charset="0"/>
              </a:rPr>
              <a:t>®</a:t>
            </a:r>
            <a:endParaRPr lang="en-US" altLang="en-US" sz="2400" kern="0" dirty="0">
              <a:solidFill>
                <a:srgbClr val="000000"/>
              </a:solidFill>
              <a:ea typeface="Osaka" charset="-128"/>
              <a:cs typeface="Arial" panose="020B0604020202020204" pitchFamily="34" charset="0"/>
            </a:endParaRPr>
          </a:p>
          <a:p>
            <a:pPr defTabSz="548200">
              <a:lnSpc>
                <a:spcPct val="60000"/>
              </a:lnSpc>
              <a:spcAft>
                <a:spcPct val="0"/>
              </a:spcAft>
              <a:buClr>
                <a:srgbClr val="FF0000"/>
              </a:buClr>
              <a:buSzPct val="150000"/>
              <a:buFont typeface="Arial" panose="020B0604020202020204" pitchFamily="34" charset="0"/>
              <a:buChar char="•"/>
              <a:defRPr/>
            </a:pPr>
            <a:endParaRPr lang="en-US" altLang="en-US" sz="2110" kern="0" dirty="0">
              <a:solidFill>
                <a:srgbClr val="000000"/>
              </a:solidFill>
              <a:ea typeface="Osaka" charset="-128"/>
              <a:cs typeface="Arial" panose="020B0604020202020204" pitchFamily="34" charset="0"/>
            </a:endParaRPr>
          </a:p>
          <a:p>
            <a:pPr defTabSz="548200">
              <a:lnSpc>
                <a:spcPct val="120000"/>
              </a:lnSpc>
              <a:spcAft>
                <a:spcPct val="0"/>
              </a:spcAft>
              <a:buClr>
                <a:srgbClr val="FF0000"/>
              </a:buClr>
              <a:buSzPct val="150000"/>
              <a:defRPr/>
            </a:pPr>
            <a:endParaRPr lang="en-US" altLang="en-US" sz="2110" kern="0" dirty="0">
              <a:solidFill>
                <a:srgbClr val="000000"/>
              </a:solidFill>
              <a:ea typeface="Osaka" charset="-128"/>
              <a:cs typeface="Arial" panose="020B0604020202020204" pitchFamily="34" charset="0"/>
            </a:endParaRPr>
          </a:p>
          <a:p>
            <a:pPr defTabSz="548200">
              <a:lnSpc>
                <a:spcPct val="120000"/>
              </a:lnSpc>
              <a:spcAft>
                <a:spcPct val="0"/>
              </a:spcAft>
              <a:buClr>
                <a:srgbClr val="FF0000"/>
              </a:buClr>
              <a:buSzPct val="150000"/>
              <a:defRPr/>
            </a:pPr>
            <a:endParaRPr lang="en-US" altLang="en-US" sz="2110" kern="0" dirty="0">
              <a:solidFill>
                <a:srgbClr val="000000"/>
              </a:solidFill>
              <a:ea typeface="Osaka" charset="-128"/>
              <a:cs typeface="Arial" panose="020B0604020202020204" pitchFamily="34" charset="0"/>
            </a:endParaRPr>
          </a:p>
          <a:p>
            <a:pPr defTabSz="548200">
              <a:lnSpc>
                <a:spcPct val="120000"/>
              </a:lnSpc>
              <a:spcAft>
                <a:spcPct val="0"/>
              </a:spcAft>
              <a:buClr>
                <a:srgbClr val="FF0000"/>
              </a:buClr>
              <a:buSzPct val="150000"/>
              <a:defRPr/>
            </a:pPr>
            <a:r>
              <a:rPr lang="en-US" altLang="en-US" sz="2110" kern="0" dirty="0">
                <a:solidFill>
                  <a:srgbClr val="000000"/>
                </a:solidFill>
                <a:ea typeface="Osaka" charset="-128"/>
                <a:cs typeface="Arial" panose="020B0604020202020204" pitchFamily="34" charset="0"/>
              </a:rPr>
              <a:t> </a:t>
            </a:r>
          </a:p>
        </p:txBody>
      </p:sp>
      <p:grpSp>
        <p:nvGrpSpPr>
          <p:cNvPr id="4" name="Group 3"/>
          <p:cNvGrpSpPr/>
          <p:nvPr/>
        </p:nvGrpSpPr>
        <p:grpSpPr>
          <a:xfrm>
            <a:off x="6915851" y="1219198"/>
            <a:ext cx="4843110" cy="4541383"/>
            <a:chOff x="7465360" y="954710"/>
            <a:chExt cx="4190729" cy="4166398"/>
          </a:xfrm>
        </p:grpSpPr>
        <p:pic>
          <p:nvPicPr>
            <p:cNvPr id="24" name="Picture 23" descr="Probuphine Implant 2.jpg"/>
            <p:cNvPicPr>
              <a:picLocks noChangeAspect="1"/>
            </p:cNvPicPr>
            <p:nvPr/>
          </p:nvPicPr>
          <p:blipFill rotWithShape="1">
            <a:blip r:embed="rId3" cstate="print">
              <a:extLst>
                <a:ext uri="{28A0092B-C50C-407E-A947-70E740481C1C}">
                  <a14:useLocalDpi xmlns:a14="http://schemas.microsoft.com/office/drawing/2010/main" val="0"/>
                </a:ext>
              </a:extLst>
            </a:blip>
            <a:srcRect l="2504" t="15671" r="5509" b="9163"/>
            <a:stretch/>
          </p:blipFill>
          <p:spPr>
            <a:xfrm>
              <a:off x="9548306" y="1525625"/>
              <a:ext cx="1539840" cy="540338"/>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872" y="2248977"/>
              <a:ext cx="3595407" cy="2105609"/>
            </a:xfrm>
            <a:prstGeom prst="rect">
              <a:avLst/>
            </a:prstGeom>
            <a:ln>
              <a:noFill/>
            </a:ln>
            <a:effectLst>
              <a:outerShdw blurRad="127000" dist="50800" dir="2400000" algn="ctr" rotWithShape="0">
                <a:srgbClr val="000000">
                  <a:alpha val="65000"/>
                </a:srgbClr>
              </a:outerShdw>
            </a:effectLst>
          </p:spPr>
        </p:pic>
        <p:sp>
          <p:nvSpPr>
            <p:cNvPr id="27" name="Text Box 1"/>
            <p:cNvSpPr txBox="1">
              <a:spLocks noChangeArrowheads="1"/>
            </p:cNvSpPr>
            <p:nvPr/>
          </p:nvSpPr>
          <p:spPr bwMode="auto">
            <a:xfrm>
              <a:off x="8389414" y="2083524"/>
              <a:ext cx="2792446" cy="479853"/>
            </a:xfrm>
            <a:prstGeom prst="rect">
              <a:avLst/>
            </a:prstGeom>
            <a:noFill/>
            <a:ln w="9525">
              <a:noFill/>
              <a:round/>
              <a:headEnd/>
              <a:tailEnd/>
            </a:ln>
            <a:effectLst/>
          </p:spPr>
          <p:txBody>
            <a:bodyPr lIns="0" tIns="0" rIns="0" bIns="0"/>
            <a:lstStyle/>
            <a:p>
              <a:pPr defTabSz="692308" eaLnBrk="0" hangingPunct="0">
                <a:buClr>
                  <a:srgbClr val="FF0000"/>
                </a:buClr>
                <a:buSzPct val="150000"/>
                <a:defRPr/>
              </a:pPr>
              <a:endParaRPr lang="en-US" sz="1181" kern="0" dirty="0">
                <a:solidFill>
                  <a:prstClr val="white"/>
                </a:solidFill>
                <a:ea typeface="Calibri" pitchFamily="34" charset="0"/>
                <a:cs typeface="msgothic"/>
              </a:endParaRPr>
            </a:p>
          </p:txBody>
        </p:sp>
        <p:sp>
          <p:nvSpPr>
            <p:cNvPr id="28" name="TextBox 27"/>
            <p:cNvSpPr txBox="1"/>
            <p:nvPr/>
          </p:nvSpPr>
          <p:spPr>
            <a:xfrm>
              <a:off x="8389413" y="4469557"/>
              <a:ext cx="2903686" cy="261556"/>
            </a:xfrm>
            <a:prstGeom prst="rect">
              <a:avLst/>
            </a:prstGeom>
            <a:noFill/>
          </p:spPr>
          <p:txBody>
            <a:bodyPr wrap="square" lIns="68984" tIns="34490" rIns="68984" bIns="34490" rtlCol="0">
              <a:spAutoFit/>
            </a:bodyPr>
            <a:lstStyle/>
            <a:p>
              <a:pPr algn="ctr" defTabSz="345004">
                <a:defRPr/>
              </a:pPr>
              <a:r>
                <a:rPr lang="en-US" sz="1400" b="1" i="1" kern="0" dirty="0">
                  <a:solidFill>
                    <a:sysClr val="windowText" lastClr="000000"/>
                  </a:solidFill>
                  <a:latin typeface="Arial" panose="020B0604020202020204" pitchFamily="34" charset="0"/>
                  <a:cs typeface="Arial" panose="020B0604020202020204" pitchFamily="34" charset="0"/>
                </a:rPr>
                <a:t>Rosenthal et al., Addiction 2013;105.</a:t>
              </a:r>
            </a:p>
          </p:txBody>
        </p:sp>
        <p:sp>
          <p:nvSpPr>
            <p:cNvPr id="29" name="Title 23"/>
            <p:cNvSpPr txBox="1">
              <a:spLocks/>
            </p:cNvSpPr>
            <p:nvPr/>
          </p:nvSpPr>
          <p:spPr>
            <a:xfrm>
              <a:off x="7465360" y="954710"/>
              <a:ext cx="3978463" cy="607261"/>
            </a:xfrm>
            <a:prstGeom prst="rect">
              <a:avLst/>
            </a:prstGeom>
          </p:spPr>
          <p:txBody>
            <a:bodyPr>
              <a:noAutofit/>
            </a:bodyPr>
            <a:lstStyle>
              <a:lvl1pPr algn="ctr" rtl="0" eaLnBrk="0" fontAlgn="base" hangingPunct="0">
                <a:spcBef>
                  <a:spcPct val="0"/>
                </a:spcBef>
                <a:spcAft>
                  <a:spcPct val="0"/>
                </a:spcAft>
                <a:defRPr sz="3289">
                  <a:solidFill>
                    <a:schemeClr val="tx2"/>
                  </a:solidFill>
                  <a:latin typeface="+mj-lt"/>
                  <a:ea typeface="ＭＳ Ｐゴシック" pitchFamily="24" charset="-128"/>
                  <a:cs typeface="ＭＳ Ｐゴシック"/>
                </a:defRPr>
              </a:lvl1pPr>
              <a:lvl2pPr algn="ctr" rtl="0" eaLnBrk="0" fontAlgn="base" hangingPunct="0">
                <a:spcBef>
                  <a:spcPct val="0"/>
                </a:spcBef>
                <a:spcAft>
                  <a:spcPct val="0"/>
                </a:spcAft>
                <a:defRPr sz="3289">
                  <a:solidFill>
                    <a:schemeClr val="tx2"/>
                  </a:solidFill>
                  <a:latin typeface="Times New Roman" pitchFamily="18" charset="0"/>
                  <a:ea typeface="ＭＳ Ｐゴシック" pitchFamily="24" charset="-128"/>
                  <a:cs typeface="ＭＳ Ｐゴシック"/>
                </a:defRPr>
              </a:lvl2pPr>
              <a:lvl3pPr algn="ctr" rtl="0" eaLnBrk="0" fontAlgn="base" hangingPunct="0">
                <a:spcBef>
                  <a:spcPct val="0"/>
                </a:spcBef>
                <a:spcAft>
                  <a:spcPct val="0"/>
                </a:spcAft>
                <a:defRPr sz="3289">
                  <a:solidFill>
                    <a:schemeClr val="tx2"/>
                  </a:solidFill>
                  <a:latin typeface="Times New Roman" pitchFamily="18" charset="0"/>
                  <a:ea typeface="ＭＳ Ｐゴシック" pitchFamily="24" charset="-128"/>
                  <a:cs typeface="ＭＳ Ｐゴシック"/>
                </a:defRPr>
              </a:lvl3pPr>
              <a:lvl4pPr algn="ctr" rtl="0" eaLnBrk="0" fontAlgn="base" hangingPunct="0">
                <a:spcBef>
                  <a:spcPct val="0"/>
                </a:spcBef>
                <a:spcAft>
                  <a:spcPct val="0"/>
                </a:spcAft>
                <a:defRPr sz="3289">
                  <a:solidFill>
                    <a:schemeClr val="tx2"/>
                  </a:solidFill>
                  <a:latin typeface="Times New Roman" pitchFamily="18" charset="0"/>
                  <a:ea typeface="ＭＳ Ｐゴシック" pitchFamily="24" charset="-128"/>
                  <a:cs typeface="ＭＳ Ｐゴシック"/>
                </a:defRPr>
              </a:lvl4pPr>
              <a:lvl5pPr algn="ctr" rtl="0" eaLnBrk="0" fontAlgn="base" hangingPunct="0">
                <a:spcBef>
                  <a:spcPct val="0"/>
                </a:spcBef>
                <a:spcAft>
                  <a:spcPct val="0"/>
                </a:spcAft>
                <a:defRPr sz="3289">
                  <a:solidFill>
                    <a:schemeClr val="tx2"/>
                  </a:solidFill>
                  <a:latin typeface="Times New Roman" pitchFamily="18" charset="0"/>
                  <a:ea typeface="ＭＳ Ｐゴシック" pitchFamily="24" charset="-128"/>
                  <a:cs typeface="ＭＳ Ｐゴシック"/>
                </a:defRPr>
              </a:lvl5pPr>
              <a:lvl6pPr marL="337670" algn="ctr" rtl="0" fontAlgn="base">
                <a:spcBef>
                  <a:spcPct val="0"/>
                </a:spcBef>
                <a:spcAft>
                  <a:spcPct val="0"/>
                </a:spcAft>
                <a:defRPr sz="3289">
                  <a:solidFill>
                    <a:schemeClr val="tx2"/>
                  </a:solidFill>
                  <a:latin typeface="Times New Roman" pitchFamily="18" charset="0"/>
                </a:defRPr>
              </a:lvl6pPr>
              <a:lvl7pPr marL="675334" algn="ctr" rtl="0" fontAlgn="base">
                <a:spcBef>
                  <a:spcPct val="0"/>
                </a:spcBef>
                <a:spcAft>
                  <a:spcPct val="0"/>
                </a:spcAft>
                <a:defRPr sz="3289">
                  <a:solidFill>
                    <a:schemeClr val="tx2"/>
                  </a:solidFill>
                  <a:latin typeface="Times New Roman" pitchFamily="18" charset="0"/>
                </a:defRPr>
              </a:lvl7pPr>
              <a:lvl8pPr marL="1012998" algn="ctr" rtl="0" fontAlgn="base">
                <a:spcBef>
                  <a:spcPct val="0"/>
                </a:spcBef>
                <a:spcAft>
                  <a:spcPct val="0"/>
                </a:spcAft>
                <a:defRPr sz="3289">
                  <a:solidFill>
                    <a:schemeClr val="tx2"/>
                  </a:solidFill>
                  <a:latin typeface="Times New Roman" pitchFamily="18" charset="0"/>
                </a:defRPr>
              </a:lvl8pPr>
              <a:lvl9pPr marL="1350629" algn="ctr" rtl="0" fontAlgn="base">
                <a:spcBef>
                  <a:spcPct val="0"/>
                </a:spcBef>
                <a:spcAft>
                  <a:spcPct val="0"/>
                </a:spcAft>
                <a:defRPr sz="3289">
                  <a:solidFill>
                    <a:schemeClr val="tx2"/>
                  </a:solidFill>
                  <a:latin typeface="Times New Roman" pitchFamily="18" charset="0"/>
                </a:defRPr>
              </a:lvl9pPr>
            </a:lstStyle>
            <a:p>
              <a:pPr algn="l" defTabSz="548200" eaLnBrk="1" fontAlgn="auto" hangingPunct="1">
                <a:lnSpc>
                  <a:spcPct val="120000"/>
                </a:lnSpc>
                <a:spcBef>
                  <a:spcPts val="0"/>
                </a:spcBef>
                <a:buClr>
                  <a:srgbClr val="FF0000"/>
                </a:buClr>
                <a:buSzPct val="150000"/>
                <a:defRPr/>
              </a:pPr>
              <a:r>
                <a:rPr lang="en-US" altLang="en-US" sz="2000" b="1" kern="0" dirty="0">
                  <a:solidFill>
                    <a:srgbClr val="000000"/>
                  </a:solidFill>
                  <a:latin typeface="Arial" charset="0"/>
                  <a:ea typeface="Arial" charset="0"/>
                  <a:cs typeface="Arial" charset="0"/>
                </a:rPr>
                <a:t>PROBUPHINE</a:t>
              </a:r>
              <a:r>
                <a:rPr lang="en-US" sz="2000" b="1" kern="0" dirty="0">
                  <a:solidFill>
                    <a:srgbClr val="000000"/>
                  </a:solidFill>
                  <a:latin typeface="Arial" charset="0"/>
                  <a:ea typeface="Arial" charset="0"/>
                  <a:cs typeface="Arial" charset="0"/>
                </a:rPr>
                <a:t>®</a:t>
              </a:r>
              <a:endParaRPr lang="en-US" altLang="en-US" sz="2000" b="1" kern="0" dirty="0">
                <a:solidFill>
                  <a:srgbClr val="000000"/>
                </a:solidFill>
                <a:latin typeface="Arial" charset="0"/>
                <a:ea typeface="Arial" charset="0"/>
                <a:cs typeface="Arial" charset="0"/>
              </a:endParaRPr>
            </a:p>
          </p:txBody>
        </p:sp>
        <p:sp>
          <p:nvSpPr>
            <p:cNvPr id="30" name="Rectangle 29"/>
            <p:cNvSpPr/>
            <p:nvPr/>
          </p:nvSpPr>
          <p:spPr>
            <a:xfrm>
              <a:off x="8241391" y="4754035"/>
              <a:ext cx="3414698" cy="367073"/>
            </a:xfrm>
            <a:prstGeom prst="rect">
              <a:avLst/>
            </a:prstGeom>
          </p:spPr>
          <p:txBody>
            <a:bodyPr wrap="none">
              <a:spAutoFit/>
            </a:bodyPr>
            <a:lstStyle/>
            <a:p>
              <a:pPr marL="240451" lvl="1" defTabSz="548200">
                <a:defRPr/>
              </a:pPr>
              <a:r>
                <a:rPr lang="en-US" sz="2000" b="1" kern="0" dirty="0">
                  <a:solidFill>
                    <a:prstClr val="black">
                      <a:lumMod val="65000"/>
                      <a:lumOff val="35000"/>
                    </a:prstClr>
                  </a:solidFill>
                  <a:latin typeface="Arial" panose="020B0604020202020204" pitchFamily="34" charset="0"/>
                  <a:cs typeface="Arial" panose="020B0604020202020204" pitchFamily="34" charset="0"/>
                </a:rPr>
                <a:t>FDA approval – May 26, 2016</a:t>
              </a:r>
            </a:p>
          </p:txBody>
        </p:sp>
      </p:grpSp>
      <p:pic>
        <p:nvPicPr>
          <p:cNvPr id="12" name="Picture 11"/>
          <p:cNvPicPr>
            <a:picLocks noChangeAspect="1"/>
          </p:cNvPicPr>
          <p:nvPr/>
        </p:nvPicPr>
        <p:blipFill>
          <a:blip r:embed="rId5"/>
          <a:stretch>
            <a:fillRect/>
          </a:stretch>
        </p:blipFill>
        <p:spPr>
          <a:xfrm>
            <a:off x="2983835" y="946483"/>
            <a:ext cx="2769337" cy="745276"/>
          </a:xfrm>
          <a:prstGeom prst="rect">
            <a:avLst/>
          </a:prstGeom>
        </p:spPr>
      </p:pic>
      <p:sp>
        <p:nvSpPr>
          <p:cNvPr id="14" name="TextBox 3"/>
          <p:cNvSpPr txBox="1">
            <a:spLocks noChangeArrowheads="1"/>
          </p:cNvSpPr>
          <p:nvPr/>
        </p:nvSpPr>
        <p:spPr bwMode="auto">
          <a:xfrm>
            <a:off x="4028818" y="5411939"/>
            <a:ext cx="2678938" cy="307777"/>
          </a:xfrm>
          <a:prstGeom prst="rect">
            <a:avLst/>
          </a:prstGeom>
          <a:noFill/>
          <a:ln w="9525">
            <a:noFill/>
            <a:miter lim="800000"/>
            <a:headEnd/>
            <a:tailEnd/>
          </a:ln>
        </p:spPr>
        <p:txBody>
          <a:bodyPr wrap="none">
            <a:spAutoFit/>
          </a:bodyPr>
          <a:lstStyle/>
          <a:p>
            <a:pPr defTabSz="548200">
              <a:defRPr/>
            </a:pPr>
            <a:r>
              <a:rPr lang="en-US" sz="1400" b="1" i="1" kern="0" dirty="0" err="1">
                <a:solidFill>
                  <a:srgbClr val="111111"/>
                </a:solidFill>
                <a:latin typeface="Arial" panose="020B0604020202020204" pitchFamily="34" charset="0"/>
                <a:ea typeface="SimHei" panose="02010609060101010101" pitchFamily="49" charset="-122"/>
                <a:cs typeface="Arial" panose="020B0604020202020204" pitchFamily="34" charset="0"/>
              </a:rPr>
              <a:t>Krupitzky</a:t>
            </a:r>
            <a:r>
              <a:rPr lang="en-US" sz="1400" b="1" i="1" kern="0" dirty="0">
                <a:solidFill>
                  <a:srgbClr val="111111"/>
                </a:solidFill>
                <a:latin typeface="Arial" panose="020B0604020202020204" pitchFamily="34" charset="0"/>
                <a:ea typeface="SimHei" panose="02010609060101010101" pitchFamily="49" charset="-122"/>
                <a:cs typeface="Arial" panose="020B0604020202020204" pitchFamily="34" charset="0"/>
              </a:rPr>
              <a:t> et al., Lancet 2011</a:t>
            </a:r>
          </a:p>
        </p:txBody>
      </p:sp>
      <p:grpSp>
        <p:nvGrpSpPr>
          <p:cNvPr id="15" name="Group 8"/>
          <p:cNvGrpSpPr>
            <a:grpSpLocks/>
          </p:cNvGrpSpPr>
          <p:nvPr/>
        </p:nvGrpSpPr>
        <p:grpSpPr bwMode="auto">
          <a:xfrm>
            <a:off x="1001230" y="5072484"/>
            <a:ext cx="1921705" cy="584776"/>
            <a:chOff x="355599" y="2222719"/>
            <a:chExt cx="1499739" cy="674066"/>
          </a:xfrm>
        </p:grpSpPr>
        <p:sp>
          <p:nvSpPr>
            <p:cNvPr id="16" name="TextBox 4"/>
            <p:cNvSpPr txBox="1">
              <a:spLocks noChangeArrowheads="1"/>
            </p:cNvSpPr>
            <p:nvPr/>
          </p:nvSpPr>
          <p:spPr bwMode="auto">
            <a:xfrm>
              <a:off x="478971" y="2222719"/>
              <a:ext cx="1376367" cy="674066"/>
            </a:xfrm>
            <a:prstGeom prst="rect">
              <a:avLst/>
            </a:prstGeom>
            <a:noFill/>
            <a:ln w="9525">
              <a:noFill/>
              <a:miter lim="800000"/>
              <a:headEnd/>
              <a:tailEnd/>
            </a:ln>
          </p:spPr>
          <p:txBody>
            <a:bodyPr wrap="none">
              <a:spAutoFit/>
            </a:bodyPr>
            <a:lstStyle/>
            <a:p>
              <a:pPr defTabSz="548200">
                <a:defRPr/>
              </a:pPr>
              <a:r>
                <a:rPr lang="en-US" sz="1600" kern="0" dirty="0">
                  <a:solidFill>
                    <a:srgbClr val="000000"/>
                  </a:solidFill>
                  <a:latin typeface="Arial" panose="020B0604020202020204" pitchFamily="34" charset="0"/>
                  <a:ea typeface="Osaka" charset="-128"/>
                  <a:cs typeface="Arial" panose="020B0604020202020204" pitchFamily="34" charset="0"/>
                </a:rPr>
                <a:t> Placebo:  N=124</a:t>
              </a:r>
            </a:p>
            <a:p>
              <a:pPr defTabSz="548200">
                <a:defRPr/>
              </a:pPr>
              <a:r>
                <a:rPr lang="en-US" sz="1600" kern="0" dirty="0">
                  <a:solidFill>
                    <a:srgbClr val="000000"/>
                  </a:solidFill>
                  <a:latin typeface="Arial" panose="020B0604020202020204" pitchFamily="34" charset="0"/>
                  <a:ea typeface="Osaka" charset="-128"/>
                  <a:cs typeface="Arial" panose="020B0604020202020204" pitchFamily="34" charset="0"/>
                </a:rPr>
                <a:t>XR-NTX: N=126</a:t>
              </a:r>
            </a:p>
          </p:txBody>
        </p:sp>
        <p:sp>
          <p:nvSpPr>
            <p:cNvPr id="17" name="Rectangle 16"/>
            <p:cNvSpPr>
              <a:spLocks noChangeArrowheads="1"/>
            </p:cNvSpPr>
            <p:nvPr/>
          </p:nvSpPr>
          <p:spPr bwMode="auto">
            <a:xfrm>
              <a:off x="355599" y="2351138"/>
              <a:ext cx="160352" cy="160060"/>
            </a:xfrm>
            <a:prstGeom prst="rect">
              <a:avLst/>
            </a:prstGeom>
            <a:solidFill>
              <a:srgbClr val="000066"/>
            </a:solidFill>
            <a:ln w="9525">
              <a:noFill/>
              <a:miter lim="800000"/>
              <a:headEnd/>
              <a:tailEnd/>
            </a:ln>
            <a:effectLst>
              <a:outerShdw blurRad="63500" dist="23000" dir="5400000" rotWithShape="0">
                <a:srgbClr val="000000">
                  <a:alpha val="34998"/>
                </a:srgbClr>
              </a:outerShdw>
            </a:effectLst>
          </p:spPr>
          <p:txBody>
            <a:bodyPr anchor="ctr"/>
            <a:lstStyle/>
            <a:p>
              <a:pPr defTabSz="548200">
                <a:defRPr/>
              </a:pPr>
              <a:endParaRPr lang="en-US" sz="1181" kern="0">
                <a:solidFill>
                  <a:prstClr val="white"/>
                </a:solidFill>
                <a:ea typeface="Osaka" charset="-128"/>
              </a:endParaRPr>
            </a:p>
          </p:txBody>
        </p:sp>
        <p:sp>
          <p:nvSpPr>
            <p:cNvPr id="18" name="Rectangle 17"/>
            <p:cNvSpPr>
              <a:spLocks noChangeArrowheads="1"/>
            </p:cNvSpPr>
            <p:nvPr/>
          </p:nvSpPr>
          <p:spPr bwMode="auto">
            <a:xfrm>
              <a:off x="355599" y="2561911"/>
              <a:ext cx="160352" cy="160061"/>
            </a:xfrm>
            <a:prstGeom prst="rect">
              <a:avLst/>
            </a:prstGeom>
            <a:solidFill>
              <a:srgbClr val="00B050"/>
            </a:solidFill>
            <a:ln w="9525">
              <a:noFill/>
              <a:miter lim="800000"/>
              <a:headEnd/>
              <a:tailEnd/>
            </a:ln>
            <a:effectLst>
              <a:outerShdw blurRad="63500" dist="23000" dir="5400000" rotWithShape="0">
                <a:srgbClr val="000000">
                  <a:alpha val="34998"/>
                </a:srgbClr>
              </a:outerShdw>
            </a:effectLst>
          </p:spPr>
          <p:txBody>
            <a:bodyPr anchor="ctr"/>
            <a:lstStyle/>
            <a:p>
              <a:pPr defTabSz="548200">
                <a:defRPr/>
              </a:pPr>
              <a:endParaRPr lang="en-US" sz="1181" kern="0">
                <a:solidFill>
                  <a:prstClr val="white"/>
                </a:solidFill>
                <a:ea typeface="Osaka" charset="-128"/>
              </a:endParaRPr>
            </a:p>
          </p:txBody>
        </p:sp>
      </p:grpSp>
      <p:sp>
        <p:nvSpPr>
          <p:cNvPr id="19" name="TextBox 10"/>
          <p:cNvSpPr txBox="1">
            <a:spLocks noChangeArrowheads="1"/>
          </p:cNvSpPr>
          <p:nvPr/>
        </p:nvSpPr>
        <p:spPr bwMode="auto">
          <a:xfrm>
            <a:off x="930441" y="1735935"/>
            <a:ext cx="5554203" cy="400110"/>
          </a:xfrm>
          <a:prstGeom prst="rect">
            <a:avLst/>
          </a:prstGeom>
          <a:noFill/>
          <a:ln w="9525">
            <a:noFill/>
            <a:miter lim="800000"/>
            <a:headEnd/>
            <a:tailEnd/>
          </a:ln>
        </p:spPr>
        <p:txBody>
          <a:bodyPr wrap="square">
            <a:spAutoFit/>
          </a:bodyPr>
          <a:lstStyle/>
          <a:p>
            <a:pPr defTabSz="548200">
              <a:defRPr/>
            </a:pPr>
            <a:r>
              <a:rPr lang="en-US" sz="2000" kern="0" dirty="0">
                <a:solidFill>
                  <a:srgbClr val="000000"/>
                </a:solidFill>
                <a:latin typeface="Arial" panose="020B0604020202020204" pitchFamily="34" charset="0"/>
                <a:ea typeface="Osaka" charset="-128"/>
                <a:cs typeface="Arial" panose="020B0604020202020204" pitchFamily="34" charset="0"/>
              </a:rPr>
              <a:t>IM Injection q 4 weeks for 24 weeks</a:t>
            </a:r>
          </a:p>
        </p:txBody>
      </p:sp>
      <p:grpSp>
        <p:nvGrpSpPr>
          <p:cNvPr id="20" name="Group 19"/>
          <p:cNvGrpSpPr/>
          <p:nvPr/>
        </p:nvGrpSpPr>
        <p:grpSpPr>
          <a:xfrm>
            <a:off x="862631" y="2052206"/>
            <a:ext cx="4839595" cy="3047717"/>
            <a:chOff x="2037458" y="1866541"/>
            <a:chExt cx="6553068" cy="3519181"/>
          </a:xfrm>
        </p:grpSpPr>
        <p:sp>
          <p:nvSpPr>
            <p:cNvPr id="21" name="TextBox 20"/>
            <p:cNvSpPr txBox="1"/>
            <p:nvPr/>
          </p:nvSpPr>
          <p:spPr>
            <a:xfrm>
              <a:off x="2155767" y="1866541"/>
              <a:ext cx="5064884" cy="483980"/>
            </a:xfrm>
            <a:prstGeom prst="rect">
              <a:avLst/>
            </a:prstGeom>
            <a:noFill/>
          </p:spPr>
          <p:txBody>
            <a:bodyPr wrap="none" rtlCol="0">
              <a:spAutoFit/>
            </a:bodyPr>
            <a:lstStyle/>
            <a:p>
              <a:pPr defTabSz="548200">
                <a:defRPr/>
              </a:pPr>
              <a:r>
                <a:rPr lang="en-US" sz="1181" kern="0" dirty="0">
                  <a:solidFill>
                    <a:prstClr val="black"/>
                  </a:solidFill>
                </a:rPr>
                <a:t>Median % Opioid-Negative Urines</a:t>
              </a:r>
            </a:p>
          </p:txBody>
        </p:sp>
        <p:sp>
          <p:nvSpPr>
            <p:cNvPr id="22" name="TextBox 21"/>
            <p:cNvSpPr txBox="1"/>
            <p:nvPr/>
          </p:nvSpPr>
          <p:spPr>
            <a:xfrm>
              <a:off x="2037458" y="2235985"/>
              <a:ext cx="541770" cy="2899743"/>
            </a:xfrm>
            <a:prstGeom prst="rect">
              <a:avLst/>
            </a:prstGeom>
            <a:noFill/>
          </p:spPr>
          <p:txBody>
            <a:bodyPr vert="vert270" wrap="none" rtlCol="0">
              <a:spAutoFit/>
            </a:bodyPr>
            <a:lstStyle/>
            <a:p>
              <a:pPr defTabSz="548200">
                <a:defRPr/>
              </a:pPr>
              <a:r>
                <a:rPr lang="en-US" sz="1400" kern="0" dirty="0">
                  <a:solidFill>
                    <a:prstClr val="black"/>
                  </a:solidFill>
                  <a:latin typeface="Arial" panose="020B0604020202020204" pitchFamily="34" charset="0"/>
                  <a:cs typeface="Arial" panose="020B0604020202020204" pitchFamily="34" charset="0"/>
                </a:rPr>
                <a:t>Percent of Weekly Urine Tests</a:t>
              </a:r>
            </a:p>
          </p:txBody>
        </p:sp>
        <p:cxnSp>
          <p:nvCxnSpPr>
            <p:cNvPr id="23" name="Straight Connector 22"/>
            <p:cNvCxnSpPr/>
            <p:nvPr/>
          </p:nvCxnSpPr>
          <p:spPr>
            <a:xfrm>
              <a:off x="3361298" y="2308482"/>
              <a:ext cx="0" cy="2743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185767" y="4942824"/>
              <a:ext cx="54047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242921" y="4714224"/>
              <a:ext cx="5176157"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242921" y="4452966"/>
              <a:ext cx="5176157"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242921" y="4209852"/>
              <a:ext cx="5176157"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242921" y="3981252"/>
              <a:ext cx="5176157"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242921" y="3719994"/>
              <a:ext cx="5176157"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242921" y="3476880"/>
              <a:ext cx="5176157"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242921" y="3251910"/>
              <a:ext cx="5176157"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242921" y="3008796"/>
              <a:ext cx="5176157"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242921" y="2747538"/>
              <a:ext cx="5176157"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242921" y="2518938"/>
              <a:ext cx="5176157"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447059" y="2338993"/>
              <a:ext cx="870914" cy="2843103"/>
            </a:xfrm>
            <a:prstGeom prst="rect">
              <a:avLst/>
            </a:prstGeom>
            <a:noFill/>
          </p:spPr>
          <p:txBody>
            <a:bodyPr wrap="none" rtlCol="0">
              <a:spAutoFit/>
            </a:bodyPr>
            <a:lstStyle/>
            <a:p>
              <a:pPr algn="r" defTabSz="548200">
                <a:defRPr/>
              </a:pPr>
              <a:r>
                <a:rPr lang="en-US" sz="1400" kern="0" dirty="0">
                  <a:solidFill>
                    <a:prstClr val="black"/>
                  </a:solidFill>
                  <a:latin typeface="Arial" panose="020B0604020202020204" pitchFamily="34" charset="0"/>
                  <a:cs typeface="Arial" panose="020B0604020202020204" pitchFamily="34" charset="0"/>
                </a:rPr>
                <a:t>100%</a:t>
              </a:r>
            </a:p>
            <a:p>
              <a:pPr algn="r" defTabSz="548200">
                <a:defRPr/>
              </a:pPr>
              <a:endParaRPr lang="en-US" sz="1400" kern="0" dirty="0">
                <a:solidFill>
                  <a:prstClr val="black"/>
                </a:solidFill>
                <a:latin typeface="Arial" panose="020B0604020202020204" pitchFamily="34" charset="0"/>
                <a:cs typeface="Arial" panose="020B0604020202020204" pitchFamily="34" charset="0"/>
              </a:endParaRPr>
            </a:p>
            <a:p>
              <a:pPr algn="r" defTabSz="548200">
                <a:defRPr/>
              </a:pPr>
              <a:r>
                <a:rPr lang="en-US" sz="1400" kern="0" dirty="0">
                  <a:solidFill>
                    <a:prstClr val="black"/>
                  </a:solidFill>
                  <a:latin typeface="Arial" panose="020B0604020202020204" pitchFamily="34" charset="0"/>
                  <a:cs typeface="Arial" panose="020B0604020202020204" pitchFamily="34" charset="0"/>
                </a:rPr>
                <a:t>80%</a:t>
              </a:r>
            </a:p>
            <a:p>
              <a:pPr algn="r" defTabSz="548200">
                <a:defRPr/>
              </a:pPr>
              <a:endParaRPr lang="en-US" sz="1400" kern="0" dirty="0">
                <a:solidFill>
                  <a:prstClr val="black"/>
                </a:solidFill>
                <a:latin typeface="Arial" panose="020B0604020202020204" pitchFamily="34" charset="0"/>
                <a:cs typeface="Arial" panose="020B0604020202020204" pitchFamily="34" charset="0"/>
              </a:endParaRPr>
            </a:p>
            <a:p>
              <a:pPr algn="r" defTabSz="548200">
                <a:defRPr/>
              </a:pPr>
              <a:r>
                <a:rPr lang="en-US" sz="1400" kern="0" dirty="0">
                  <a:solidFill>
                    <a:prstClr val="black"/>
                  </a:solidFill>
                  <a:latin typeface="Arial" panose="020B0604020202020204" pitchFamily="34" charset="0"/>
                  <a:cs typeface="Arial" panose="020B0604020202020204" pitchFamily="34" charset="0"/>
                </a:rPr>
                <a:t>60%</a:t>
              </a:r>
            </a:p>
            <a:p>
              <a:pPr algn="r" defTabSz="548200">
                <a:defRPr/>
              </a:pPr>
              <a:endParaRPr lang="en-US" sz="1400" kern="0" dirty="0">
                <a:solidFill>
                  <a:prstClr val="black"/>
                </a:solidFill>
                <a:latin typeface="Arial" panose="020B0604020202020204" pitchFamily="34" charset="0"/>
                <a:cs typeface="Arial" panose="020B0604020202020204" pitchFamily="34" charset="0"/>
              </a:endParaRPr>
            </a:p>
            <a:p>
              <a:pPr algn="r" defTabSz="548200">
                <a:defRPr/>
              </a:pPr>
              <a:r>
                <a:rPr lang="en-US" sz="1400" kern="0" dirty="0">
                  <a:solidFill>
                    <a:prstClr val="black"/>
                  </a:solidFill>
                  <a:latin typeface="Arial" panose="020B0604020202020204" pitchFamily="34" charset="0"/>
                  <a:cs typeface="Arial" panose="020B0604020202020204" pitchFamily="34" charset="0"/>
                </a:rPr>
                <a:t>40%</a:t>
              </a:r>
            </a:p>
            <a:p>
              <a:pPr algn="r" defTabSz="548200">
                <a:defRPr/>
              </a:pPr>
              <a:endParaRPr lang="en-US" sz="1400" kern="0" dirty="0">
                <a:solidFill>
                  <a:prstClr val="black"/>
                </a:solidFill>
                <a:latin typeface="Arial" panose="020B0604020202020204" pitchFamily="34" charset="0"/>
                <a:cs typeface="Arial" panose="020B0604020202020204" pitchFamily="34" charset="0"/>
              </a:endParaRPr>
            </a:p>
            <a:p>
              <a:pPr algn="r" defTabSz="548200">
                <a:defRPr/>
              </a:pPr>
              <a:r>
                <a:rPr lang="en-US" sz="1400" kern="0" dirty="0">
                  <a:solidFill>
                    <a:prstClr val="black"/>
                  </a:solidFill>
                  <a:latin typeface="Arial" panose="020B0604020202020204" pitchFamily="34" charset="0"/>
                  <a:cs typeface="Arial" panose="020B0604020202020204" pitchFamily="34" charset="0"/>
                </a:rPr>
                <a:t>20%</a:t>
              </a:r>
            </a:p>
            <a:p>
              <a:pPr algn="r" defTabSz="548200">
                <a:defRPr/>
              </a:pPr>
              <a:endParaRPr lang="en-US" sz="1400" kern="0" dirty="0">
                <a:solidFill>
                  <a:prstClr val="black"/>
                </a:solidFill>
                <a:latin typeface="Arial" panose="020B0604020202020204" pitchFamily="34" charset="0"/>
                <a:cs typeface="Arial" panose="020B0604020202020204" pitchFamily="34" charset="0"/>
              </a:endParaRPr>
            </a:p>
            <a:p>
              <a:pPr algn="r" defTabSz="548200">
                <a:defRPr/>
              </a:pPr>
              <a:r>
                <a:rPr lang="en-US" sz="1400" kern="0" dirty="0">
                  <a:solidFill>
                    <a:prstClr val="black"/>
                  </a:solidFill>
                  <a:latin typeface="Arial" panose="020B0604020202020204" pitchFamily="34" charset="0"/>
                  <a:cs typeface="Arial" panose="020B0604020202020204" pitchFamily="34" charset="0"/>
                </a:rPr>
                <a:t>0%</a:t>
              </a:r>
            </a:p>
          </p:txBody>
        </p:sp>
        <p:sp>
          <p:nvSpPr>
            <p:cNvPr id="43" name="TextBox 42"/>
            <p:cNvSpPr txBox="1"/>
            <p:nvPr/>
          </p:nvSpPr>
          <p:spPr>
            <a:xfrm>
              <a:off x="3727609" y="4923717"/>
              <a:ext cx="1893154" cy="462005"/>
            </a:xfrm>
            <a:prstGeom prst="rect">
              <a:avLst/>
            </a:prstGeom>
            <a:noFill/>
          </p:spPr>
          <p:txBody>
            <a:bodyPr wrap="none" rtlCol="0">
              <a:spAutoFit/>
            </a:bodyPr>
            <a:lstStyle/>
            <a:p>
              <a:pPr defTabSz="548200">
                <a:defRPr/>
              </a:pPr>
              <a:r>
                <a:rPr lang="en-US" sz="2000" kern="0" dirty="0">
                  <a:solidFill>
                    <a:prstClr val="black"/>
                  </a:solidFill>
                  <a:latin typeface="Arial" panose="020B0604020202020204" pitchFamily="34" charset="0"/>
                  <a:cs typeface="Arial" panose="020B0604020202020204" pitchFamily="34" charset="0"/>
                </a:rPr>
                <a:t>PLACEBO</a:t>
              </a:r>
            </a:p>
          </p:txBody>
        </p:sp>
        <p:sp>
          <p:nvSpPr>
            <p:cNvPr id="44" name="TextBox 43"/>
            <p:cNvSpPr txBox="1"/>
            <p:nvPr/>
          </p:nvSpPr>
          <p:spPr>
            <a:xfrm>
              <a:off x="6314490" y="4923717"/>
              <a:ext cx="1545865" cy="462005"/>
            </a:xfrm>
            <a:prstGeom prst="rect">
              <a:avLst/>
            </a:prstGeom>
            <a:noFill/>
          </p:spPr>
          <p:txBody>
            <a:bodyPr wrap="none" rtlCol="0">
              <a:spAutoFit/>
            </a:bodyPr>
            <a:lstStyle/>
            <a:p>
              <a:pPr defTabSz="548200">
                <a:defRPr/>
              </a:pPr>
              <a:r>
                <a:rPr lang="en-US" sz="2000" kern="0" dirty="0">
                  <a:solidFill>
                    <a:prstClr val="black"/>
                  </a:solidFill>
                  <a:latin typeface="Arial" panose="020B0604020202020204" pitchFamily="34" charset="0"/>
                  <a:cs typeface="Arial" panose="020B0604020202020204" pitchFamily="34" charset="0"/>
                </a:rPr>
                <a:t>XR-NTX</a:t>
              </a:r>
            </a:p>
          </p:txBody>
        </p:sp>
        <p:sp>
          <p:nvSpPr>
            <p:cNvPr id="45" name="Rectangle 44"/>
            <p:cNvSpPr/>
            <p:nvPr/>
          </p:nvSpPr>
          <p:spPr>
            <a:xfrm>
              <a:off x="4047102" y="4075596"/>
              <a:ext cx="942975" cy="838200"/>
            </a:xfrm>
            <a:prstGeom prst="rect">
              <a:avLst/>
            </a:prstGeom>
            <a:gradFill flip="none" rotWithShape="1">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548200">
                <a:defRPr/>
              </a:pPr>
              <a:endParaRPr lang="en-US" sz="1181" kern="0">
                <a:solidFill>
                  <a:prstClr val="white"/>
                </a:solidFill>
              </a:endParaRPr>
            </a:p>
          </p:txBody>
        </p:sp>
        <p:sp>
          <p:nvSpPr>
            <p:cNvPr id="46" name="Rectangle 45"/>
            <p:cNvSpPr/>
            <p:nvPr/>
          </p:nvSpPr>
          <p:spPr>
            <a:xfrm>
              <a:off x="6447404" y="2809224"/>
              <a:ext cx="942975" cy="2115456"/>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548200">
                <a:defRPr/>
              </a:pPr>
              <a:endParaRPr lang="en-US" sz="1181" kern="0">
                <a:solidFill>
                  <a:prstClr val="white"/>
                </a:solidFill>
              </a:endParaRPr>
            </a:p>
          </p:txBody>
        </p:sp>
      </p:grpSp>
      <p:sp>
        <p:nvSpPr>
          <p:cNvPr id="5" name="TextBox 4"/>
          <p:cNvSpPr txBox="1"/>
          <p:nvPr/>
        </p:nvSpPr>
        <p:spPr>
          <a:xfrm>
            <a:off x="-80205" y="5868676"/>
            <a:ext cx="12159914" cy="830997"/>
          </a:xfrm>
          <a:prstGeom prst="rect">
            <a:avLst/>
          </a:prstGeom>
          <a:noFill/>
        </p:spPr>
        <p:txBody>
          <a:bodyPr wrap="square" rtlCol="0">
            <a:spAutoFit/>
          </a:bodyPr>
          <a:lstStyle/>
          <a:p>
            <a:pPr algn="ctr" defTabSz="548200"/>
            <a:r>
              <a:rPr lang="en-US" sz="2400" b="1" dirty="0">
                <a:solidFill>
                  <a:srgbClr val="FF0000"/>
                </a:solidFill>
                <a:latin typeface="Arial" panose="020B0604020202020204" pitchFamily="34" charset="0"/>
                <a:cs typeface="Arial" panose="020B0604020202020204" pitchFamily="34" charset="0"/>
              </a:rPr>
              <a:t>Opportunities for Partnership in the Development of Longer Acting Formulations and/or Drug Combinations to Improve Treatment Compliance and Retention </a:t>
            </a:r>
          </a:p>
        </p:txBody>
      </p:sp>
      <p:sp>
        <p:nvSpPr>
          <p:cNvPr id="47" name="Rectangle 4"/>
          <p:cNvSpPr>
            <a:spLocks noChangeArrowheads="1"/>
          </p:cNvSpPr>
          <p:nvPr/>
        </p:nvSpPr>
        <p:spPr bwMode="auto">
          <a:xfrm>
            <a:off x="2538679" y="-233015"/>
            <a:ext cx="8722980" cy="22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ヒラギノ角ゴ Pro W3" charset="-128"/>
              </a:defRPr>
            </a:lvl1pPr>
            <a:lvl2pPr marL="742950" indent="-285750">
              <a:defRPr sz="2800" b="1">
                <a:solidFill>
                  <a:schemeClr val="tx1"/>
                </a:solidFill>
                <a:latin typeface="Arial" panose="020B0604020202020204" pitchFamily="34" charset="0"/>
                <a:ea typeface="ヒラギノ角ゴ Pro W3" charset="-128"/>
              </a:defRPr>
            </a:lvl2pPr>
            <a:lvl3pPr marL="1143000" indent="-228600">
              <a:defRPr sz="2800" b="1">
                <a:solidFill>
                  <a:schemeClr val="tx1"/>
                </a:solidFill>
                <a:latin typeface="Arial" panose="020B0604020202020204" pitchFamily="34" charset="0"/>
                <a:ea typeface="ヒラギノ角ゴ Pro W3" charset="-128"/>
              </a:defRPr>
            </a:lvl3pPr>
            <a:lvl4pPr marL="1600200" indent="-228600">
              <a:defRPr sz="2800" b="1">
                <a:solidFill>
                  <a:schemeClr val="tx1"/>
                </a:solidFill>
                <a:latin typeface="Arial" panose="020B0604020202020204" pitchFamily="34" charset="0"/>
                <a:ea typeface="ヒラギノ角ゴ Pro W3" charset="-128"/>
              </a:defRPr>
            </a:lvl4pPr>
            <a:lvl5pPr marL="2057400" indent="-228600">
              <a:defRPr sz="2800" b="1">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50000"/>
              </a:spcAft>
              <a:buClr>
                <a:schemeClr val="accent1"/>
              </a:buClr>
              <a:buSzPct val="80000"/>
              <a:buFont typeface="Symbol" panose="05050102010706020507" pitchFamily="18" charset="2"/>
              <a:buChar char="¨"/>
              <a:defRPr sz="2800" b="1">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50000"/>
              </a:spcAft>
              <a:buClr>
                <a:schemeClr val="accent1"/>
              </a:buClr>
              <a:buSzPct val="80000"/>
              <a:buFont typeface="Symbol" panose="05050102010706020507" pitchFamily="18" charset="2"/>
              <a:buChar char="¨"/>
              <a:defRPr sz="2800" b="1">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50000"/>
              </a:spcAft>
              <a:buClr>
                <a:schemeClr val="accent1"/>
              </a:buClr>
              <a:buSzPct val="80000"/>
              <a:buFont typeface="Symbol" panose="05050102010706020507" pitchFamily="18" charset="2"/>
              <a:buChar char="¨"/>
              <a:defRPr sz="2800" b="1">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50000"/>
              </a:spcAft>
              <a:buClr>
                <a:schemeClr val="accent1"/>
              </a:buClr>
              <a:buSzPct val="80000"/>
              <a:buFont typeface="Symbol" panose="05050102010706020507" pitchFamily="18" charset="2"/>
              <a:buChar char="¨"/>
              <a:defRPr sz="2800" b="1">
                <a:solidFill>
                  <a:schemeClr val="tx1"/>
                </a:solidFill>
                <a:latin typeface="Arial" panose="020B0604020202020204" pitchFamily="34" charset="0"/>
                <a:ea typeface="ヒラギノ角ゴ Pro W3" charset="-128"/>
              </a:defRPr>
            </a:lvl9pPr>
          </a:lstStyle>
          <a:p>
            <a:pPr defTabSz="548200">
              <a:lnSpc>
                <a:spcPct val="60000"/>
              </a:lnSpc>
              <a:spcAft>
                <a:spcPct val="0"/>
              </a:spcAft>
              <a:buClr>
                <a:srgbClr val="FF0000"/>
              </a:buClr>
              <a:buSzPct val="150000"/>
              <a:buFontTx/>
              <a:buChar char="•"/>
              <a:defRPr/>
            </a:pPr>
            <a:endParaRPr lang="en-US" altLang="en-US" sz="3600" kern="0" dirty="0">
              <a:solidFill>
                <a:srgbClr val="000000"/>
              </a:solidFill>
              <a:ea typeface="Osaka" charset="-128"/>
              <a:cs typeface="Arial" panose="020B0604020202020204" pitchFamily="34" charset="0"/>
            </a:endParaRPr>
          </a:p>
          <a:p>
            <a:pPr defTabSz="548200">
              <a:lnSpc>
                <a:spcPct val="120000"/>
              </a:lnSpc>
              <a:spcAft>
                <a:spcPct val="0"/>
              </a:spcAft>
              <a:buClr>
                <a:srgbClr val="FF0000"/>
              </a:buClr>
              <a:buSzPct val="150000"/>
              <a:defRPr/>
            </a:pPr>
            <a:r>
              <a:rPr lang="en-US" altLang="en-US" sz="3600" kern="0" dirty="0">
                <a:solidFill>
                  <a:srgbClr val="000000"/>
                </a:solidFill>
                <a:ea typeface="Osaka" charset="-128"/>
                <a:cs typeface="Arial" panose="020B0604020202020204" pitchFamily="34" charset="0"/>
              </a:rPr>
              <a:t>Extended Release Formulations</a:t>
            </a:r>
          </a:p>
          <a:p>
            <a:pPr marL="289339" indent="-289339" defTabSz="548200">
              <a:lnSpc>
                <a:spcPct val="120000"/>
              </a:lnSpc>
              <a:buClr>
                <a:srgbClr val="FF0000"/>
              </a:buClr>
              <a:buSzPct val="150000"/>
              <a:buFont typeface="Arial" panose="020B0604020202020204" pitchFamily="34" charset="0"/>
              <a:buChar char="•"/>
              <a:defRPr/>
            </a:pPr>
            <a:endParaRPr lang="en-US" altLang="en-US" sz="3600" kern="0" dirty="0">
              <a:solidFill>
                <a:srgbClr val="000000"/>
              </a:solidFill>
              <a:ea typeface="Osaka" charset="-128"/>
              <a:cs typeface="Arial" panose="020B0604020202020204" pitchFamily="34" charset="0"/>
            </a:endParaRPr>
          </a:p>
          <a:p>
            <a:pPr defTabSz="548200">
              <a:lnSpc>
                <a:spcPct val="120000"/>
              </a:lnSpc>
              <a:spcAft>
                <a:spcPct val="0"/>
              </a:spcAft>
              <a:buClr>
                <a:srgbClr val="FF0000"/>
              </a:buClr>
              <a:buSzPct val="150000"/>
              <a:defRPr/>
            </a:pPr>
            <a:r>
              <a:rPr lang="en-US" altLang="en-US" sz="3600" kern="0" dirty="0">
                <a:solidFill>
                  <a:srgbClr val="000000"/>
                </a:solidFill>
                <a:ea typeface="Osaka" charset="-128"/>
                <a:cs typeface="Arial" panose="020B0604020202020204" pitchFamily="34" charset="0"/>
              </a:rPr>
              <a:t>  </a:t>
            </a:r>
          </a:p>
          <a:p>
            <a:pPr defTabSz="548200">
              <a:lnSpc>
                <a:spcPct val="120000"/>
              </a:lnSpc>
              <a:spcAft>
                <a:spcPct val="0"/>
              </a:spcAft>
              <a:buClr>
                <a:srgbClr val="FF0000"/>
              </a:buClr>
              <a:buSzPct val="150000"/>
              <a:defRPr/>
            </a:pPr>
            <a:endParaRPr lang="en-US" altLang="en-US" sz="3600" kern="0" dirty="0">
              <a:solidFill>
                <a:srgbClr val="000000"/>
              </a:solidFill>
              <a:ea typeface="Osaka" charset="-128"/>
              <a:cs typeface="Arial" panose="020B0604020202020204" pitchFamily="34" charset="0"/>
            </a:endParaRPr>
          </a:p>
          <a:p>
            <a:pPr defTabSz="548200">
              <a:lnSpc>
                <a:spcPct val="120000"/>
              </a:lnSpc>
              <a:spcAft>
                <a:spcPct val="0"/>
              </a:spcAft>
              <a:buClr>
                <a:srgbClr val="FF0000"/>
              </a:buClr>
              <a:buSzPct val="150000"/>
              <a:defRPr/>
            </a:pPr>
            <a:r>
              <a:rPr lang="en-US" altLang="en-US" sz="3600" kern="0" dirty="0">
                <a:solidFill>
                  <a:srgbClr val="000000"/>
                </a:solidFill>
                <a:ea typeface="Osaka" charset="-128"/>
                <a:cs typeface="Arial" panose="020B0604020202020204" pitchFamily="34" charset="0"/>
              </a:rPr>
              <a:t> </a:t>
            </a:r>
          </a:p>
        </p:txBody>
      </p:sp>
    </p:spTree>
    <p:extLst>
      <p:ext uri="{BB962C8B-B14F-4D97-AF65-F5344CB8AC3E}">
        <p14:creationId xmlns:p14="http://schemas.microsoft.com/office/powerpoint/2010/main" val="64555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40432" y="916468"/>
            <a:ext cx="4530551" cy="757368"/>
          </a:xfrm>
          <a:prstGeom prst="rect">
            <a:avLst/>
          </a:prstGeom>
          <a:solidFill>
            <a:srgbClr val="DCE6F2">
              <a:alpha val="20000"/>
            </a:srgbClr>
          </a:solidFill>
          <a:ln>
            <a:noFill/>
          </a:ln>
        </p:spPr>
        <p:style>
          <a:lnRef idx="1">
            <a:schemeClr val="accent1"/>
          </a:lnRef>
          <a:fillRef idx="3">
            <a:schemeClr val="accent1"/>
          </a:fillRef>
          <a:effectRef idx="2">
            <a:schemeClr val="accent1"/>
          </a:effectRef>
          <a:fontRef idx="minor">
            <a:schemeClr val="lt1"/>
          </a:fontRef>
        </p:style>
        <p:txBody>
          <a:bodyPr lIns="129940" tIns="64973" rIns="129940" bIns="64973" rtlCol="0" anchor="ctr"/>
          <a:lstStyle/>
          <a:p>
            <a:pPr algn="ctr" defTabSz="548200"/>
            <a:r>
              <a:rPr lang="en-US" sz="3600" b="1" dirty="0">
                <a:solidFill>
                  <a:srgbClr val="000000"/>
                </a:solidFill>
                <a:latin typeface="Arial"/>
                <a:cs typeface="Arial"/>
              </a:rPr>
              <a:t>PAIN</a:t>
            </a:r>
          </a:p>
        </p:txBody>
      </p:sp>
      <p:pic>
        <p:nvPicPr>
          <p:cNvPr id="6" name="Picture 1" descr="C:\Users\dthomas1\AppData\Local\Microsoft\Windows\Temporary Internet Files\Content.Outlook\A30LFBZ4\LogoCoEPEs.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831111" y="2333598"/>
            <a:ext cx="1039872" cy="115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5"/>
          <p:cNvGrpSpPr>
            <a:grpSpLocks/>
          </p:cNvGrpSpPr>
          <p:nvPr/>
        </p:nvGrpSpPr>
        <p:grpSpPr bwMode="auto">
          <a:xfrm>
            <a:off x="2305245" y="2356483"/>
            <a:ext cx="2052760" cy="1296513"/>
            <a:chOff x="12622950" y="68201"/>
            <a:chExt cx="2453905" cy="2110592"/>
          </a:xfrm>
        </p:grpSpPr>
        <p:sp>
          <p:nvSpPr>
            <p:cNvPr id="8" name="Rectangle 7"/>
            <p:cNvSpPr/>
            <p:nvPr/>
          </p:nvSpPr>
          <p:spPr>
            <a:xfrm>
              <a:off x="12691681" y="102263"/>
              <a:ext cx="1571189" cy="1628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41190">
                <a:defRPr/>
              </a:pPr>
              <a:endParaRPr lang="en-US" sz="2015">
                <a:solidFill>
                  <a:srgbClr val="000000"/>
                </a:solidFill>
                <a:latin typeface="Arial"/>
                <a:cs typeface="Arial"/>
              </a:endParaRPr>
            </a:p>
          </p:txBody>
        </p:sp>
        <p:sp>
          <p:nvSpPr>
            <p:cNvPr id="9" name="Rectangle 8"/>
            <p:cNvSpPr/>
            <p:nvPr/>
          </p:nvSpPr>
          <p:spPr>
            <a:xfrm>
              <a:off x="12622950" y="68208"/>
              <a:ext cx="2453905" cy="2110585"/>
            </a:xfrm>
            <a:prstGeom prst="rect">
              <a:avLst/>
            </a:prstGeom>
          </p:spPr>
          <p:txBody>
            <a:bodyPr wrap="square">
              <a:spAutoFit/>
            </a:bodyPr>
            <a:lstStyle/>
            <a:p>
              <a:pPr defTabSz="541190">
                <a:defRPr/>
              </a:pPr>
              <a:r>
                <a:rPr lang="en-US" sz="1304" dirty="0">
                  <a:solidFill>
                    <a:srgbClr val="000000"/>
                  </a:solidFill>
                  <a:effectLst>
                    <a:outerShdw blurRad="50800" dist="38100" dir="2700000" algn="tl" rotWithShape="0">
                      <a:prstClr val="black"/>
                    </a:outerShdw>
                  </a:effectLst>
                  <a:latin typeface="Arial"/>
                  <a:cs typeface="Arial"/>
                </a:rPr>
                <a:t>ORWH</a:t>
              </a:r>
            </a:p>
            <a:p>
              <a:pPr defTabSz="541190">
                <a:defRPr/>
              </a:pPr>
              <a:r>
                <a:rPr lang="en-US" sz="1304" dirty="0">
                  <a:solidFill>
                    <a:srgbClr val="000000"/>
                  </a:solidFill>
                  <a:effectLst>
                    <a:outerShdw blurRad="50800" dist="38100" dir="2700000" algn="tl" rotWithShape="0">
                      <a:prstClr val="black"/>
                    </a:outerShdw>
                  </a:effectLst>
                  <a:latin typeface="Arial"/>
                  <a:cs typeface="Arial"/>
                </a:rPr>
                <a:t>OBSSR</a:t>
              </a:r>
            </a:p>
            <a:p>
              <a:pPr defTabSz="541190">
                <a:defRPr/>
              </a:pPr>
              <a:r>
                <a:rPr lang="en-US" sz="1304" dirty="0">
                  <a:solidFill>
                    <a:srgbClr val="000000"/>
                  </a:solidFill>
                  <a:effectLst>
                    <a:outerShdw blurRad="50800" dist="38100" dir="2700000" algn="tl" rotWithShape="0">
                      <a:prstClr val="black"/>
                    </a:outerShdw>
                  </a:effectLst>
                  <a:latin typeface="Arial"/>
                  <a:cs typeface="Arial"/>
                </a:rPr>
                <a:t>NIDA</a:t>
              </a:r>
            </a:p>
            <a:p>
              <a:pPr defTabSz="541190">
                <a:defRPr/>
              </a:pPr>
              <a:r>
                <a:rPr lang="en-US" sz="1304" dirty="0">
                  <a:solidFill>
                    <a:srgbClr val="000000"/>
                  </a:solidFill>
                  <a:effectLst>
                    <a:outerShdw blurRad="50800" dist="38100" dir="2700000" algn="tl" rotWithShape="0">
                      <a:prstClr val="black"/>
                    </a:outerShdw>
                  </a:effectLst>
                  <a:latin typeface="Arial"/>
                  <a:cs typeface="Arial"/>
                </a:rPr>
                <a:t>NIDCR</a:t>
              </a:r>
            </a:p>
            <a:p>
              <a:pPr defTabSz="541190">
                <a:defRPr/>
              </a:pPr>
              <a:r>
                <a:rPr lang="en-US" sz="1304" dirty="0">
                  <a:solidFill>
                    <a:srgbClr val="000000"/>
                  </a:solidFill>
                  <a:effectLst>
                    <a:outerShdw blurRad="50800" dist="38100" dir="2700000" algn="tl" rotWithShape="0">
                      <a:prstClr val="black"/>
                    </a:outerShdw>
                  </a:effectLst>
                  <a:latin typeface="Arial"/>
                  <a:cs typeface="Arial"/>
                </a:rPr>
                <a:t>NINDS</a:t>
              </a:r>
            </a:p>
            <a:p>
              <a:pPr defTabSz="541190">
                <a:defRPr/>
              </a:pPr>
              <a:endParaRPr lang="en-US" sz="1304" dirty="0">
                <a:solidFill>
                  <a:srgbClr val="000000"/>
                </a:solidFill>
                <a:effectLst>
                  <a:outerShdw blurRad="50800" dist="38100" dir="2700000" algn="tl" rotWithShape="0">
                    <a:prstClr val="black"/>
                  </a:outerShdw>
                </a:effectLst>
                <a:latin typeface="Arial"/>
                <a:cs typeface="Arial"/>
              </a:endParaRPr>
            </a:p>
          </p:txBody>
        </p:sp>
        <p:sp>
          <p:nvSpPr>
            <p:cNvPr id="10" name="Rectangle 9"/>
            <p:cNvSpPr/>
            <p:nvPr/>
          </p:nvSpPr>
          <p:spPr>
            <a:xfrm>
              <a:off x="13400197" y="68201"/>
              <a:ext cx="1235997" cy="1783873"/>
            </a:xfrm>
            <a:prstGeom prst="rect">
              <a:avLst/>
            </a:prstGeom>
            <a:effectLst>
              <a:outerShdw blurRad="50800" dist="38100" dir="2700000" algn="tl" rotWithShape="0">
                <a:prstClr val="black">
                  <a:alpha val="40000"/>
                </a:prstClr>
              </a:outerShdw>
            </a:effectLst>
          </p:spPr>
          <p:txBody>
            <a:bodyPr wrap="square">
              <a:spAutoFit/>
            </a:bodyPr>
            <a:lstStyle/>
            <a:p>
              <a:pPr defTabSz="541190">
                <a:defRPr/>
              </a:pPr>
              <a:r>
                <a:rPr lang="en-US" sz="1304" dirty="0">
                  <a:solidFill>
                    <a:srgbClr val="000000"/>
                  </a:solidFill>
                  <a:effectLst>
                    <a:outerShdw blurRad="38100" dist="38100" dir="2700000" algn="tl">
                      <a:srgbClr val="DDDDDD"/>
                    </a:outerShdw>
                  </a:effectLst>
                  <a:latin typeface="Arial"/>
                  <a:cs typeface="Arial"/>
                </a:rPr>
                <a:t>NIA</a:t>
              </a:r>
            </a:p>
            <a:p>
              <a:pPr defTabSz="541190">
                <a:defRPr/>
              </a:pPr>
              <a:r>
                <a:rPr lang="en-US" sz="1304" dirty="0">
                  <a:solidFill>
                    <a:srgbClr val="000000"/>
                  </a:solidFill>
                  <a:effectLst>
                    <a:outerShdw blurRad="38100" dist="38100" dir="2700000" algn="tl">
                      <a:srgbClr val="DDDDDD"/>
                    </a:outerShdw>
                  </a:effectLst>
                  <a:latin typeface="Arial"/>
                  <a:cs typeface="Arial"/>
                </a:rPr>
                <a:t>NINR</a:t>
              </a:r>
            </a:p>
            <a:p>
              <a:pPr defTabSz="541190">
                <a:defRPr/>
              </a:pPr>
              <a:r>
                <a:rPr lang="en-US" sz="1304" dirty="0">
                  <a:solidFill>
                    <a:srgbClr val="000000"/>
                  </a:solidFill>
                  <a:effectLst>
                    <a:outerShdw blurRad="38100" dist="38100" dir="2700000" algn="tl">
                      <a:srgbClr val="DDDDDD"/>
                    </a:outerShdw>
                  </a:effectLst>
                  <a:latin typeface="Arial"/>
                  <a:cs typeface="Arial"/>
                </a:rPr>
                <a:t>NICHD</a:t>
              </a:r>
            </a:p>
            <a:p>
              <a:pPr defTabSz="541190">
                <a:defRPr/>
              </a:pPr>
              <a:r>
                <a:rPr lang="en-US" sz="1304" dirty="0">
                  <a:solidFill>
                    <a:srgbClr val="000000"/>
                  </a:solidFill>
                  <a:effectLst>
                    <a:outerShdw blurRad="38100" dist="38100" dir="2700000" algn="tl">
                      <a:srgbClr val="DDDDDD"/>
                    </a:outerShdw>
                  </a:effectLst>
                  <a:latin typeface="Arial"/>
                  <a:cs typeface="Arial"/>
                </a:rPr>
                <a:t>NIAMS</a:t>
              </a:r>
            </a:p>
            <a:p>
              <a:pPr defTabSz="541190">
                <a:defRPr/>
              </a:pPr>
              <a:r>
                <a:rPr lang="en-US" sz="1304" dirty="0">
                  <a:solidFill>
                    <a:srgbClr val="000000"/>
                  </a:solidFill>
                  <a:effectLst>
                    <a:outerShdw blurRad="38100" dist="38100" dir="2700000" algn="tl">
                      <a:srgbClr val="DDDDDD"/>
                    </a:outerShdw>
                  </a:effectLst>
                  <a:latin typeface="Arial"/>
                  <a:cs typeface="Arial"/>
                </a:rPr>
                <a:t>NCCIH</a:t>
              </a:r>
            </a:p>
          </p:txBody>
        </p:sp>
      </p:grpSp>
      <p:sp>
        <p:nvSpPr>
          <p:cNvPr id="11" name="TextBox 10"/>
          <p:cNvSpPr txBox="1"/>
          <p:nvPr/>
        </p:nvSpPr>
        <p:spPr>
          <a:xfrm>
            <a:off x="-40241" y="1575360"/>
            <a:ext cx="6152446" cy="831535"/>
          </a:xfrm>
          <a:prstGeom prst="rect">
            <a:avLst/>
          </a:prstGeom>
          <a:noFill/>
        </p:spPr>
        <p:txBody>
          <a:bodyPr wrap="square" lIns="129940" tIns="64973" rIns="129940" bIns="64973">
            <a:spAutoFit/>
          </a:bodyPr>
          <a:lstStyle/>
          <a:p>
            <a:pPr algn="ctr" defTabSz="541190">
              <a:lnSpc>
                <a:spcPct val="80000"/>
              </a:lnSpc>
              <a:defRPr/>
            </a:pPr>
            <a:r>
              <a:rPr lang="en-US" sz="2844" b="1" dirty="0">
                <a:solidFill>
                  <a:srgbClr val="000000"/>
                </a:solidFill>
                <a:latin typeface="Arial"/>
                <a:cs typeface="Arial"/>
              </a:rPr>
              <a:t>NIH Pain Consortium Centers </a:t>
            </a:r>
          </a:p>
          <a:p>
            <a:pPr algn="ctr" defTabSz="541190">
              <a:lnSpc>
                <a:spcPct val="80000"/>
              </a:lnSpc>
              <a:defRPr/>
            </a:pPr>
            <a:r>
              <a:rPr lang="en-US" sz="2844" b="1" dirty="0">
                <a:solidFill>
                  <a:srgbClr val="000000"/>
                </a:solidFill>
                <a:latin typeface="Arial"/>
                <a:cs typeface="Arial"/>
              </a:rPr>
              <a:t>of Excellence in Pain Education</a:t>
            </a:r>
          </a:p>
        </p:txBody>
      </p:sp>
      <p:grpSp>
        <p:nvGrpSpPr>
          <p:cNvPr id="12" name="Group 11"/>
          <p:cNvGrpSpPr/>
          <p:nvPr/>
        </p:nvGrpSpPr>
        <p:grpSpPr>
          <a:xfrm>
            <a:off x="610928" y="3302531"/>
            <a:ext cx="4508879" cy="2794537"/>
            <a:chOff x="3130550" y="2895600"/>
            <a:chExt cx="6013450" cy="4135438"/>
          </a:xfrm>
        </p:grpSpPr>
        <p:pic>
          <p:nvPicPr>
            <p:cNvPr id="13" name="Picture 6" descr="Image Detail"/>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141663" y="2895600"/>
              <a:ext cx="6002337"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352800" y="2971800"/>
              <a:ext cx="442913" cy="696913"/>
            </a:xfrm>
            <a:prstGeom prst="rect">
              <a:avLst/>
            </a:prstGeom>
            <a:noFill/>
            <a:ln>
              <a:noFill/>
            </a:ln>
            <a:effectLst>
              <a:outerShdw blurRad="647700" dist="215901" dir="1920002" sx="108000" sy="108000" algn="ctr" rotWithShape="0">
                <a:srgbClr val="000000">
                  <a:alpha val="9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761288" y="3614738"/>
              <a:ext cx="442912" cy="696912"/>
            </a:xfrm>
            <a:prstGeom prst="rect">
              <a:avLst/>
            </a:prstGeom>
            <a:noFill/>
            <a:ln>
              <a:noFill/>
            </a:ln>
            <a:effectLst>
              <a:outerShdw blurRad="647700" dist="215901" dir="1920002" sx="108000" sy="108000" algn="ctr" rotWithShape="0">
                <a:srgbClr val="000000">
                  <a:alpha val="9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794250" y="4802188"/>
              <a:ext cx="441325" cy="696912"/>
            </a:xfrm>
            <a:prstGeom prst="rect">
              <a:avLst/>
            </a:prstGeom>
            <a:noFill/>
            <a:ln>
              <a:noFill/>
            </a:ln>
            <a:effectLst>
              <a:outerShdw blurRad="647700" dist="215901" dir="1920002" sx="108000" sy="108000" algn="ctr" rotWithShape="0">
                <a:srgbClr val="000000">
                  <a:alpha val="9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130550" y="4224338"/>
              <a:ext cx="442913" cy="696912"/>
            </a:xfrm>
            <a:prstGeom prst="rect">
              <a:avLst/>
            </a:prstGeom>
            <a:noFill/>
            <a:ln>
              <a:noFill/>
            </a:ln>
            <a:effectLst>
              <a:outerShdw blurRad="647700" dist="215901" dir="1920002" sx="108000" sy="108000" algn="ctr" rotWithShape="0">
                <a:srgbClr val="000000">
                  <a:alpha val="9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086725" y="4027488"/>
              <a:ext cx="442913" cy="696912"/>
            </a:xfrm>
            <a:prstGeom prst="rect">
              <a:avLst/>
            </a:prstGeom>
            <a:noFill/>
            <a:ln>
              <a:noFill/>
            </a:ln>
            <a:effectLst>
              <a:outerShdw blurRad="647700" dist="215901" dir="1920002" sx="108000" sy="108000" algn="ctr" rotWithShape="0">
                <a:srgbClr val="000000">
                  <a:alpha val="9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407400" y="4086225"/>
              <a:ext cx="442913" cy="696913"/>
            </a:xfrm>
            <a:prstGeom prst="rect">
              <a:avLst/>
            </a:prstGeom>
            <a:noFill/>
            <a:ln>
              <a:noFill/>
            </a:ln>
            <a:effectLst>
              <a:outerShdw blurRad="647700" dist="215901" dir="1920002" sx="108000" sy="108000" algn="ctr" rotWithShape="0">
                <a:srgbClr val="000000">
                  <a:alpha val="9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204200" y="3068638"/>
              <a:ext cx="442913" cy="696912"/>
            </a:xfrm>
            <a:prstGeom prst="rect">
              <a:avLst/>
            </a:prstGeom>
            <a:noFill/>
            <a:ln>
              <a:noFill/>
            </a:ln>
            <a:effectLst>
              <a:outerShdw blurRad="647700" dist="215901" dir="1920002" sx="108000" sy="108000" algn="ctr" rotWithShape="0">
                <a:srgbClr val="000000">
                  <a:alpha val="9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148513" y="4814888"/>
              <a:ext cx="441325" cy="696912"/>
            </a:xfrm>
            <a:prstGeom prst="rect">
              <a:avLst/>
            </a:prstGeom>
            <a:noFill/>
            <a:ln>
              <a:noFill/>
            </a:ln>
            <a:effectLst>
              <a:outerShdw blurRad="647700" dist="215901" dir="1920002" sx="108000" sy="108000" algn="ctr" rotWithShape="0">
                <a:srgbClr val="000000">
                  <a:alpha val="9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737350" y="4025900"/>
              <a:ext cx="442913" cy="695325"/>
            </a:xfrm>
            <a:prstGeom prst="rect">
              <a:avLst/>
            </a:prstGeom>
            <a:noFill/>
            <a:ln>
              <a:noFill/>
            </a:ln>
            <a:effectLst>
              <a:outerShdw blurRad="647700" dist="215901" dir="1920002" sx="108000" sy="108000" algn="ctr" rotWithShape="0">
                <a:srgbClr val="000000">
                  <a:alpha val="9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591550" y="3543300"/>
              <a:ext cx="442913" cy="696913"/>
            </a:xfrm>
            <a:prstGeom prst="rect">
              <a:avLst/>
            </a:prstGeom>
            <a:noFill/>
            <a:ln>
              <a:noFill/>
            </a:ln>
            <a:effectLst>
              <a:outerShdw blurRad="647700" dist="215901" dir="1920002" sx="108000" sy="108000" algn="ctr" rotWithShape="0">
                <a:srgbClr val="000000">
                  <a:alpha val="9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86738" y="3765550"/>
              <a:ext cx="442912" cy="696913"/>
            </a:xfrm>
            <a:prstGeom prst="rect">
              <a:avLst/>
            </a:prstGeom>
            <a:noFill/>
            <a:ln>
              <a:noFill/>
            </a:ln>
            <a:effectLst>
              <a:outerShdw blurRad="647700" dist="215901" dir="1920002" sx="108000" sy="108000" algn="ctr" rotWithShape="0">
                <a:srgbClr val="000000">
                  <a:alpha val="9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53400" y="4419600"/>
              <a:ext cx="442913" cy="696913"/>
            </a:xfrm>
            <a:prstGeom prst="rect">
              <a:avLst/>
            </a:prstGeom>
            <a:noFill/>
            <a:ln>
              <a:noFill/>
            </a:ln>
            <a:effectLst>
              <a:outerShdw blurRad="647700" dist="215901" dir="1920002" sx="108000" sy="108000" algn="ctr" rotWithShape="0">
                <a:srgbClr val="000000">
                  <a:alpha val="9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itle 1"/>
          <p:cNvSpPr txBox="1">
            <a:spLocks/>
          </p:cNvSpPr>
          <p:nvPr/>
        </p:nvSpPr>
        <p:spPr>
          <a:xfrm>
            <a:off x="245418" y="5560386"/>
            <a:ext cx="6073396" cy="1806222"/>
          </a:xfrm>
          <a:prstGeom prst="rect">
            <a:avLst/>
          </a:prstGeom>
        </p:spPr>
        <p:txBody>
          <a:bodyPr lIns="129940" tIns="64973" rIns="129940" bIns="64973" rtlCol="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defRPr/>
            </a:pPr>
            <a:r>
              <a:rPr lang="en-US" sz="2844" b="1" dirty="0">
                <a:solidFill>
                  <a:srgbClr val="000000"/>
                </a:solidFill>
                <a:latin typeface="Arial"/>
                <a:cs typeface="Arial"/>
              </a:rPr>
              <a:t>Goal: </a:t>
            </a:r>
          </a:p>
          <a:p>
            <a:pPr algn="l">
              <a:lnSpc>
                <a:spcPct val="90000"/>
              </a:lnSpc>
              <a:defRPr/>
            </a:pPr>
            <a:r>
              <a:rPr lang="en-US" sz="2800" b="1" dirty="0">
                <a:solidFill>
                  <a:srgbClr val="000000"/>
                </a:solidFill>
                <a:latin typeface="Arial"/>
                <a:cs typeface="Arial"/>
              </a:rPr>
              <a:t>Improve</a:t>
            </a:r>
            <a:r>
              <a:rPr lang="en-US" sz="2844" b="1" dirty="0">
                <a:solidFill>
                  <a:srgbClr val="000000"/>
                </a:solidFill>
                <a:latin typeface="Arial"/>
                <a:cs typeface="Arial"/>
              </a:rPr>
              <a:t> pain treatment </a:t>
            </a:r>
          </a:p>
          <a:p>
            <a:pPr algn="l">
              <a:lnSpc>
                <a:spcPct val="90000"/>
              </a:lnSpc>
              <a:defRPr/>
            </a:pPr>
            <a:r>
              <a:rPr lang="en-US" sz="2844" b="1" dirty="0">
                <a:solidFill>
                  <a:srgbClr val="000000"/>
                </a:solidFill>
                <a:latin typeface="Arial"/>
                <a:cs typeface="Arial"/>
              </a:rPr>
              <a:t>through education</a:t>
            </a:r>
          </a:p>
        </p:txBody>
      </p:sp>
      <p:sp>
        <p:nvSpPr>
          <p:cNvPr id="27" name="Title 1"/>
          <p:cNvSpPr txBox="1">
            <a:spLocks/>
          </p:cNvSpPr>
          <p:nvPr/>
        </p:nvSpPr>
        <p:spPr>
          <a:xfrm>
            <a:off x="610927" y="183136"/>
            <a:ext cx="10813535" cy="1354667"/>
          </a:xfrm>
          <a:prstGeom prst="rect">
            <a:avLst/>
          </a:prstGeom>
          <a:effectLst>
            <a:outerShdw blurRad="50800" dist="38100" dir="2700000" algn="tl" rotWithShape="0">
              <a:prstClr val="black">
                <a:alpha val="40000"/>
              </a:prstClr>
            </a:outerShdw>
          </a:effectLst>
        </p:spPr>
        <p:txBody>
          <a:bodyPr lIns="129940" tIns="64973" rIns="129940" bIns="64973">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741" b="1" dirty="0">
                <a:solidFill>
                  <a:srgbClr val="000000"/>
                </a:solidFill>
                <a:latin typeface="Arial"/>
                <a:cs typeface="Arial"/>
              </a:rPr>
              <a:t>Education</a:t>
            </a:r>
          </a:p>
        </p:txBody>
      </p:sp>
      <p:pic>
        <p:nvPicPr>
          <p:cNvPr id="34" name="Picture 1" descr="Centers of Excellence for Physician Information"/>
          <p:cNvPicPr>
            <a:picLocks noChangeAspect="1" noChangeArrowheads="1"/>
          </p:cNvPicPr>
          <p:nvPr/>
        </p:nvPicPr>
        <p:blipFill rotWithShape="1">
          <a:blip r:embed="rId6">
            <a:extLst>
              <a:ext uri="{28A0092B-C50C-407E-A947-70E740481C1C}">
                <a14:useLocalDpi xmlns:a14="http://schemas.microsoft.com/office/drawing/2010/main" val="0"/>
              </a:ext>
            </a:extLst>
          </a:blip>
          <a:srcRect l="646" t="10027" r="648" b="9762"/>
          <a:stretch/>
        </p:blipFill>
        <p:spPr bwMode="auto">
          <a:xfrm>
            <a:off x="6736259" y="1813850"/>
            <a:ext cx="5160160" cy="13882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7092539" y="944603"/>
            <a:ext cx="4372629" cy="719811"/>
          </a:xfrm>
          <a:prstGeom prst="rect">
            <a:avLst/>
          </a:prstGeom>
          <a:solidFill>
            <a:srgbClr val="DCE6F2">
              <a:alpha val="20000"/>
            </a:srgbClr>
          </a:solidFill>
          <a:ln>
            <a:noFill/>
          </a:ln>
        </p:spPr>
        <p:style>
          <a:lnRef idx="1">
            <a:schemeClr val="accent1"/>
          </a:lnRef>
          <a:fillRef idx="3">
            <a:schemeClr val="accent1"/>
          </a:fillRef>
          <a:effectRef idx="2">
            <a:schemeClr val="accent1"/>
          </a:effectRef>
          <a:fontRef idx="minor">
            <a:schemeClr val="lt1"/>
          </a:fontRef>
        </p:style>
        <p:txBody>
          <a:bodyPr lIns="129940" tIns="64973" rIns="129940" bIns="64973" rtlCol="0" anchor="ctr"/>
          <a:lstStyle/>
          <a:p>
            <a:pPr algn="ctr" defTabSz="548200"/>
            <a:r>
              <a:rPr lang="en-US" sz="3600" b="1" dirty="0">
                <a:solidFill>
                  <a:srgbClr val="000000"/>
                </a:solidFill>
                <a:latin typeface="Arial"/>
                <a:cs typeface="Arial"/>
              </a:rPr>
              <a:t>SUD</a:t>
            </a:r>
          </a:p>
        </p:txBody>
      </p:sp>
      <p:pic>
        <p:nvPicPr>
          <p:cNvPr id="36" name="Picture 35"/>
          <p:cNvPicPr>
            <a:picLocks noChangeAspect="1" noChangeArrowheads="1"/>
          </p:cNvPicPr>
          <p:nvPr/>
        </p:nvPicPr>
        <p:blipFill rotWithShape="1">
          <a:blip r:embed="rId7">
            <a:extLst>
              <a:ext uri="{28A0092B-C50C-407E-A947-70E740481C1C}">
                <a14:useLocalDpi xmlns:a14="http://schemas.microsoft.com/office/drawing/2010/main" val="0"/>
              </a:ext>
            </a:extLst>
          </a:blip>
          <a:srcRect t="51438" r="2087" b="8341"/>
          <a:stretch/>
        </p:blipFill>
        <p:spPr bwMode="auto">
          <a:xfrm>
            <a:off x="6048966" y="5940428"/>
            <a:ext cx="6018463" cy="659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itle 1"/>
          <p:cNvSpPr txBox="1">
            <a:spLocks/>
          </p:cNvSpPr>
          <p:nvPr/>
        </p:nvSpPr>
        <p:spPr>
          <a:xfrm>
            <a:off x="6736259" y="3322068"/>
            <a:ext cx="5015921" cy="1806222"/>
          </a:xfrm>
          <a:prstGeom prst="rect">
            <a:avLst/>
          </a:prstGeom>
        </p:spPr>
        <p:txBody>
          <a:bodyPr lIns="129940" tIns="64973" rIns="129940" bIns="64973" rtlCol="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defRPr/>
            </a:pPr>
            <a:r>
              <a:rPr lang="en-US" sz="2800" b="1" dirty="0">
                <a:solidFill>
                  <a:srgbClr val="000000"/>
                </a:solidFill>
                <a:latin typeface="Arial"/>
                <a:cs typeface="Arial"/>
              </a:rPr>
              <a:t>Goal: </a:t>
            </a:r>
          </a:p>
          <a:p>
            <a:pPr algn="l">
              <a:lnSpc>
                <a:spcPct val="90000"/>
              </a:lnSpc>
              <a:defRPr/>
            </a:pPr>
            <a:r>
              <a:rPr lang="en-US" sz="2800" b="1" dirty="0">
                <a:solidFill>
                  <a:srgbClr val="000000"/>
                </a:solidFill>
                <a:latin typeface="Arial"/>
                <a:cs typeface="Arial"/>
              </a:rPr>
              <a:t>Prevent SUD and improve outcomes in addiction through education of health care providers</a:t>
            </a:r>
          </a:p>
        </p:txBody>
      </p:sp>
    </p:spTree>
    <p:extLst>
      <p:ext uri="{BB962C8B-B14F-4D97-AF65-F5344CB8AC3E}">
        <p14:creationId xmlns:p14="http://schemas.microsoft.com/office/powerpoint/2010/main" val="4626783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2857" y="381000"/>
            <a:ext cx="9144000" cy="5806849"/>
          </a:xfrm>
        </p:spPr>
        <p:txBody>
          <a:bodyPr>
            <a:normAutofit fontScale="90000"/>
          </a:bodyPr>
          <a:lstStyle/>
          <a:p>
            <a:r>
              <a:rPr lang="en-US" sz="4400" b="1" dirty="0"/>
              <a:t>Addiction Medicine: </a:t>
            </a:r>
            <a:r>
              <a:rPr lang="en-US" sz="4400" dirty="0"/>
              <a:t/>
            </a:r>
            <a:br>
              <a:rPr lang="en-US" sz="4400" dirty="0"/>
            </a:br>
            <a:r>
              <a:rPr lang="en-US" sz="4400" b="1" dirty="0"/>
              <a:t>The Urgent Need for Trained Physicians</a:t>
            </a:r>
            <a:r>
              <a:rPr lang="en-US" sz="4400" dirty="0"/>
              <a:t/>
            </a:r>
            <a:br>
              <a:rPr lang="en-US" sz="4400" dirty="0"/>
            </a:br>
            <a:r>
              <a:rPr lang="en-US" sz="2700" b="1" dirty="0"/>
              <a:t> </a:t>
            </a:r>
            <a:r>
              <a:rPr lang="en-US" sz="2700" dirty="0"/>
              <a:t/>
            </a:r>
            <a:br>
              <a:rPr lang="en-US" sz="2700" dirty="0"/>
            </a:br>
            <a:r>
              <a:rPr lang="en-US" sz="2700" i="1" dirty="0"/>
              <a:t>A Congressional Briefing Sponsored </a:t>
            </a:r>
            <a:r>
              <a:rPr lang="en-US" sz="2700" i="1" dirty="0" smtClean="0"/>
              <a:t>by</a:t>
            </a:r>
            <a:br>
              <a:rPr lang="en-US" sz="2700" i="1" dirty="0" smtClean="0"/>
            </a:br>
            <a:r>
              <a:rPr lang="en-US" sz="2700" b="1" dirty="0"/>
              <a:t/>
            </a:r>
            <a:br>
              <a:rPr lang="en-US" sz="2700" b="1" dirty="0"/>
            </a:br>
            <a:r>
              <a:rPr lang="en-US" sz="2700" b="1" dirty="0"/>
              <a:t>The Addiction Medicine </a:t>
            </a:r>
            <a:r>
              <a:rPr lang="en-US" sz="2700" b="1" dirty="0" smtClean="0"/>
              <a:t>Foundation</a:t>
            </a:r>
            <a:br>
              <a:rPr lang="en-US" sz="2700" b="1" dirty="0" smtClean="0"/>
            </a:br>
            <a:r>
              <a:rPr lang="en-US" sz="2700" b="1" dirty="0"/>
              <a:t/>
            </a:r>
            <a:br>
              <a:rPr lang="en-US" sz="2700" b="1" dirty="0"/>
            </a:br>
            <a:r>
              <a:rPr lang="en-US" sz="2700" i="1" dirty="0"/>
              <a:t>In cooperation </a:t>
            </a:r>
            <a:r>
              <a:rPr lang="en-US" sz="2700" i="1" dirty="0" smtClean="0"/>
              <a:t>with</a:t>
            </a:r>
            <a:br>
              <a:rPr lang="en-US" sz="2700" i="1" dirty="0" smtClean="0"/>
            </a:br>
            <a:r>
              <a:rPr lang="en-US" sz="2700" dirty="0"/>
              <a:t/>
            </a:r>
            <a:br>
              <a:rPr lang="en-US" sz="2700" dirty="0"/>
            </a:br>
            <a:r>
              <a:rPr lang="en-US" sz="2700" b="1" dirty="0"/>
              <a:t>The Congressional Prescription Drug Abuse Caucus</a:t>
            </a:r>
            <a:r>
              <a:rPr lang="en-US" sz="2700" dirty="0"/>
              <a:t/>
            </a:r>
            <a:br>
              <a:rPr lang="en-US" sz="2700" dirty="0"/>
            </a:br>
            <a:r>
              <a:rPr lang="en-US" sz="2700" b="1" dirty="0"/>
              <a:t>The Congressional Addiction, Treatment and Recovery Caucus </a:t>
            </a:r>
            <a:r>
              <a:rPr lang="en-US" sz="2700" dirty="0"/>
              <a:t/>
            </a:r>
            <a:br>
              <a:rPr lang="en-US" sz="2700" dirty="0"/>
            </a:br>
            <a:r>
              <a:rPr lang="en-US" sz="2700" b="1" dirty="0"/>
              <a:t>The Congressional Bipartisan Heroin Task Force </a:t>
            </a:r>
            <a:r>
              <a:rPr lang="en-US" dirty="0"/>
              <a:t/>
            </a:r>
            <a:br>
              <a:rPr lang="en-US" dirty="0"/>
            </a:br>
            <a:r>
              <a:rPr lang="en-US" sz="4000" b="1" dirty="0"/>
              <a:t> </a:t>
            </a:r>
            <a:br>
              <a:rPr lang="en-US" sz="4000" b="1" dirty="0"/>
            </a:br>
            <a:r>
              <a:rPr lang="en-US" sz="2200" dirty="0" smtClean="0"/>
              <a:t>September </a:t>
            </a:r>
            <a:r>
              <a:rPr lang="en-US" sz="2200" dirty="0"/>
              <a:t>26, 2017</a:t>
            </a:r>
            <a:r>
              <a:rPr lang="en-US" sz="2200" b="1" dirty="0"/>
              <a:t/>
            </a:r>
            <a:br>
              <a:rPr lang="en-US" sz="2200" b="1" dirty="0"/>
            </a:br>
            <a:endParaRPr lang="en-US" sz="22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01281" y="132564"/>
            <a:ext cx="1545876" cy="1515307"/>
          </a:xfrm>
          <a:prstGeom prst="rect">
            <a:avLst/>
          </a:prstGeom>
        </p:spPr>
      </p:pic>
    </p:spTree>
    <p:extLst>
      <p:ext uri="{BB962C8B-B14F-4D97-AF65-F5344CB8AC3E}">
        <p14:creationId xmlns:p14="http://schemas.microsoft.com/office/powerpoint/2010/main" val="821511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8991" y="2254045"/>
            <a:ext cx="184731" cy="369332"/>
          </a:xfrm>
          <a:prstGeom prst="rect">
            <a:avLst/>
          </a:prstGeom>
          <a:noFill/>
        </p:spPr>
        <p:txBody>
          <a:bodyPr wrap="none" rtlCol="0">
            <a:spAutoFit/>
          </a:bodyPr>
          <a:lstStyle/>
          <a:p>
            <a:endParaRPr lang="en-US" dirty="0"/>
          </a:p>
        </p:txBody>
      </p:sp>
      <p:sp>
        <p:nvSpPr>
          <p:cNvPr id="5" name="TextBox 4"/>
          <p:cNvSpPr txBox="1"/>
          <p:nvPr/>
        </p:nvSpPr>
        <p:spPr>
          <a:xfrm>
            <a:off x="7423391" y="5378245"/>
            <a:ext cx="184731"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89493" y="298185"/>
            <a:ext cx="1312115" cy="1286169"/>
          </a:xfrm>
          <a:prstGeom prst="rect">
            <a:avLst/>
          </a:prstGeom>
        </p:spPr>
      </p:pic>
      <p:sp>
        <p:nvSpPr>
          <p:cNvPr id="7" name="TextBox 6"/>
          <p:cNvSpPr txBox="1"/>
          <p:nvPr/>
        </p:nvSpPr>
        <p:spPr>
          <a:xfrm>
            <a:off x="10005" y="1905957"/>
            <a:ext cx="2412251" cy="4339650"/>
          </a:xfrm>
          <a:prstGeom prst="rect">
            <a:avLst/>
          </a:prstGeom>
          <a:noFill/>
          <a:ln>
            <a:noFill/>
          </a:ln>
        </p:spPr>
        <p:txBody>
          <a:bodyPr wrap="square" rtlCol="0">
            <a:spAutoFit/>
          </a:bodyPr>
          <a:lstStyle/>
          <a:p>
            <a:pPr algn="ctr"/>
            <a:r>
              <a:rPr lang="en-US" sz="3000" b="1" dirty="0">
                <a:solidFill>
                  <a:srgbClr val="FF0000"/>
                </a:solidFill>
              </a:rPr>
              <a:t>Fellowship Training Drives Knowledge and Practice Across Medicine and Health Care</a:t>
            </a:r>
          </a:p>
          <a:p>
            <a:pPr algn="ctr"/>
            <a:endParaRPr lang="en-US" sz="3600" b="1" i="1" dirty="0">
              <a:solidFill>
                <a:srgbClr val="FF0000"/>
              </a:solidFill>
            </a:endParaRPr>
          </a:p>
        </p:txBody>
      </p:sp>
      <p:cxnSp>
        <p:nvCxnSpPr>
          <p:cNvPr id="8" name="Straight Connector 7"/>
          <p:cNvCxnSpPr>
            <a:stCxn id="11" idx="0"/>
            <a:endCxn id="11" idx="2"/>
          </p:cNvCxnSpPr>
          <p:nvPr/>
        </p:nvCxnSpPr>
        <p:spPr>
          <a:xfrm>
            <a:off x="7234033" y="298184"/>
            <a:ext cx="0" cy="545458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1" idx="1"/>
            <a:endCxn id="11" idx="3"/>
          </p:cNvCxnSpPr>
          <p:nvPr/>
        </p:nvCxnSpPr>
        <p:spPr>
          <a:xfrm>
            <a:off x="2541428" y="3025475"/>
            <a:ext cx="938522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5764" y="6054515"/>
            <a:ext cx="11413853" cy="830997"/>
          </a:xfrm>
          <a:prstGeom prst="rect">
            <a:avLst/>
          </a:prstGeom>
          <a:noFill/>
        </p:spPr>
        <p:txBody>
          <a:bodyPr wrap="square" rtlCol="0">
            <a:spAutoFit/>
          </a:bodyPr>
          <a:lstStyle/>
          <a:p>
            <a:pPr algn="ctr"/>
            <a:r>
              <a:rPr lang="en-US" sz="1600" i="1" dirty="0" smtClean="0">
                <a:solidFill>
                  <a:srgbClr val="002060"/>
                </a:solidFill>
              </a:rPr>
              <a:t>Fellowship training programs form the core of Addiction Medicine Centers of Excellence – training ADM physicians and driving change across medicine and health care practice, </a:t>
            </a:r>
            <a:r>
              <a:rPr lang="en-US" sz="1600" i="1" dirty="0">
                <a:solidFill>
                  <a:srgbClr val="002060"/>
                </a:solidFill>
              </a:rPr>
              <a:t>building the science, </a:t>
            </a:r>
            <a:r>
              <a:rPr lang="en-US" sz="1600" i="1" dirty="0" smtClean="0">
                <a:solidFill>
                  <a:srgbClr val="002060"/>
                </a:solidFill>
              </a:rPr>
              <a:t>increasing public understanding of unhealthy substance use and the disease of addiction, and informing public policy. </a:t>
            </a:r>
            <a:endParaRPr lang="en-US" sz="1600" i="1" dirty="0">
              <a:solidFill>
                <a:srgbClr val="FF0000"/>
              </a:solidFill>
            </a:endParaRPr>
          </a:p>
        </p:txBody>
      </p:sp>
      <p:sp>
        <p:nvSpPr>
          <p:cNvPr id="11" name="Rectangle 10"/>
          <p:cNvSpPr/>
          <p:nvPr/>
        </p:nvSpPr>
        <p:spPr>
          <a:xfrm>
            <a:off x="2541428" y="298184"/>
            <a:ext cx="9385223" cy="5454583"/>
          </a:xfrm>
          <a:prstGeom prst="rect">
            <a:avLst/>
          </a:prstGeom>
          <a:solidFill>
            <a:schemeClr val="accent1">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629591" y="400901"/>
            <a:ext cx="4463324" cy="21904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629593" y="3162536"/>
            <a:ext cx="4404187" cy="25336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347636" y="3232056"/>
            <a:ext cx="4462007" cy="24641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84042" y="4075790"/>
            <a:ext cx="2207028" cy="1415772"/>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Basic Science</a:t>
            </a:r>
          </a:p>
          <a:p>
            <a:pPr marL="285750" indent="-285750">
              <a:buFont typeface="Arial" panose="020B0604020202020204" pitchFamily="34" charset="0"/>
              <a:buChar char="•"/>
            </a:pPr>
            <a:r>
              <a:rPr lang="en-US" sz="1400" dirty="0" smtClean="0"/>
              <a:t>Prevention</a:t>
            </a:r>
          </a:p>
          <a:p>
            <a:pPr marL="285750" indent="-285750">
              <a:buFont typeface="Arial" panose="020B0604020202020204" pitchFamily="34" charset="0"/>
              <a:buChar char="•"/>
            </a:pPr>
            <a:r>
              <a:rPr lang="en-US" sz="1400" dirty="0" smtClean="0"/>
              <a:t>Treatment</a:t>
            </a:r>
          </a:p>
          <a:p>
            <a:pPr marL="285750" indent="-285750">
              <a:buFont typeface="Arial" panose="020B0604020202020204" pitchFamily="34" charset="0"/>
              <a:buChar char="•"/>
            </a:pPr>
            <a:r>
              <a:rPr lang="en-US" sz="1400" dirty="0" smtClean="0"/>
              <a:t>Disease Management</a:t>
            </a:r>
          </a:p>
          <a:p>
            <a:pPr marL="285750" indent="-285750">
              <a:buFont typeface="Arial" panose="020B0604020202020204" pitchFamily="34" charset="0"/>
              <a:buChar char="•"/>
            </a:pPr>
            <a:r>
              <a:rPr lang="en-US" sz="1400" dirty="0" smtClean="0"/>
              <a:t>Community Health</a:t>
            </a:r>
          </a:p>
          <a:p>
            <a:endParaRPr lang="en-US" sz="1600" dirty="0"/>
          </a:p>
        </p:txBody>
      </p:sp>
      <p:sp>
        <p:nvSpPr>
          <p:cNvPr id="16" name="TextBox 15"/>
          <p:cNvSpPr txBox="1"/>
          <p:nvPr/>
        </p:nvSpPr>
        <p:spPr>
          <a:xfrm>
            <a:off x="7742323" y="1086951"/>
            <a:ext cx="2466047" cy="121928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Medical School</a:t>
            </a:r>
          </a:p>
          <a:p>
            <a:pPr marL="285750" indent="-285750">
              <a:buFont typeface="Arial" panose="020B0604020202020204" pitchFamily="34" charset="0"/>
              <a:buChar char="•"/>
            </a:pPr>
            <a:r>
              <a:rPr lang="en-US" sz="1400" dirty="0" smtClean="0"/>
              <a:t>Residents</a:t>
            </a:r>
          </a:p>
          <a:p>
            <a:pPr marL="285750" indent="-285750">
              <a:buFont typeface="Arial" panose="020B0604020202020204" pitchFamily="34" charset="0"/>
              <a:buChar char="•"/>
            </a:pPr>
            <a:r>
              <a:rPr lang="en-US" sz="1400" dirty="0" smtClean="0"/>
              <a:t>Primary Specialties</a:t>
            </a:r>
          </a:p>
          <a:p>
            <a:pPr marL="285750" indent="-285750">
              <a:buFont typeface="Arial" panose="020B0604020202020204" pitchFamily="34" charset="0"/>
              <a:buChar char="•"/>
            </a:pPr>
            <a:r>
              <a:rPr lang="en-US" sz="1400" dirty="0" smtClean="0"/>
              <a:t>GME</a:t>
            </a:r>
          </a:p>
          <a:p>
            <a:endParaRPr lang="en-US" sz="1600" dirty="0"/>
          </a:p>
        </p:txBody>
      </p:sp>
      <p:sp>
        <p:nvSpPr>
          <p:cNvPr id="17" name="TextBox 16"/>
          <p:cNvSpPr txBox="1"/>
          <p:nvPr/>
        </p:nvSpPr>
        <p:spPr>
          <a:xfrm>
            <a:off x="3001200" y="501463"/>
            <a:ext cx="3884383" cy="1729704"/>
          </a:xfrm>
          <a:prstGeom prst="rect">
            <a:avLst/>
          </a:prstGeom>
          <a:noFill/>
        </p:spPr>
        <p:txBody>
          <a:bodyPr wrap="square" rtlCol="0">
            <a:spAutoFit/>
          </a:bodyPr>
          <a:lstStyle/>
          <a:p>
            <a:endParaRPr lang="en-US" sz="2800" b="1" u="sng" dirty="0" smtClean="0">
              <a:solidFill>
                <a:schemeClr val="accent1">
                  <a:lumMod val="75000"/>
                </a:schemeClr>
              </a:solidFill>
            </a:endParaRPr>
          </a:p>
          <a:p>
            <a:pPr marL="285750" lvl="0" indent="-285750">
              <a:lnSpc>
                <a:spcPct val="200000"/>
              </a:lnSpc>
              <a:buFont typeface="Arial" panose="020B0604020202020204" pitchFamily="34" charset="0"/>
              <a:buChar char="•"/>
            </a:pPr>
            <a:r>
              <a:rPr lang="en-US" sz="1400" dirty="0" smtClean="0"/>
              <a:t>Clinics, Physician Offices, Hospitals</a:t>
            </a:r>
            <a:endParaRPr lang="en-US" sz="1400" u="none" dirty="0" smtClean="0"/>
          </a:p>
          <a:p>
            <a:pPr marL="285750" lvl="0" indent="-285750">
              <a:lnSpc>
                <a:spcPct val="90000"/>
              </a:lnSpc>
              <a:buFont typeface="Arial" panose="020B0604020202020204" pitchFamily="34" charset="0"/>
              <a:buChar char="•"/>
            </a:pPr>
            <a:r>
              <a:rPr lang="en-US" sz="1400" u="none" dirty="0" smtClean="0"/>
              <a:t>Outpatient and Residential Recovery </a:t>
            </a:r>
            <a:r>
              <a:rPr lang="en-US" sz="1400" dirty="0" smtClean="0"/>
              <a:t>Programs</a:t>
            </a:r>
            <a:endParaRPr lang="en-US" sz="1400" u="none" dirty="0" smtClean="0"/>
          </a:p>
          <a:p>
            <a:pPr marL="285750" lvl="0" indent="-285750">
              <a:lnSpc>
                <a:spcPct val="90000"/>
              </a:lnSpc>
              <a:buFont typeface="Arial" panose="020B0604020202020204" pitchFamily="34" charset="0"/>
              <a:buChar char="•"/>
            </a:pPr>
            <a:r>
              <a:rPr lang="en-US" sz="1400" u="none" dirty="0" smtClean="0"/>
              <a:t>VA, Mental Health, Juvenile and Criminal Justice Programs</a:t>
            </a:r>
          </a:p>
          <a:p>
            <a:pPr marL="285750" lvl="0" indent="-285750">
              <a:lnSpc>
                <a:spcPct val="90000"/>
              </a:lnSpc>
              <a:buFont typeface="Arial" panose="020B0604020202020204" pitchFamily="34" charset="0"/>
              <a:buChar char="•"/>
            </a:pPr>
            <a:r>
              <a:rPr lang="en-US" sz="1400" dirty="0" smtClean="0"/>
              <a:t>Schools, Community Institutions/Organizations</a:t>
            </a:r>
          </a:p>
        </p:txBody>
      </p:sp>
      <p:sp>
        <p:nvSpPr>
          <p:cNvPr id="18" name="TextBox 17"/>
          <p:cNvSpPr txBox="1"/>
          <p:nvPr/>
        </p:nvSpPr>
        <p:spPr>
          <a:xfrm>
            <a:off x="9270863" y="4343486"/>
            <a:ext cx="2593391"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Inter-disciplinary: Nursing, Pharmacology, Dentistry, Public Health, Psychology, Social Work</a:t>
            </a:r>
          </a:p>
          <a:p>
            <a:pPr marL="285750" indent="-285750">
              <a:buFont typeface="Arial" panose="020B0604020202020204" pitchFamily="34" charset="0"/>
              <a:buChar char="•"/>
            </a:pPr>
            <a:r>
              <a:rPr lang="en-US" sz="1400" dirty="0" smtClean="0"/>
              <a:t>Public Policy</a:t>
            </a:r>
          </a:p>
          <a:p>
            <a:pPr marL="285750" indent="-285750">
              <a:buFont typeface="Arial" panose="020B0604020202020204" pitchFamily="34" charset="0"/>
              <a:buChar char="•"/>
            </a:pPr>
            <a:r>
              <a:rPr lang="en-US" sz="1400" dirty="0" smtClean="0"/>
              <a:t>The General Public</a:t>
            </a:r>
          </a:p>
          <a:p>
            <a:pPr marL="285750" indent="-285750">
              <a:buFont typeface="Arial" panose="020B0604020202020204" pitchFamily="34" charset="0"/>
              <a:buChar char="•"/>
            </a:pPr>
            <a:endParaRPr lang="en-US" sz="1400" dirty="0"/>
          </a:p>
        </p:txBody>
      </p:sp>
      <p:sp>
        <p:nvSpPr>
          <p:cNvPr id="19" name="TextBox 18"/>
          <p:cNvSpPr txBox="1"/>
          <p:nvPr/>
        </p:nvSpPr>
        <p:spPr>
          <a:xfrm>
            <a:off x="2773447" y="425157"/>
            <a:ext cx="4117281" cy="461665"/>
          </a:xfrm>
          <a:prstGeom prst="rect">
            <a:avLst/>
          </a:prstGeom>
          <a:noFill/>
          <a:ln w="12700">
            <a:noFill/>
          </a:ln>
        </p:spPr>
        <p:txBody>
          <a:bodyPr wrap="none" rtlCol="0">
            <a:spAutoFit/>
          </a:bodyPr>
          <a:lstStyle/>
          <a:p>
            <a:r>
              <a:rPr lang="en-US" sz="2400" u="sng" dirty="0" smtClean="0">
                <a:ln>
                  <a:solidFill>
                    <a:schemeClr val="tx2">
                      <a:lumMod val="75000"/>
                    </a:schemeClr>
                  </a:solidFill>
                </a:ln>
                <a:solidFill>
                  <a:srgbClr val="0070C0"/>
                </a:solidFill>
              </a:rPr>
              <a:t>Community Service &amp; Outreach</a:t>
            </a:r>
            <a:endParaRPr lang="en-US" sz="2400" u="sng" dirty="0">
              <a:ln>
                <a:solidFill>
                  <a:schemeClr val="tx2">
                    <a:lumMod val="75000"/>
                  </a:schemeClr>
                </a:solidFill>
              </a:ln>
              <a:solidFill>
                <a:srgbClr val="0070C0"/>
              </a:solidFill>
            </a:endParaRPr>
          </a:p>
        </p:txBody>
      </p:sp>
      <p:sp>
        <p:nvSpPr>
          <p:cNvPr id="20" name="TextBox 19"/>
          <p:cNvSpPr txBox="1"/>
          <p:nvPr/>
        </p:nvSpPr>
        <p:spPr>
          <a:xfrm>
            <a:off x="3062073" y="3475259"/>
            <a:ext cx="1720955" cy="461665"/>
          </a:xfrm>
          <a:prstGeom prst="rect">
            <a:avLst/>
          </a:prstGeom>
          <a:noFill/>
        </p:spPr>
        <p:txBody>
          <a:bodyPr wrap="square" rtlCol="0">
            <a:spAutoFit/>
          </a:bodyPr>
          <a:lstStyle/>
          <a:p>
            <a:r>
              <a:rPr lang="en-US" sz="2400" u="sng" dirty="0" smtClean="0">
                <a:ln>
                  <a:solidFill>
                    <a:schemeClr val="tx2">
                      <a:lumMod val="75000"/>
                    </a:schemeClr>
                  </a:solidFill>
                </a:ln>
                <a:solidFill>
                  <a:srgbClr val="0070C0"/>
                </a:solidFill>
              </a:rPr>
              <a:t>Research</a:t>
            </a:r>
            <a:endParaRPr lang="en-US" sz="2400" u="sng" dirty="0">
              <a:ln>
                <a:solidFill>
                  <a:schemeClr val="tx2">
                    <a:lumMod val="75000"/>
                  </a:schemeClr>
                </a:solidFill>
              </a:ln>
              <a:solidFill>
                <a:srgbClr val="0070C0"/>
              </a:solidFill>
            </a:endParaRPr>
          </a:p>
        </p:txBody>
      </p:sp>
      <p:sp>
        <p:nvSpPr>
          <p:cNvPr id="21" name="TextBox 20"/>
          <p:cNvSpPr txBox="1"/>
          <p:nvPr/>
        </p:nvSpPr>
        <p:spPr>
          <a:xfrm>
            <a:off x="8975313" y="3361122"/>
            <a:ext cx="3108227" cy="830997"/>
          </a:xfrm>
          <a:prstGeom prst="rect">
            <a:avLst/>
          </a:prstGeom>
          <a:noFill/>
        </p:spPr>
        <p:txBody>
          <a:bodyPr wrap="square" rtlCol="0">
            <a:spAutoFit/>
          </a:bodyPr>
          <a:lstStyle/>
          <a:p>
            <a:pPr algn="ctr"/>
            <a:r>
              <a:rPr lang="en-US" sz="2400" u="sng" dirty="0" smtClean="0">
                <a:ln>
                  <a:solidFill>
                    <a:schemeClr val="tx2">
                      <a:lumMod val="75000"/>
                    </a:schemeClr>
                  </a:solidFill>
                </a:ln>
                <a:solidFill>
                  <a:srgbClr val="0070C0"/>
                </a:solidFill>
              </a:rPr>
              <a:t>Promoting Science</a:t>
            </a:r>
          </a:p>
          <a:p>
            <a:pPr algn="ctr"/>
            <a:r>
              <a:rPr lang="en-US" sz="2400" u="sng" dirty="0" smtClean="0">
                <a:ln>
                  <a:solidFill>
                    <a:schemeClr val="tx2">
                      <a:lumMod val="75000"/>
                    </a:schemeClr>
                  </a:solidFill>
                </a:ln>
                <a:solidFill>
                  <a:srgbClr val="0070C0"/>
                </a:solidFill>
              </a:rPr>
              <a:t>&amp; Practice</a:t>
            </a:r>
          </a:p>
        </p:txBody>
      </p:sp>
      <p:sp>
        <p:nvSpPr>
          <p:cNvPr id="22" name="TextBox 21"/>
          <p:cNvSpPr txBox="1"/>
          <p:nvPr/>
        </p:nvSpPr>
        <p:spPr>
          <a:xfrm>
            <a:off x="8025024" y="425157"/>
            <a:ext cx="2760628" cy="461665"/>
          </a:xfrm>
          <a:prstGeom prst="rect">
            <a:avLst/>
          </a:prstGeom>
          <a:noFill/>
        </p:spPr>
        <p:txBody>
          <a:bodyPr wrap="none" rtlCol="0">
            <a:spAutoFit/>
          </a:bodyPr>
          <a:lstStyle/>
          <a:p>
            <a:r>
              <a:rPr lang="en-US" sz="2400" u="sng" dirty="0" smtClean="0">
                <a:ln>
                  <a:solidFill>
                    <a:schemeClr val="tx2">
                      <a:lumMod val="75000"/>
                    </a:schemeClr>
                  </a:solidFill>
                </a:ln>
                <a:solidFill>
                  <a:srgbClr val="0070C0"/>
                </a:solidFill>
              </a:rPr>
              <a:t>Education &amp; Training</a:t>
            </a:r>
            <a:endParaRPr lang="en-US" sz="2400" u="sng" dirty="0">
              <a:ln>
                <a:solidFill>
                  <a:schemeClr val="tx2">
                    <a:lumMod val="75000"/>
                  </a:schemeClr>
                </a:solidFill>
              </a:ln>
              <a:solidFill>
                <a:srgbClr val="0070C0"/>
              </a:solidFill>
            </a:endParaRPr>
          </a:p>
        </p:txBody>
      </p:sp>
      <p:sp>
        <p:nvSpPr>
          <p:cNvPr id="23" name="Rectangle 22"/>
          <p:cNvSpPr/>
          <p:nvPr/>
        </p:nvSpPr>
        <p:spPr>
          <a:xfrm>
            <a:off x="9889431" y="1095445"/>
            <a:ext cx="2194108" cy="738664"/>
          </a:xfrm>
          <a:prstGeom prst="rect">
            <a:avLst/>
          </a:prstGeom>
        </p:spPr>
        <p:txBody>
          <a:bodyPr wrap="square">
            <a:spAutoFit/>
          </a:bodyPr>
          <a:lstStyle/>
          <a:p>
            <a:pPr marL="285750" indent="-285750">
              <a:buFont typeface="Arial" panose="020B0604020202020204" pitchFamily="34" charset="0"/>
              <a:buChar char="•"/>
            </a:pPr>
            <a:r>
              <a:rPr lang="en-US" sz="1400" dirty="0"/>
              <a:t>Faculty + Leadership </a:t>
            </a:r>
          </a:p>
          <a:p>
            <a:pPr marL="285750" indent="-285750">
              <a:buFont typeface="Arial" panose="020B0604020202020204" pitchFamily="34" charset="0"/>
              <a:buChar char="•"/>
            </a:pPr>
            <a:r>
              <a:rPr lang="en-US" sz="1400" dirty="0"/>
              <a:t>Training the Trainers</a:t>
            </a:r>
          </a:p>
          <a:p>
            <a:pPr marL="285750" indent="-285750">
              <a:buFont typeface="Arial" panose="020B0604020202020204" pitchFamily="34" charset="0"/>
              <a:buChar char="•"/>
            </a:pPr>
            <a:r>
              <a:rPr lang="en-US" sz="1400" dirty="0" smtClean="0"/>
              <a:t>Intra-disciplinary</a:t>
            </a:r>
            <a:endParaRPr lang="en-US" sz="1400" dirty="0"/>
          </a:p>
        </p:txBody>
      </p:sp>
      <p:sp>
        <p:nvSpPr>
          <p:cNvPr id="24" name="Up-Down Arrow 23"/>
          <p:cNvSpPr/>
          <p:nvPr/>
        </p:nvSpPr>
        <p:spPr>
          <a:xfrm rot="13419764">
            <a:off x="5156323" y="4122594"/>
            <a:ext cx="179028" cy="108582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Down Arrow 24"/>
          <p:cNvSpPr/>
          <p:nvPr/>
        </p:nvSpPr>
        <p:spPr>
          <a:xfrm rot="3286753">
            <a:off x="9394810" y="1932561"/>
            <a:ext cx="146988" cy="123139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Down Arrow 25"/>
          <p:cNvSpPr/>
          <p:nvPr/>
        </p:nvSpPr>
        <p:spPr>
          <a:xfrm rot="8356414">
            <a:off x="8793529" y="4229593"/>
            <a:ext cx="171387" cy="113061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Down Arrow 26"/>
          <p:cNvSpPr/>
          <p:nvPr/>
        </p:nvSpPr>
        <p:spPr>
          <a:xfrm rot="7602253">
            <a:off x="4735282" y="2053067"/>
            <a:ext cx="163727" cy="11351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7404744" y="400900"/>
            <a:ext cx="4404903" cy="21904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015408" y="2378858"/>
            <a:ext cx="4273271" cy="2208002"/>
          </a:xfrm>
          <a:prstGeom prst="ellipse">
            <a:avLst/>
          </a:prstGeom>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Addiction Medicine Fellowship </a:t>
            </a:r>
            <a:r>
              <a:rPr lang="en-US" sz="2800" dirty="0"/>
              <a:t>T</a:t>
            </a:r>
            <a:r>
              <a:rPr lang="en-US" sz="2800" dirty="0" smtClean="0"/>
              <a:t>raining Programs</a:t>
            </a:r>
            <a:endParaRPr lang="en-US" sz="2800" dirty="0"/>
          </a:p>
        </p:txBody>
      </p:sp>
    </p:spTree>
    <p:extLst>
      <p:ext uri="{BB962C8B-B14F-4D97-AF65-F5344CB8AC3E}">
        <p14:creationId xmlns:p14="http://schemas.microsoft.com/office/powerpoint/2010/main" val="1999959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Group 169"/>
          <p:cNvGrpSpPr/>
          <p:nvPr/>
        </p:nvGrpSpPr>
        <p:grpSpPr>
          <a:xfrm>
            <a:off x="1662965" y="5"/>
            <a:ext cx="9242771" cy="6788683"/>
            <a:chOff x="-66983" y="34767"/>
            <a:chExt cx="9242768" cy="6788683"/>
          </a:xfrm>
        </p:grpSpPr>
        <p:cxnSp>
          <p:nvCxnSpPr>
            <p:cNvPr id="171" name="Straight Connector 170"/>
            <p:cNvCxnSpPr/>
            <p:nvPr/>
          </p:nvCxnSpPr>
          <p:spPr>
            <a:xfrm flipH="1" flipV="1">
              <a:off x="8076033" y="1727480"/>
              <a:ext cx="142238" cy="253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8604944" y="2362200"/>
              <a:ext cx="310456" cy="634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8534400" y="25908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8382000" y="2667000"/>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flipV="1">
              <a:off x="8237032" y="2979389"/>
              <a:ext cx="297368" cy="68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8153400" y="3276600"/>
              <a:ext cx="381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H="1" flipV="1">
              <a:off x="8299940" y="1526348"/>
              <a:ext cx="100513" cy="5045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Freeform 177"/>
            <p:cNvSpPr/>
            <p:nvPr/>
          </p:nvSpPr>
          <p:spPr>
            <a:xfrm rot="21295093">
              <a:off x="8158834" y="5959967"/>
              <a:ext cx="375727" cy="139366"/>
            </a:xfrm>
            <a:custGeom>
              <a:avLst/>
              <a:gdLst>
                <a:gd name="connsiteX0" fmla="*/ 24631 w 603443"/>
                <a:gd name="connsiteY0" fmla="*/ 227831 h 233988"/>
                <a:gd name="connsiteX1" fmla="*/ 40025 w 603443"/>
                <a:gd name="connsiteY1" fmla="*/ 132388 h 233988"/>
                <a:gd name="connsiteX2" fmla="*/ 0 w 603443"/>
                <a:gd name="connsiteY2" fmla="*/ 80049 h 233988"/>
                <a:gd name="connsiteX3" fmla="*/ 46182 w 603443"/>
                <a:gd name="connsiteY3" fmla="*/ 27710 h 233988"/>
                <a:gd name="connsiteX4" fmla="*/ 40025 w 603443"/>
                <a:gd name="connsiteY4" fmla="*/ 0 h 233988"/>
                <a:gd name="connsiteX5" fmla="*/ 116994 w 603443"/>
                <a:gd name="connsiteY5" fmla="*/ 18473 h 233988"/>
                <a:gd name="connsiteX6" fmla="*/ 153940 w 603443"/>
                <a:gd name="connsiteY6" fmla="*/ 12316 h 233988"/>
                <a:gd name="connsiteX7" fmla="*/ 184728 w 603443"/>
                <a:gd name="connsiteY7" fmla="*/ 30788 h 233988"/>
                <a:gd name="connsiteX8" fmla="*/ 255540 w 603443"/>
                <a:gd name="connsiteY8" fmla="*/ 12316 h 233988"/>
                <a:gd name="connsiteX9" fmla="*/ 289406 w 603443"/>
                <a:gd name="connsiteY9" fmla="*/ 12316 h 233988"/>
                <a:gd name="connsiteX10" fmla="*/ 317115 w 603443"/>
                <a:gd name="connsiteY10" fmla="*/ 30788 h 233988"/>
                <a:gd name="connsiteX11" fmla="*/ 384849 w 603443"/>
                <a:gd name="connsiteY11" fmla="*/ 21552 h 233988"/>
                <a:gd name="connsiteX12" fmla="*/ 443346 w 603443"/>
                <a:gd name="connsiteY12" fmla="*/ 40025 h 233988"/>
                <a:gd name="connsiteX13" fmla="*/ 566497 w 603443"/>
                <a:gd name="connsiteY13" fmla="*/ 55419 h 233988"/>
                <a:gd name="connsiteX14" fmla="*/ 594206 w 603443"/>
                <a:gd name="connsiteY14" fmla="*/ 49261 h 233988"/>
                <a:gd name="connsiteX15" fmla="*/ 594206 w 603443"/>
                <a:gd name="connsiteY15" fmla="*/ 95443 h 233988"/>
                <a:gd name="connsiteX16" fmla="*/ 603443 w 603443"/>
                <a:gd name="connsiteY16" fmla="*/ 116994 h 233988"/>
                <a:gd name="connsiteX17" fmla="*/ 569576 w 603443"/>
                <a:gd name="connsiteY17" fmla="*/ 135467 h 233988"/>
                <a:gd name="connsiteX18" fmla="*/ 551103 w 603443"/>
                <a:gd name="connsiteY18" fmla="*/ 135467 h 233988"/>
                <a:gd name="connsiteX19" fmla="*/ 492606 w 603443"/>
                <a:gd name="connsiteY19" fmla="*/ 212437 h 233988"/>
                <a:gd name="connsiteX20" fmla="*/ 406400 w 603443"/>
                <a:gd name="connsiteY20" fmla="*/ 227831 h 233988"/>
                <a:gd name="connsiteX21" fmla="*/ 384849 w 603443"/>
                <a:gd name="connsiteY21" fmla="*/ 233988 h 233988"/>
                <a:gd name="connsiteX22" fmla="*/ 360218 w 603443"/>
                <a:gd name="connsiteY22" fmla="*/ 209358 h 233988"/>
                <a:gd name="connsiteX23" fmla="*/ 301721 w 603443"/>
                <a:gd name="connsiteY23" fmla="*/ 224752 h 233988"/>
                <a:gd name="connsiteX24" fmla="*/ 301721 w 603443"/>
                <a:gd name="connsiteY24" fmla="*/ 224752 h 233988"/>
                <a:gd name="connsiteX25" fmla="*/ 289406 w 603443"/>
                <a:gd name="connsiteY25" fmla="*/ 209358 h 233988"/>
                <a:gd name="connsiteX26" fmla="*/ 246303 w 603443"/>
                <a:gd name="connsiteY26" fmla="*/ 212437 h 233988"/>
                <a:gd name="connsiteX27" fmla="*/ 197043 w 603443"/>
                <a:gd name="connsiteY27" fmla="*/ 206279 h 233988"/>
                <a:gd name="connsiteX28" fmla="*/ 107758 w 603443"/>
                <a:gd name="connsiteY28" fmla="*/ 230910 h 233988"/>
                <a:gd name="connsiteX29" fmla="*/ 24631 w 603443"/>
                <a:gd name="connsiteY29" fmla="*/ 227831 h 23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3443" h="233988">
                  <a:moveTo>
                    <a:pt x="24631" y="227831"/>
                  </a:moveTo>
                  <a:lnTo>
                    <a:pt x="40025" y="132388"/>
                  </a:lnTo>
                  <a:lnTo>
                    <a:pt x="0" y="80049"/>
                  </a:lnTo>
                  <a:lnTo>
                    <a:pt x="46182" y="27710"/>
                  </a:lnTo>
                  <a:lnTo>
                    <a:pt x="40025" y="0"/>
                  </a:lnTo>
                  <a:lnTo>
                    <a:pt x="116994" y="18473"/>
                  </a:lnTo>
                  <a:lnTo>
                    <a:pt x="153940" y="12316"/>
                  </a:lnTo>
                  <a:lnTo>
                    <a:pt x="184728" y="30788"/>
                  </a:lnTo>
                  <a:lnTo>
                    <a:pt x="255540" y="12316"/>
                  </a:lnTo>
                  <a:lnTo>
                    <a:pt x="289406" y="12316"/>
                  </a:lnTo>
                  <a:lnTo>
                    <a:pt x="317115" y="30788"/>
                  </a:lnTo>
                  <a:lnTo>
                    <a:pt x="384849" y="21552"/>
                  </a:lnTo>
                  <a:lnTo>
                    <a:pt x="443346" y="40025"/>
                  </a:lnTo>
                  <a:lnTo>
                    <a:pt x="566497" y="55419"/>
                  </a:lnTo>
                  <a:lnTo>
                    <a:pt x="594206" y="49261"/>
                  </a:lnTo>
                  <a:lnTo>
                    <a:pt x="594206" y="95443"/>
                  </a:lnTo>
                  <a:lnTo>
                    <a:pt x="603443" y="116994"/>
                  </a:lnTo>
                  <a:lnTo>
                    <a:pt x="569576" y="135467"/>
                  </a:lnTo>
                  <a:lnTo>
                    <a:pt x="551103" y="135467"/>
                  </a:lnTo>
                  <a:lnTo>
                    <a:pt x="492606" y="212437"/>
                  </a:lnTo>
                  <a:lnTo>
                    <a:pt x="406400" y="227831"/>
                  </a:lnTo>
                  <a:lnTo>
                    <a:pt x="384849" y="233988"/>
                  </a:lnTo>
                  <a:lnTo>
                    <a:pt x="360218" y="209358"/>
                  </a:lnTo>
                  <a:lnTo>
                    <a:pt x="301721" y="224752"/>
                  </a:lnTo>
                  <a:lnTo>
                    <a:pt x="301721" y="224752"/>
                  </a:lnTo>
                  <a:lnTo>
                    <a:pt x="289406" y="209358"/>
                  </a:lnTo>
                  <a:lnTo>
                    <a:pt x="246303" y="212437"/>
                  </a:lnTo>
                  <a:lnTo>
                    <a:pt x="197043" y="206279"/>
                  </a:lnTo>
                  <a:lnTo>
                    <a:pt x="107758" y="230910"/>
                  </a:lnTo>
                  <a:lnTo>
                    <a:pt x="24631" y="227831"/>
                  </a:lnTo>
                  <a:close/>
                </a:path>
              </a:pathLst>
            </a:custGeom>
            <a:solidFill>
              <a:schemeClr val="tx2">
                <a:lumMod val="60000"/>
                <a:lumOff val="40000"/>
              </a:schemeClr>
            </a:solidFill>
            <a:ln w="6350"/>
            <a:scene3d>
              <a:camera prst="orthographicFront"/>
              <a:lightRig rig="threePt" dir="t"/>
            </a:scene3d>
            <a:sp3d>
              <a:bevelT w="381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61"/>
            <p:cNvGrpSpPr>
              <a:grpSpLocks noChangeAspect="1"/>
            </p:cNvGrpSpPr>
            <p:nvPr/>
          </p:nvGrpSpPr>
          <p:grpSpPr bwMode="auto">
            <a:xfrm>
              <a:off x="324" y="228510"/>
              <a:ext cx="9014622" cy="5966058"/>
              <a:chOff x="-79" y="-253"/>
              <a:chExt cx="5836" cy="4125"/>
            </a:xfrm>
            <a:solidFill>
              <a:schemeClr val="tx2">
                <a:lumMod val="40000"/>
                <a:lumOff val="60000"/>
              </a:schemeClr>
            </a:solidFill>
            <a:effectLst/>
          </p:grpSpPr>
          <p:sp>
            <p:nvSpPr>
              <p:cNvPr id="288" name="Freeform 63"/>
              <p:cNvSpPr>
                <a:spLocks noChangeAspect="1" noEditPoints="1"/>
              </p:cNvSpPr>
              <p:nvPr/>
            </p:nvSpPr>
            <p:spPr bwMode="auto">
              <a:xfrm>
                <a:off x="-79" y="-253"/>
                <a:ext cx="986" cy="646"/>
              </a:xfrm>
              <a:custGeom>
                <a:avLst/>
                <a:gdLst>
                  <a:gd name="T0" fmla="*/ 1004 w 1307"/>
                  <a:gd name="T1" fmla="*/ 679 h 971"/>
                  <a:gd name="T2" fmla="*/ 1093 w 1307"/>
                  <a:gd name="T3" fmla="*/ 693 h 971"/>
                  <a:gd name="T4" fmla="*/ 1193 w 1307"/>
                  <a:gd name="T5" fmla="*/ 787 h 971"/>
                  <a:gd name="T6" fmla="*/ 1307 w 1307"/>
                  <a:gd name="T7" fmla="*/ 922 h 971"/>
                  <a:gd name="T8" fmla="*/ 1236 w 1307"/>
                  <a:gd name="T9" fmla="*/ 922 h 971"/>
                  <a:gd name="T10" fmla="*/ 1225 w 1307"/>
                  <a:gd name="T11" fmla="*/ 966 h 971"/>
                  <a:gd name="T12" fmla="*/ 1193 w 1307"/>
                  <a:gd name="T13" fmla="*/ 930 h 971"/>
                  <a:gd name="T14" fmla="*/ 1182 w 1307"/>
                  <a:gd name="T15" fmla="*/ 930 h 971"/>
                  <a:gd name="T16" fmla="*/ 1163 w 1307"/>
                  <a:gd name="T17" fmla="*/ 899 h 971"/>
                  <a:gd name="T18" fmla="*/ 1119 w 1307"/>
                  <a:gd name="T19" fmla="*/ 846 h 971"/>
                  <a:gd name="T20" fmla="*/ 1091 w 1307"/>
                  <a:gd name="T21" fmla="*/ 771 h 971"/>
                  <a:gd name="T22" fmla="*/ 991 w 1307"/>
                  <a:gd name="T23" fmla="*/ 679 h 971"/>
                  <a:gd name="T24" fmla="*/ 824 w 1307"/>
                  <a:gd name="T25" fmla="*/ 652 h 971"/>
                  <a:gd name="T26" fmla="*/ 766 w 1307"/>
                  <a:gd name="T27" fmla="*/ 637 h 971"/>
                  <a:gd name="T28" fmla="*/ 738 w 1307"/>
                  <a:gd name="T29" fmla="*/ 665 h 971"/>
                  <a:gd name="T30" fmla="*/ 629 w 1307"/>
                  <a:gd name="T31" fmla="*/ 687 h 971"/>
                  <a:gd name="T32" fmla="*/ 659 w 1307"/>
                  <a:gd name="T33" fmla="*/ 615 h 971"/>
                  <a:gd name="T34" fmla="*/ 632 w 1307"/>
                  <a:gd name="T35" fmla="*/ 629 h 971"/>
                  <a:gd name="T36" fmla="*/ 585 w 1307"/>
                  <a:gd name="T37" fmla="*/ 713 h 971"/>
                  <a:gd name="T38" fmla="*/ 410 w 1307"/>
                  <a:gd name="T39" fmla="*/ 823 h 971"/>
                  <a:gd name="T40" fmla="*/ 351 w 1307"/>
                  <a:gd name="T41" fmla="*/ 834 h 971"/>
                  <a:gd name="T42" fmla="*/ 229 w 1307"/>
                  <a:gd name="T43" fmla="*/ 865 h 971"/>
                  <a:gd name="T44" fmla="*/ 189 w 1307"/>
                  <a:gd name="T45" fmla="*/ 838 h 971"/>
                  <a:gd name="T46" fmla="*/ 324 w 1307"/>
                  <a:gd name="T47" fmla="*/ 819 h 971"/>
                  <a:gd name="T48" fmla="*/ 403 w 1307"/>
                  <a:gd name="T49" fmla="*/ 791 h 971"/>
                  <a:gd name="T50" fmla="*/ 463 w 1307"/>
                  <a:gd name="T51" fmla="*/ 690 h 971"/>
                  <a:gd name="T52" fmla="*/ 406 w 1307"/>
                  <a:gd name="T53" fmla="*/ 663 h 971"/>
                  <a:gd name="T54" fmla="*/ 343 w 1307"/>
                  <a:gd name="T55" fmla="*/ 654 h 971"/>
                  <a:gd name="T56" fmla="*/ 349 w 1307"/>
                  <a:gd name="T57" fmla="*/ 574 h 971"/>
                  <a:gd name="T58" fmla="*/ 292 w 1307"/>
                  <a:gd name="T59" fmla="*/ 517 h 971"/>
                  <a:gd name="T60" fmla="*/ 315 w 1307"/>
                  <a:gd name="T61" fmla="*/ 428 h 971"/>
                  <a:gd name="T62" fmla="*/ 413 w 1307"/>
                  <a:gd name="T63" fmla="*/ 392 h 971"/>
                  <a:gd name="T64" fmla="*/ 460 w 1307"/>
                  <a:gd name="T65" fmla="*/ 356 h 971"/>
                  <a:gd name="T66" fmla="*/ 448 w 1307"/>
                  <a:gd name="T67" fmla="*/ 331 h 971"/>
                  <a:gd name="T68" fmla="*/ 346 w 1307"/>
                  <a:gd name="T69" fmla="*/ 258 h 971"/>
                  <a:gd name="T70" fmla="*/ 390 w 1307"/>
                  <a:gd name="T71" fmla="*/ 222 h 971"/>
                  <a:gd name="T72" fmla="*/ 443 w 1307"/>
                  <a:gd name="T73" fmla="*/ 248 h 971"/>
                  <a:gd name="T74" fmla="*/ 448 w 1307"/>
                  <a:gd name="T75" fmla="*/ 183 h 971"/>
                  <a:gd name="T76" fmla="*/ 462 w 1307"/>
                  <a:gd name="T77" fmla="*/ 84 h 971"/>
                  <a:gd name="T78" fmla="*/ 591 w 1307"/>
                  <a:gd name="T79" fmla="*/ 16 h 971"/>
                  <a:gd name="T80" fmla="*/ 691 w 1307"/>
                  <a:gd name="T81" fmla="*/ 28 h 971"/>
                  <a:gd name="T82" fmla="*/ 787 w 1307"/>
                  <a:gd name="T83" fmla="*/ 70 h 971"/>
                  <a:gd name="T84" fmla="*/ 949 w 1307"/>
                  <a:gd name="T85" fmla="*/ 128 h 971"/>
                  <a:gd name="T86" fmla="*/ 187 w 1307"/>
                  <a:gd name="T87" fmla="*/ 311 h 971"/>
                  <a:gd name="T88" fmla="*/ 237 w 1307"/>
                  <a:gd name="T89" fmla="*/ 523 h 971"/>
                  <a:gd name="T90" fmla="*/ 86 w 1307"/>
                  <a:gd name="T91" fmla="*/ 429 h 971"/>
                  <a:gd name="T92" fmla="*/ 0 w 1307"/>
                  <a:gd name="T93" fmla="*/ 885 h 971"/>
                  <a:gd name="T94" fmla="*/ 82 w 1307"/>
                  <a:gd name="T95" fmla="*/ 858 h 971"/>
                  <a:gd name="T96" fmla="*/ 17 w 1307"/>
                  <a:gd name="T97" fmla="*/ 888 h 971"/>
                  <a:gd name="T98" fmla="*/ 306 w 1307"/>
                  <a:gd name="T99" fmla="*/ 857 h 971"/>
                  <a:gd name="T100" fmla="*/ 481 w 1307"/>
                  <a:gd name="T101" fmla="*/ 876 h 971"/>
                  <a:gd name="T102" fmla="*/ 582 w 1307"/>
                  <a:gd name="T103" fmla="*/ 810 h 971"/>
                  <a:gd name="T104" fmla="*/ 593 w 1307"/>
                  <a:gd name="T105" fmla="*/ 765 h 971"/>
                  <a:gd name="T106" fmla="*/ 534 w 1307"/>
                  <a:gd name="T107" fmla="*/ 77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971">
                    <a:moveTo>
                      <a:pt x="949" y="128"/>
                    </a:moveTo>
                    <a:lnTo>
                      <a:pt x="947" y="660"/>
                    </a:lnTo>
                    <a:lnTo>
                      <a:pt x="957" y="666"/>
                    </a:lnTo>
                    <a:lnTo>
                      <a:pt x="977" y="668"/>
                    </a:lnTo>
                    <a:lnTo>
                      <a:pt x="986" y="660"/>
                    </a:lnTo>
                    <a:lnTo>
                      <a:pt x="1002" y="660"/>
                    </a:lnTo>
                    <a:lnTo>
                      <a:pt x="1004" y="679"/>
                    </a:lnTo>
                    <a:lnTo>
                      <a:pt x="1046" y="721"/>
                    </a:lnTo>
                    <a:lnTo>
                      <a:pt x="1049" y="737"/>
                    </a:lnTo>
                    <a:lnTo>
                      <a:pt x="1071" y="726"/>
                    </a:lnTo>
                    <a:lnTo>
                      <a:pt x="1074" y="724"/>
                    </a:lnTo>
                    <a:lnTo>
                      <a:pt x="1077" y="706"/>
                    </a:lnTo>
                    <a:lnTo>
                      <a:pt x="1086" y="695"/>
                    </a:lnTo>
                    <a:lnTo>
                      <a:pt x="1093" y="693"/>
                    </a:lnTo>
                    <a:lnTo>
                      <a:pt x="1105" y="685"/>
                    </a:lnTo>
                    <a:lnTo>
                      <a:pt x="1124" y="698"/>
                    </a:lnTo>
                    <a:lnTo>
                      <a:pt x="1129" y="716"/>
                    </a:lnTo>
                    <a:lnTo>
                      <a:pt x="1141" y="723"/>
                    </a:lnTo>
                    <a:lnTo>
                      <a:pt x="1147" y="738"/>
                    </a:lnTo>
                    <a:lnTo>
                      <a:pt x="1172" y="749"/>
                    </a:lnTo>
                    <a:lnTo>
                      <a:pt x="1193" y="787"/>
                    </a:lnTo>
                    <a:lnTo>
                      <a:pt x="1210" y="810"/>
                    </a:lnTo>
                    <a:lnTo>
                      <a:pt x="1224" y="827"/>
                    </a:lnTo>
                    <a:lnTo>
                      <a:pt x="1233" y="851"/>
                    </a:lnTo>
                    <a:lnTo>
                      <a:pt x="1264" y="862"/>
                    </a:lnTo>
                    <a:lnTo>
                      <a:pt x="1297" y="876"/>
                    </a:lnTo>
                    <a:lnTo>
                      <a:pt x="1303" y="902"/>
                    </a:lnTo>
                    <a:lnTo>
                      <a:pt x="1307" y="922"/>
                    </a:lnTo>
                    <a:lnTo>
                      <a:pt x="1300" y="943"/>
                    </a:lnTo>
                    <a:lnTo>
                      <a:pt x="1289" y="957"/>
                    </a:lnTo>
                    <a:lnTo>
                      <a:pt x="1278" y="952"/>
                    </a:lnTo>
                    <a:lnTo>
                      <a:pt x="1269" y="933"/>
                    </a:lnTo>
                    <a:lnTo>
                      <a:pt x="1252" y="924"/>
                    </a:lnTo>
                    <a:lnTo>
                      <a:pt x="1241" y="916"/>
                    </a:lnTo>
                    <a:lnTo>
                      <a:pt x="1236" y="922"/>
                    </a:lnTo>
                    <a:lnTo>
                      <a:pt x="1246" y="940"/>
                    </a:lnTo>
                    <a:lnTo>
                      <a:pt x="1246" y="962"/>
                    </a:lnTo>
                    <a:lnTo>
                      <a:pt x="1239" y="965"/>
                    </a:lnTo>
                    <a:lnTo>
                      <a:pt x="1227" y="954"/>
                    </a:lnTo>
                    <a:lnTo>
                      <a:pt x="1214" y="944"/>
                    </a:lnTo>
                    <a:lnTo>
                      <a:pt x="1218" y="955"/>
                    </a:lnTo>
                    <a:lnTo>
                      <a:pt x="1225" y="966"/>
                    </a:lnTo>
                    <a:lnTo>
                      <a:pt x="1221" y="971"/>
                    </a:lnTo>
                    <a:lnTo>
                      <a:pt x="1221" y="971"/>
                    </a:lnTo>
                    <a:lnTo>
                      <a:pt x="1218" y="969"/>
                    </a:lnTo>
                    <a:lnTo>
                      <a:pt x="1211" y="965"/>
                    </a:lnTo>
                    <a:lnTo>
                      <a:pt x="1211" y="965"/>
                    </a:lnTo>
                    <a:lnTo>
                      <a:pt x="1199" y="944"/>
                    </a:lnTo>
                    <a:lnTo>
                      <a:pt x="1193" y="930"/>
                    </a:lnTo>
                    <a:lnTo>
                      <a:pt x="1193" y="930"/>
                    </a:lnTo>
                    <a:lnTo>
                      <a:pt x="1191" y="933"/>
                    </a:lnTo>
                    <a:lnTo>
                      <a:pt x="1189" y="937"/>
                    </a:lnTo>
                    <a:lnTo>
                      <a:pt x="1186" y="937"/>
                    </a:lnTo>
                    <a:lnTo>
                      <a:pt x="1186" y="937"/>
                    </a:lnTo>
                    <a:lnTo>
                      <a:pt x="1183" y="933"/>
                    </a:lnTo>
                    <a:lnTo>
                      <a:pt x="1182" y="930"/>
                    </a:lnTo>
                    <a:lnTo>
                      <a:pt x="1179" y="927"/>
                    </a:lnTo>
                    <a:lnTo>
                      <a:pt x="1189" y="915"/>
                    </a:lnTo>
                    <a:lnTo>
                      <a:pt x="1180" y="905"/>
                    </a:lnTo>
                    <a:lnTo>
                      <a:pt x="1180" y="874"/>
                    </a:lnTo>
                    <a:lnTo>
                      <a:pt x="1175" y="874"/>
                    </a:lnTo>
                    <a:lnTo>
                      <a:pt x="1171" y="896"/>
                    </a:lnTo>
                    <a:lnTo>
                      <a:pt x="1163" y="899"/>
                    </a:lnTo>
                    <a:lnTo>
                      <a:pt x="1158" y="876"/>
                    </a:lnTo>
                    <a:lnTo>
                      <a:pt x="1154" y="852"/>
                    </a:lnTo>
                    <a:lnTo>
                      <a:pt x="1149" y="849"/>
                    </a:lnTo>
                    <a:lnTo>
                      <a:pt x="1150" y="885"/>
                    </a:lnTo>
                    <a:lnTo>
                      <a:pt x="1150" y="891"/>
                    </a:lnTo>
                    <a:lnTo>
                      <a:pt x="1141" y="883"/>
                    </a:lnTo>
                    <a:lnTo>
                      <a:pt x="1119" y="846"/>
                    </a:lnTo>
                    <a:lnTo>
                      <a:pt x="1107" y="843"/>
                    </a:lnTo>
                    <a:lnTo>
                      <a:pt x="1102" y="819"/>
                    </a:lnTo>
                    <a:lnTo>
                      <a:pt x="1091" y="802"/>
                    </a:lnTo>
                    <a:lnTo>
                      <a:pt x="1082" y="794"/>
                    </a:lnTo>
                    <a:lnTo>
                      <a:pt x="1082" y="780"/>
                    </a:lnTo>
                    <a:lnTo>
                      <a:pt x="1094" y="773"/>
                    </a:lnTo>
                    <a:lnTo>
                      <a:pt x="1091" y="771"/>
                    </a:lnTo>
                    <a:lnTo>
                      <a:pt x="1075" y="774"/>
                    </a:lnTo>
                    <a:lnTo>
                      <a:pt x="1055" y="759"/>
                    </a:lnTo>
                    <a:lnTo>
                      <a:pt x="1038" y="741"/>
                    </a:lnTo>
                    <a:lnTo>
                      <a:pt x="1008" y="726"/>
                    </a:lnTo>
                    <a:lnTo>
                      <a:pt x="983" y="709"/>
                    </a:lnTo>
                    <a:lnTo>
                      <a:pt x="991" y="688"/>
                    </a:lnTo>
                    <a:lnTo>
                      <a:pt x="991" y="679"/>
                    </a:lnTo>
                    <a:lnTo>
                      <a:pt x="980" y="688"/>
                    </a:lnTo>
                    <a:lnTo>
                      <a:pt x="962" y="696"/>
                    </a:lnTo>
                    <a:lnTo>
                      <a:pt x="938" y="688"/>
                    </a:lnTo>
                    <a:lnTo>
                      <a:pt x="904" y="674"/>
                    </a:lnTo>
                    <a:lnTo>
                      <a:pt x="869" y="674"/>
                    </a:lnTo>
                    <a:lnTo>
                      <a:pt x="865" y="676"/>
                    </a:lnTo>
                    <a:lnTo>
                      <a:pt x="824" y="652"/>
                    </a:lnTo>
                    <a:lnTo>
                      <a:pt x="812" y="651"/>
                    </a:lnTo>
                    <a:lnTo>
                      <a:pt x="794" y="613"/>
                    </a:lnTo>
                    <a:lnTo>
                      <a:pt x="771" y="617"/>
                    </a:lnTo>
                    <a:lnTo>
                      <a:pt x="749" y="624"/>
                    </a:lnTo>
                    <a:lnTo>
                      <a:pt x="752" y="654"/>
                    </a:lnTo>
                    <a:lnTo>
                      <a:pt x="760" y="635"/>
                    </a:lnTo>
                    <a:lnTo>
                      <a:pt x="766" y="637"/>
                    </a:lnTo>
                    <a:lnTo>
                      <a:pt x="757" y="665"/>
                    </a:lnTo>
                    <a:lnTo>
                      <a:pt x="777" y="648"/>
                    </a:lnTo>
                    <a:lnTo>
                      <a:pt x="780" y="657"/>
                    </a:lnTo>
                    <a:lnTo>
                      <a:pt x="757" y="685"/>
                    </a:lnTo>
                    <a:lnTo>
                      <a:pt x="749" y="682"/>
                    </a:lnTo>
                    <a:lnTo>
                      <a:pt x="746" y="671"/>
                    </a:lnTo>
                    <a:lnTo>
                      <a:pt x="738" y="665"/>
                    </a:lnTo>
                    <a:lnTo>
                      <a:pt x="729" y="673"/>
                    </a:lnTo>
                    <a:lnTo>
                      <a:pt x="712" y="662"/>
                    </a:lnTo>
                    <a:lnTo>
                      <a:pt x="693" y="674"/>
                    </a:lnTo>
                    <a:lnTo>
                      <a:pt x="682" y="688"/>
                    </a:lnTo>
                    <a:lnTo>
                      <a:pt x="660" y="701"/>
                    </a:lnTo>
                    <a:lnTo>
                      <a:pt x="632" y="699"/>
                    </a:lnTo>
                    <a:lnTo>
                      <a:pt x="629" y="687"/>
                    </a:lnTo>
                    <a:lnTo>
                      <a:pt x="652" y="682"/>
                    </a:lnTo>
                    <a:lnTo>
                      <a:pt x="652" y="674"/>
                    </a:lnTo>
                    <a:lnTo>
                      <a:pt x="637" y="671"/>
                    </a:lnTo>
                    <a:lnTo>
                      <a:pt x="643" y="656"/>
                    </a:lnTo>
                    <a:lnTo>
                      <a:pt x="657" y="631"/>
                    </a:lnTo>
                    <a:lnTo>
                      <a:pt x="657" y="620"/>
                    </a:lnTo>
                    <a:lnTo>
                      <a:pt x="659" y="615"/>
                    </a:lnTo>
                    <a:lnTo>
                      <a:pt x="687" y="601"/>
                    </a:lnTo>
                    <a:lnTo>
                      <a:pt x="691" y="609"/>
                    </a:lnTo>
                    <a:lnTo>
                      <a:pt x="709" y="609"/>
                    </a:lnTo>
                    <a:lnTo>
                      <a:pt x="701" y="593"/>
                    </a:lnTo>
                    <a:lnTo>
                      <a:pt x="677" y="592"/>
                    </a:lnTo>
                    <a:lnTo>
                      <a:pt x="646" y="609"/>
                    </a:lnTo>
                    <a:lnTo>
                      <a:pt x="632" y="629"/>
                    </a:lnTo>
                    <a:lnTo>
                      <a:pt x="620" y="645"/>
                    </a:lnTo>
                    <a:lnTo>
                      <a:pt x="613" y="659"/>
                    </a:lnTo>
                    <a:lnTo>
                      <a:pt x="587" y="668"/>
                    </a:lnTo>
                    <a:lnTo>
                      <a:pt x="568" y="685"/>
                    </a:lnTo>
                    <a:lnTo>
                      <a:pt x="566" y="695"/>
                    </a:lnTo>
                    <a:lnTo>
                      <a:pt x="581" y="701"/>
                    </a:lnTo>
                    <a:lnTo>
                      <a:pt x="585" y="713"/>
                    </a:lnTo>
                    <a:lnTo>
                      <a:pt x="568" y="734"/>
                    </a:lnTo>
                    <a:lnTo>
                      <a:pt x="527" y="760"/>
                    </a:lnTo>
                    <a:lnTo>
                      <a:pt x="479" y="787"/>
                    </a:lnTo>
                    <a:lnTo>
                      <a:pt x="467" y="793"/>
                    </a:lnTo>
                    <a:lnTo>
                      <a:pt x="432" y="801"/>
                    </a:lnTo>
                    <a:lnTo>
                      <a:pt x="399" y="815"/>
                    </a:lnTo>
                    <a:lnTo>
                      <a:pt x="410" y="823"/>
                    </a:lnTo>
                    <a:lnTo>
                      <a:pt x="401" y="832"/>
                    </a:lnTo>
                    <a:lnTo>
                      <a:pt x="398" y="840"/>
                    </a:lnTo>
                    <a:lnTo>
                      <a:pt x="381" y="834"/>
                    </a:lnTo>
                    <a:lnTo>
                      <a:pt x="360" y="834"/>
                    </a:lnTo>
                    <a:lnTo>
                      <a:pt x="356" y="848"/>
                    </a:lnTo>
                    <a:lnTo>
                      <a:pt x="349" y="848"/>
                    </a:lnTo>
                    <a:lnTo>
                      <a:pt x="351" y="834"/>
                    </a:lnTo>
                    <a:lnTo>
                      <a:pt x="329" y="841"/>
                    </a:lnTo>
                    <a:lnTo>
                      <a:pt x="312" y="848"/>
                    </a:lnTo>
                    <a:lnTo>
                      <a:pt x="290" y="840"/>
                    </a:lnTo>
                    <a:lnTo>
                      <a:pt x="271" y="851"/>
                    </a:lnTo>
                    <a:lnTo>
                      <a:pt x="251" y="851"/>
                    </a:lnTo>
                    <a:lnTo>
                      <a:pt x="239" y="860"/>
                    </a:lnTo>
                    <a:lnTo>
                      <a:pt x="229" y="865"/>
                    </a:lnTo>
                    <a:lnTo>
                      <a:pt x="215" y="862"/>
                    </a:lnTo>
                    <a:lnTo>
                      <a:pt x="200" y="855"/>
                    </a:lnTo>
                    <a:lnTo>
                      <a:pt x="185" y="860"/>
                    </a:lnTo>
                    <a:lnTo>
                      <a:pt x="179" y="865"/>
                    </a:lnTo>
                    <a:lnTo>
                      <a:pt x="168" y="858"/>
                    </a:lnTo>
                    <a:lnTo>
                      <a:pt x="168" y="846"/>
                    </a:lnTo>
                    <a:lnTo>
                      <a:pt x="189" y="838"/>
                    </a:lnTo>
                    <a:lnTo>
                      <a:pt x="228" y="843"/>
                    </a:lnTo>
                    <a:lnTo>
                      <a:pt x="254" y="832"/>
                    </a:lnTo>
                    <a:lnTo>
                      <a:pt x="268" y="819"/>
                    </a:lnTo>
                    <a:lnTo>
                      <a:pt x="285" y="815"/>
                    </a:lnTo>
                    <a:lnTo>
                      <a:pt x="298" y="810"/>
                    </a:lnTo>
                    <a:lnTo>
                      <a:pt x="315" y="810"/>
                    </a:lnTo>
                    <a:lnTo>
                      <a:pt x="324" y="819"/>
                    </a:lnTo>
                    <a:lnTo>
                      <a:pt x="331" y="816"/>
                    </a:lnTo>
                    <a:lnTo>
                      <a:pt x="345" y="799"/>
                    </a:lnTo>
                    <a:lnTo>
                      <a:pt x="363" y="793"/>
                    </a:lnTo>
                    <a:lnTo>
                      <a:pt x="385" y="790"/>
                    </a:lnTo>
                    <a:lnTo>
                      <a:pt x="393" y="788"/>
                    </a:lnTo>
                    <a:lnTo>
                      <a:pt x="398" y="791"/>
                    </a:lnTo>
                    <a:lnTo>
                      <a:pt x="403" y="791"/>
                    </a:lnTo>
                    <a:lnTo>
                      <a:pt x="410" y="768"/>
                    </a:lnTo>
                    <a:lnTo>
                      <a:pt x="435" y="759"/>
                    </a:lnTo>
                    <a:lnTo>
                      <a:pt x="448" y="735"/>
                    </a:lnTo>
                    <a:lnTo>
                      <a:pt x="462" y="707"/>
                    </a:lnTo>
                    <a:lnTo>
                      <a:pt x="471" y="698"/>
                    </a:lnTo>
                    <a:lnTo>
                      <a:pt x="474" y="682"/>
                    </a:lnTo>
                    <a:lnTo>
                      <a:pt x="463" y="690"/>
                    </a:lnTo>
                    <a:lnTo>
                      <a:pt x="443" y="693"/>
                    </a:lnTo>
                    <a:lnTo>
                      <a:pt x="438" y="679"/>
                    </a:lnTo>
                    <a:lnTo>
                      <a:pt x="431" y="676"/>
                    </a:lnTo>
                    <a:lnTo>
                      <a:pt x="424" y="682"/>
                    </a:lnTo>
                    <a:lnTo>
                      <a:pt x="423" y="701"/>
                    </a:lnTo>
                    <a:lnTo>
                      <a:pt x="415" y="699"/>
                    </a:lnTo>
                    <a:lnTo>
                      <a:pt x="406" y="663"/>
                    </a:lnTo>
                    <a:lnTo>
                      <a:pt x="398" y="671"/>
                    </a:lnTo>
                    <a:lnTo>
                      <a:pt x="390" y="668"/>
                    </a:lnTo>
                    <a:lnTo>
                      <a:pt x="388" y="657"/>
                    </a:lnTo>
                    <a:lnTo>
                      <a:pt x="363" y="657"/>
                    </a:lnTo>
                    <a:lnTo>
                      <a:pt x="349" y="665"/>
                    </a:lnTo>
                    <a:lnTo>
                      <a:pt x="334" y="662"/>
                    </a:lnTo>
                    <a:lnTo>
                      <a:pt x="343" y="654"/>
                    </a:lnTo>
                    <a:lnTo>
                      <a:pt x="346" y="637"/>
                    </a:lnTo>
                    <a:lnTo>
                      <a:pt x="342" y="624"/>
                    </a:lnTo>
                    <a:lnTo>
                      <a:pt x="351" y="620"/>
                    </a:lnTo>
                    <a:lnTo>
                      <a:pt x="359" y="618"/>
                    </a:lnTo>
                    <a:lnTo>
                      <a:pt x="354" y="607"/>
                    </a:lnTo>
                    <a:lnTo>
                      <a:pt x="354" y="579"/>
                    </a:lnTo>
                    <a:lnTo>
                      <a:pt x="349" y="574"/>
                    </a:lnTo>
                    <a:lnTo>
                      <a:pt x="343" y="582"/>
                    </a:lnTo>
                    <a:lnTo>
                      <a:pt x="306" y="582"/>
                    </a:lnTo>
                    <a:lnTo>
                      <a:pt x="296" y="574"/>
                    </a:lnTo>
                    <a:lnTo>
                      <a:pt x="292" y="551"/>
                    </a:lnTo>
                    <a:lnTo>
                      <a:pt x="279" y="528"/>
                    </a:lnTo>
                    <a:lnTo>
                      <a:pt x="279" y="523"/>
                    </a:lnTo>
                    <a:lnTo>
                      <a:pt x="292" y="517"/>
                    </a:lnTo>
                    <a:lnTo>
                      <a:pt x="293" y="504"/>
                    </a:lnTo>
                    <a:lnTo>
                      <a:pt x="301" y="496"/>
                    </a:lnTo>
                    <a:lnTo>
                      <a:pt x="295" y="493"/>
                    </a:lnTo>
                    <a:lnTo>
                      <a:pt x="287" y="496"/>
                    </a:lnTo>
                    <a:lnTo>
                      <a:pt x="281" y="479"/>
                    </a:lnTo>
                    <a:lnTo>
                      <a:pt x="285" y="448"/>
                    </a:lnTo>
                    <a:lnTo>
                      <a:pt x="315" y="428"/>
                    </a:lnTo>
                    <a:lnTo>
                      <a:pt x="331" y="418"/>
                    </a:lnTo>
                    <a:lnTo>
                      <a:pt x="343" y="395"/>
                    </a:lnTo>
                    <a:lnTo>
                      <a:pt x="360" y="387"/>
                    </a:lnTo>
                    <a:lnTo>
                      <a:pt x="376" y="393"/>
                    </a:lnTo>
                    <a:lnTo>
                      <a:pt x="378" y="409"/>
                    </a:lnTo>
                    <a:lnTo>
                      <a:pt x="393" y="407"/>
                    </a:lnTo>
                    <a:lnTo>
                      <a:pt x="413" y="392"/>
                    </a:lnTo>
                    <a:lnTo>
                      <a:pt x="423" y="396"/>
                    </a:lnTo>
                    <a:lnTo>
                      <a:pt x="429" y="400"/>
                    </a:lnTo>
                    <a:lnTo>
                      <a:pt x="440" y="400"/>
                    </a:lnTo>
                    <a:lnTo>
                      <a:pt x="454" y="392"/>
                    </a:lnTo>
                    <a:lnTo>
                      <a:pt x="459" y="365"/>
                    </a:lnTo>
                    <a:lnTo>
                      <a:pt x="459" y="365"/>
                    </a:lnTo>
                    <a:lnTo>
                      <a:pt x="460" y="356"/>
                    </a:lnTo>
                    <a:lnTo>
                      <a:pt x="462" y="348"/>
                    </a:lnTo>
                    <a:lnTo>
                      <a:pt x="465" y="343"/>
                    </a:lnTo>
                    <a:lnTo>
                      <a:pt x="465" y="343"/>
                    </a:lnTo>
                    <a:lnTo>
                      <a:pt x="470" y="339"/>
                    </a:lnTo>
                    <a:lnTo>
                      <a:pt x="471" y="337"/>
                    </a:lnTo>
                    <a:lnTo>
                      <a:pt x="463" y="325"/>
                    </a:lnTo>
                    <a:lnTo>
                      <a:pt x="448" y="331"/>
                    </a:lnTo>
                    <a:lnTo>
                      <a:pt x="428" y="336"/>
                    </a:lnTo>
                    <a:lnTo>
                      <a:pt x="415" y="332"/>
                    </a:lnTo>
                    <a:lnTo>
                      <a:pt x="393" y="322"/>
                    </a:lnTo>
                    <a:lnTo>
                      <a:pt x="362" y="320"/>
                    </a:lnTo>
                    <a:lnTo>
                      <a:pt x="340" y="297"/>
                    </a:lnTo>
                    <a:lnTo>
                      <a:pt x="343" y="273"/>
                    </a:lnTo>
                    <a:lnTo>
                      <a:pt x="346" y="258"/>
                    </a:lnTo>
                    <a:lnTo>
                      <a:pt x="334" y="247"/>
                    </a:lnTo>
                    <a:lnTo>
                      <a:pt x="321" y="223"/>
                    </a:lnTo>
                    <a:lnTo>
                      <a:pt x="324" y="218"/>
                    </a:lnTo>
                    <a:lnTo>
                      <a:pt x="367" y="215"/>
                    </a:lnTo>
                    <a:lnTo>
                      <a:pt x="381" y="215"/>
                    </a:lnTo>
                    <a:lnTo>
                      <a:pt x="385" y="222"/>
                    </a:lnTo>
                    <a:lnTo>
                      <a:pt x="390" y="222"/>
                    </a:lnTo>
                    <a:lnTo>
                      <a:pt x="388" y="211"/>
                    </a:lnTo>
                    <a:lnTo>
                      <a:pt x="413" y="208"/>
                    </a:lnTo>
                    <a:lnTo>
                      <a:pt x="429" y="209"/>
                    </a:lnTo>
                    <a:lnTo>
                      <a:pt x="438" y="217"/>
                    </a:lnTo>
                    <a:lnTo>
                      <a:pt x="429" y="229"/>
                    </a:lnTo>
                    <a:lnTo>
                      <a:pt x="426" y="239"/>
                    </a:lnTo>
                    <a:lnTo>
                      <a:pt x="443" y="248"/>
                    </a:lnTo>
                    <a:lnTo>
                      <a:pt x="474" y="259"/>
                    </a:lnTo>
                    <a:lnTo>
                      <a:pt x="485" y="254"/>
                    </a:lnTo>
                    <a:lnTo>
                      <a:pt x="471" y="226"/>
                    </a:lnTo>
                    <a:lnTo>
                      <a:pt x="467" y="206"/>
                    </a:lnTo>
                    <a:lnTo>
                      <a:pt x="471" y="201"/>
                    </a:lnTo>
                    <a:lnTo>
                      <a:pt x="451" y="189"/>
                    </a:lnTo>
                    <a:lnTo>
                      <a:pt x="448" y="183"/>
                    </a:lnTo>
                    <a:lnTo>
                      <a:pt x="451" y="172"/>
                    </a:lnTo>
                    <a:lnTo>
                      <a:pt x="446" y="148"/>
                    </a:lnTo>
                    <a:lnTo>
                      <a:pt x="428" y="119"/>
                    </a:lnTo>
                    <a:lnTo>
                      <a:pt x="412" y="92"/>
                    </a:lnTo>
                    <a:lnTo>
                      <a:pt x="431" y="80"/>
                    </a:lnTo>
                    <a:lnTo>
                      <a:pt x="451" y="80"/>
                    </a:lnTo>
                    <a:lnTo>
                      <a:pt x="462" y="84"/>
                    </a:lnTo>
                    <a:lnTo>
                      <a:pt x="488" y="83"/>
                    </a:lnTo>
                    <a:lnTo>
                      <a:pt x="512" y="61"/>
                    </a:lnTo>
                    <a:lnTo>
                      <a:pt x="518" y="42"/>
                    </a:lnTo>
                    <a:lnTo>
                      <a:pt x="541" y="26"/>
                    </a:lnTo>
                    <a:lnTo>
                      <a:pt x="552" y="33"/>
                    </a:lnTo>
                    <a:lnTo>
                      <a:pt x="570" y="28"/>
                    </a:lnTo>
                    <a:lnTo>
                      <a:pt x="591" y="16"/>
                    </a:lnTo>
                    <a:lnTo>
                      <a:pt x="599" y="14"/>
                    </a:lnTo>
                    <a:lnTo>
                      <a:pt x="606" y="20"/>
                    </a:lnTo>
                    <a:lnTo>
                      <a:pt x="634" y="19"/>
                    </a:lnTo>
                    <a:lnTo>
                      <a:pt x="651" y="0"/>
                    </a:lnTo>
                    <a:lnTo>
                      <a:pt x="657" y="0"/>
                    </a:lnTo>
                    <a:lnTo>
                      <a:pt x="680" y="14"/>
                    </a:lnTo>
                    <a:lnTo>
                      <a:pt x="691" y="28"/>
                    </a:lnTo>
                    <a:lnTo>
                      <a:pt x="688" y="34"/>
                    </a:lnTo>
                    <a:lnTo>
                      <a:pt x="693" y="42"/>
                    </a:lnTo>
                    <a:lnTo>
                      <a:pt x="704" y="31"/>
                    </a:lnTo>
                    <a:lnTo>
                      <a:pt x="727" y="34"/>
                    </a:lnTo>
                    <a:lnTo>
                      <a:pt x="729" y="56"/>
                    </a:lnTo>
                    <a:lnTo>
                      <a:pt x="741" y="66"/>
                    </a:lnTo>
                    <a:lnTo>
                      <a:pt x="787" y="70"/>
                    </a:lnTo>
                    <a:lnTo>
                      <a:pt x="826" y="97"/>
                    </a:lnTo>
                    <a:lnTo>
                      <a:pt x="835" y="90"/>
                    </a:lnTo>
                    <a:lnTo>
                      <a:pt x="866" y="106"/>
                    </a:lnTo>
                    <a:lnTo>
                      <a:pt x="880" y="103"/>
                    </a:lnTo>
                    <a:lnTo>
                      <a:pt x="891" y="97"/>
                    </a:lnTo>
                    <a:lnTo>
                      <a:pt x="922" y="109"/>
                    </a:lnTo>
                    <a:lnTo>
                      <a:pt x="949" y="128"/>
                    </a:lnTo>
                    <a:close/>
                    <a:moveTo>
                      <a:pt x="231" y="307"/>
                    </a:moveTo>
                    <a:lnTo>
                      <a:pt x="243" y="342"/>
                    </a:lnTo>
                    <a:lnTo>
                      <a:pt x="243" y="348"/>
                    </a:lnTo>
                    <a:lnTo>
                      <a:pt x="225" y="345"/>
                    </a:lnTo>
                    <a:lnTo>
                      <a:pt x="214" y="320"/>
                    </a:lnTo>
                    <a:lnTo>
                      <a:pt x="203" y="311"/>
                    </a:lnTo>
                    <a:lnTo>
                      <a:pt x="187" y="311"/>
                    </a:lnTo>
                    <a:lnTo>
                      <a:pt x="185" y="295"/>
                    </a:lnTo>
                    <a:lnTo>
                      <a:pt x="198" y="279"/>
                    </a:lnTo>
                    <a:lnTo>
                      <a:pt x="204" y="295"/>
                    </a:lnTo>
                    <a:lnTo>
                      <a:pt x="214" y="304"/>
                    </a:lnTo>
                    <a:lnTo>
                      <a:pt x="231" y="307"/>
                    </a:lnTo>
                    <a:close/>
                    <a:moveTo>
                      <a:pt x="215" y="517"/>
                    </a:moveTo>
                    <a:lnTo>
                      <a:pt x="237" y="523"/>
                    </a:lnTo>
                    <a:lnTo>
                      <a:pt x="260" y="528"/>
                    </a:lnTo>
                    <a:lnTo>
                      <a:pt x="267" y="534"/>
                    </a:lnTo>
                    <a:lnTo>
                      <a:pt x="256" y="557"/>
                    </a:lnTo>
                    <a:lnTo>
                      <a:pt x="237" y="557"/>
                    </a:lnTo>
                    <a:lnTo>
                      <a:pt x="215" y="534"/>
                    </a:lnTo>
                    <a:lnTo>
                      <a:pt x="215" y="517"/>
                    </a:lnTo>
                    <a:close/>
                    <a:moveTo>
                      <a:pt x="86" y="429"/>
                    </a:moveTo>
                    <a:lnTo>
                      <a:pt x="92" y="445"/>
                    </a:lnTo>
                    <a:lnTo>
                      <a:pt x="100" y="456"/>
                    </a:lnTo>
                    <a:lnTo>
                      <a:pt x="92" y="460"/>
                    </a:lnTo>
                    <a:lnTo>
                      <a:pt x="79" y="442"/>
                    </a:lnTo>
                    <a:lnTo>
                      <a:pt x="79" y="429"/>
                    </a:lnTo>
                    <a:lnTo>
                      <a:pt x="86" y="429"/>
                    </a:lnTo>
                    <a:close/>
                    <a:moveTo>
                      <a:pt x="0" y="885"/>
                    </a:moveTo>
                    <a:lnTo>
                      <a:pt x="20" y="871"/>
                    </a:lnTo>
                    <a:lnTo>
                      <a:pt x="42" y="865"/>
                    </a:lnTo>
                    <a:lnTo>
                      <a:pt x="57" y="868"/>
                    </a:lnTo>
                    <a:lnTo>
                      <a:pt x="61" y="877"/>
                    </a:lnTo>
                    <a:lnTo>
                      <a:pt x="73" y="880"/>
                    </a:lnTo>
                    <a:lnTo>
                      <a:pt x="86" y="868"/>
                    </a:lnTo>
                    <a:lnTo>
                      <a:pt x="82" y="858"/>
                    </a:lnTo>
                    <a:lnTo>
                      <a:pt x="100" y="854"/>
                    </a:lnTo>
                    <a:lnTo>
                      <a:pt x="118" y="871"/>
                    </a:lnTo>
                    <a:lnTo>
                      <a:pt x="112" y="882"/>
                    </a:lnTo>
                    <a:lnTo>
                      <a:pt x="84" y="888"/>
                    </a:lnTo>
                    <a:lnTo>
                      <a:pt x="67" y="885"/>
                    </a:lnTo>
                    <a:lnTo>
                      <a:pt x="43" y="879"/>
                    </a:lnTo>
                    <a:lnTo>
                      <a:pt x="17" y="888"/>
                    </a:lnTo>
                    <a:lnTo>
                      <a:pt x="6" y="890"/>
                    </a:lnTo>
                    <a:lnTo>
                      <a:pt x="0" y="885"/>
                    </a:lnTo>
                    <a:close/>
                    <a:moveTo>
                      <a:pt x="306" y="857"/>
                    </a:moveTo>
                    <a:lnTo>
                      <a:pt x="315" y="869"/>
                    </a:lnTo>
                    <a:lnTo>
                      <a:pt x="329" y="860"/>
                    </a:lnTo>
                    <a:lnTo>
                      <a:pt x="320" y="851"/>
                    </a:lnTo>
                    <a:lnTo>
                      <a:pt x="306" y="857"/>
                    </a:lnTo>
                    <a:close/>
                    <a:moveTo>
                      <a:pt x="323" y="877"/>
                    </a:moveTo>
                    <a:lnTo>
                      <a:pt x="331" y="862"/>
                    </a:lnTo>
                    <a:lnTo>
                      <a:pt x="343" y="865"/>
                    </a:lnTo>
                    <a:lnTo>
                      <a:pt x="339" y="877"/>
                    </a:lnTo>
                    <a:lnTo>
                      <a:pt x="323" y="877"/>
                    </a:lnTo>
                    <a:close/>
                    <a:moveTo>
                      <a:pt x="471" y="865"/>
                    </a:moveTo>
                    <a:lnTo>
                      <a:pt x="481" y="876"/>
                    </a:lnTo>
                    <a:lnTo>
                      <a:pt x="485" y="868"/>
                    </a:lnTo>
                    <a:lnTo>
                      <a:pt x="481" y="857"/>
                    </a:lnTo>
                    <a:lnTo>
                      <a:pt x="471" y="865"/>
                    </a:lnTo>
                    <a:close/>
                    <a:moveTo>
                      <a:pt x="526" y="787"/>
                    </a:moveTo>
                    <a:lnTo>
                      <a:pt x="532" y="823"/>
                    </a:lnTo>
                    <a:lnTo>
                      <a:pt x="551" y="827"/>
                    </a:lnTo>
                    <a:lnTo>
                      <a:pt x="582" y="810"/>
                    </a:lnTo>
                    <a:lnTo>
                      <a:pt x="609" y="793"/>
                    </a:lnTo>
                    <a:lnTo>
                      <a:pt x="599" y="779"/>
                    </a:lnTo>
                    <a:lnTo>
                      <a:pt x="602" y="763"/>
                    </a:lnTo>
                    <a:lnTo>
                      <a:pt x="588" y="771"/>
                    </a:lnTo>
                    <a:lnTo>
                      <a:pt x="571" y="766"/>
                    </a:lnTo>
                    <a:lnTo>
                      <a:pt x="581" y="759"/>
                    </a:lnTo>
                    <a:lnTo>
                      <a:pt x="593" y="765"/>
                    </a:lnTo>
                    <a:lnTo>
                      <a:pt x="618" y="754"/>
                    </a:lnTo>
                    <a:lnTo>
                      <a:pt x="620" y="745"/>
                    </a:lnTo>
                    <a:lnTo>
                      <a:pt x="606" y="740"/>
                    </a:lnTo>
                    <a:lnTo>
                      <a:pt x="610" y="727"/>
                    </a:lnTo>
                    <a:lnTo>
                      <a:pt x="593" y="740"/>
                    </a:lnTo>
                    <a:lnTo>
                      <a:pt x="563" y="762"/>
                    </a:lnTo>
                    <a:lnTo>
                      <a:pt x="534" y="779"/>
                    </a:lnTo>
                    <a:lnTo>
                      <a:pt x="526" y="787"/>
                    </a:lnTo>
                    <a:close/>
                    <a:moveTo>
                      <a:pt x="790" y="662"/>
                    </a:moveTo>
                    <a:lnTo>
                      <a:pt x="805" y="654"/>
                    </a:lnTo>
                    <a:lnTo>
                      <a:pt x="799" y="642"/>
                    </a:lnTo>
                    <a:lnTo>
                      <a:pt x="788" y="648"/>
                    </a:lnTo>
                    <a:lnTo>
                      <a:pt x="790" y="662"/>
                    </a:lnTo>
                    <a:close/>
                  </a:path>
                </a:pathLst>
              </a:custGeom>
              <a:grpFill/>
              <a:ln w="5">
                <a:solidFill>
                  <a:schemeClr val="tx1">
                    <a:lumMod val="85000"/>
                    <a:lumOff val="15000"/>
                  </a:schemeClr>
                </a:solidFill>
                <a:prstDash val="solid"/>
                <a:round/>
                <a:headEnd/>
                <a:tailEnd/>
              </a:ln>
              <a:scene3d>
                <a:camera prst="orthographicFront"/>
                <a:lightRig rig="threePt" dir="t"/>
              </a:scene3d>
              <a:sp3d>
                <a:bevelT w="19050" h="6350"/>
                <a:bevelB w="19050" h="0"/>
              </a:sp3d>
            </p:spPr>
            <p:txBody>
              <a:bodyPr vert="horz" wrap="square" lIns="91440" tIns="0" rIns="91440" bIns="274320" numCol="1" anchor="ctr" anchorCtr="0" compatLnSpc="1">
                <a:prstTxWarp prst="textNoShape">
                  <a:avLst/>
                </a:prstTxWarp>
              </a:bodyPr>
              <a:lstStyle/>
              <a:p>
                <a:pPr algn="ctr"/>
                <a:r>
                  <a:rPr lang="en-US" sz="1400" dirty="0">
                    <a:solidFill>
                      <a:prstClr val="black"/>
                    </a:solidFill>
                    <a:effectLst>
                      <a:outerShdw blurRad="38100" dist="38100" dir="2700000" algn="tl">
                        <a:srgbClr val="000000">
                          <a:alpha val="43137"/>
                        </a:srgbClr>
                      </a:outerShdw>
                    </a:effectLst>
                  </a:rPr>
                  <a:t> </a:t>
                </a:r>
              </a:p>
            </p:txBody>
          </p:sp>
          <p:sp>
            <p:nvSpPr>
              <p:cNvPr id="289" name="Freeform 64"/>
              <p:cNvSpPr>
                <a:spLocks noEditPoints="1"/>
              </p:cNvSpPr>
              <p:nvPr/>
            </p:nvSpPr>
            <p:spPr bwMode="auto">
              <a:xfrm>
                <a:off x="3983" y="3034"/>
                <a:ext cx="996" cy="838"/>
              </a:xfrm>
              <a:custGeom>
                <a:avLst/>
                <a:gdLst>
                  <a:gd name="T0" fmla="*/ 767 w 996"/>
                  <a:gd name="T1" fmla="*/ 113 h 838"/>
                  <a:gd name="T2" fmla="*/ 854 w 996"/>
                  <a:gd name="T3" fmla="*/ 245 h 838"/>
                  <a:gd name="T4" fmla="*/ 882 w 996"/>
                  <a:gd name="T5" fmla="*/ 294 h 838"/>
                  <a:gd name="T6" fmla="*/ 914 w 996"/>
                  <a:gd name="T7" fmla="*/ 367 h 838"/>
                  <a:gd name="T8" fmla="*/ 981 w 996"/>
                  <a:gd name="T9" fmla="*/ 487 h 838"/>
                  <a:gd name="T10" fmla="*/ 995 w 996"/>
                  <a:gd name="T11" fmla="*/ 621 h 838"/>
                  <a:gd name="T12" fmla="*/ 981 w 996"/>
                  <a:gd name="T13" fmla="*/ 662 h 838"/>
                  <a:gd name="T14" fmla="*/ 981 w 996"/>
                  <a:gd name="T15" fmla="*/ 701 h 838"/>
                  <a:gd name="T16" fmla="*/ 921 w 996"/>
                  <a:gd name="T17" fmla="*/ 732 h 838"/>
                  <a:gd name="T18" fmla="*/ 889 w 996"/>
                  <a:gd name="T19" fmla="*/ 745 h 838"/>
                  <a:gd name="T20" fmla="*/ 875 w 996"/>
                  <a:gd name="T21" fmla="*/ 699 h 838"/>
                  <a:gd name="T22" fmla="*/ 806 w 996"/>
                  <a:gd name="T23" fmla="*/ 651 h 838"/>
                  <a:gd name="T24" fmla="*/ 778 w 996"/>
                  <a:gd name="T25" fmla="*/ 611 h 838"/>
                  <a:gd name="T26" fmla="*/ 740 w 996"/>
                  <a:gd name="T27" fmla="*/ 590 h 838"/>
                  <a:gd name="T28" fmla="*/ 698 w 996"/>
                  <a:gd name="T29" fmla="*/ 532 h 838"/>
                  <a:gd name="T30" fmla="*/ 642 w 996"/>
                  <a:gd name="T31" fmla="*/ 458 h 838"/>
                  <a:gd name="T32" fmla="*/ 675 w 996"/>
                  <a:gd name="T33" fmla="*/ 398 h 838"/>
                  <a:gd name="T34" fmla="*/ 637 w 996"/>
                  <a:gd name="T35" fmla="*/ 400 h 838"/>
                  <a:gd name="T36" fmla="*/ 640 w 996"/>
                  <a:gd name="T37" fmla="*/ 437 h 838"/>
                  <a:gd name="T38" fmla="*/ 618 w 996"/>
                  <a:gd name="T39" fmla="*/ 364 h 838"/>
                  <a:gd name="T40" fmla="*/ 609 w 996"/>
                  <a:gd name="T41" fmla="*/ 253 h 838"/>
                  <a:gd name="T42" fmla="*/ 556 w 996"/>
                  <a:gd name="T43" fmla="*/ 222 h 838"/>
                  <a:gd name="T44" fmla="*/ 519 w 996"/>
                  <a:gd name="T45" fmla="*/ 173 h 838"/>
                  <a:gd name="T46" fmla="*/ 459 w 996"/>
                  <a:gd name="T47" fmla="*/ 136 h 838"/>
                  <a:gd name="T48" fmla="*/ 400 w 996"/>
                  <a:gd name="T49" fmla="*/ 131 h 838"/>
                  <a:gd name="T50" fmla="*/ 401 w 996"/>
                  <a:gd name="T51" fmla="*/ 156 h 838"/>
                  <a:gd name="T52" fmla="*/ 336 w 996"/>
                  <a:gd name="T53" fmla="*/ 191 h 838"/>
                  <a:gd name="T54" fmla="*/ 289 w 996"/>
                  <a:gd name="T55" fmla="*/ 181 h 838"/>
                  <a:gd name="T56" fmla="*/ 252 w 996"/>
                  <a:gd name="T57" fmla="*/ 153 h 838"/>
                  <a:gd name="T58" fmla="*/ 127 w 996"/>
                  <a:gd name="T59" fmla="*/ 122 h 838"/>
                  <a:gd name="T60" fmla="*/ 30 w 996"/>
                  <a:gd name="T61" fmla="*/ 141 h 838"/>
                  <a:gd name="T62" fmla="*/ 0 w 996"/>
                  <a:gd name="T63" fmla="*/ 67 h 838"/>
                  <a:gd name="T64" fmla="*/ 227 w 996"/>
                  <a:gd name="T65" fmla="*/ 22 h 838"/>
                  <a:gd name="T66" fmla="*/ 319 w 996"/>
                  <a:gd name="T67" fmla="*/ 44 h 838"/>
                  <a:gd name="T68" fmla="*/ 445 w 996"/>
                  <a:gd name="T69" fmla="*/ 53 h 838"/>
                  <a:gd name="T70" fmla="*/ 647 w 996"/>
                  <a:gd name="T71" fmla="*/ 42 h 838"/>
                  <a:gd name="T72" fmla="*/ 664 w 996"/>
                  <a:gd name="T73" fmla="*/ 36 h 838"/>
                  <a:gd name="T74" fmla="*/ 698 w 996"/>
                  <a:gd name="T75" fmla="*/ 3 h 838"/>
                  <a:gd name="T76" fmla="*/ 823 w 996"/>
                  <a:gd name="T77" fmla="*/ 829 h 838"/>
                  <a:gd name="T78" fmla="*/ 856 w 996"/>
                  <a:gd name="T79" fmla="*/ 803 h 838"/>
                  <a:gd name="T80" fmla="*/ 876 w 996"/>
                  <a:gd name="T81" fmla="*/ 813 h 838"/>
                  <a:gd name="T82" fmla="*/ 814 w 996"/>
                  <a:gd name="T83" fmla="*/ 838 h 838"/>
                  <a:gd name="T84" fmla="*/ 899 w 996"/>
                  <a:gd name="T85" fmla="*/ 807 h 838"/>
                  <a:gd name="T86" fmla="*/ 974 w 996"/>
                  <a:gd name="T87" fmla="*/ 745 h 838"/>
                  <a:gd name="T88" fmla="*/ 996 w 996"/>
                  <a:gd name="T89" fmla="*/ 671 h 838"/>
                  <a:gd name="T90" fmla="*/ 976 w 996"/>
                  <a:gd name="T91" fmla="*/ 720 h 838"/>
                  <a:gd name="T92" fmla="*/ 907 w 996"/>
                  <a:gd name="T93" fmla="*/ 792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6" h="838">
                    <a:moveTo>
                      <a:pt x="729" y="6"/>
                    </a:moveTo>
                    <a:lnTo>
                      <a:pt x="743" y="52"/>
                    </a:lnTo>
                    <a:lnTo>
                      <a:pt x="767" y="113"/>
                    </a:lnTo>
                    <a:lnTo>
                      <a:pt x="801" y="170"/>
                    </a:lnTo>
                    <a:lnTo>
                      <a:pt x="823" y="211"/>
                    </a:lnTo>
                    <a:lnTo>
                      <a:pt x="854" y="245"/>
                    </a:lnTo>
                    <a:lnTo>
                      <a:pt x="879" y="267"/>
                    </a:lnTo>
                    <a:lnTo>
                      <a:pt x="889" y="286"/>
                    </a:lnTo>
                    <a:lnTo>
                      <a:pt x="882" y="294"/>
                    </a:lnTo>
                    <a:lnTo>
                      <a:pt x="878" y="301"/>
                    </a:lnTo>
                    <a:lnTo>
                      <a:pt x="895" y="348"/>
                    </a:lnTo>
                    <a:lnTo>
                      <a:pt x="914" y="367"/>
                    </a:lnTo>
                    <a:lnTo>
                      <a:pt x="929" y="400"/>
                    </a:lnTo>
                    <a:lnTo>
                      <a:pt x="953" y="436"/>
                    </a:lnTo>
                    <a:lnTo>
                      <a:pt x="981" y="487"/>
                    </a:lnTo>
                    <a:lnTo>
                      <a:pt x="988" y="536"/>
                    </a:lnTo>
                    <a:lnTo>
                      <a:pt x="992" y="611"/>
                    </a:lnTo>
                    <a:lnTo>
                      <a:pt x="995" y="621"/>
                    </a:lnTo>
                    <a:lnTo>
                      <a:pt x="993" y="642"/>
                    </a:lnTo>
                    <a:lnTo>
                      <a:pt x="978" y="650"/>
                    </a:lnTo>
                    <a:lnTo>
                      <a:pt x="981" y="662"/>
                    </a:lnTo>
                    <a:lnTo>
                      <a:pt x="976" y="675"/>
                    </a:lnTo>
                    <a:lnTo>
                      <a:pt x="978" y="690"/>
                    </a:lnTo>
                    <a:lnTo>
                      <a:pt x="981" y="701"/>
                    </a:lnTo>
                    <a:lnTo>
                      <a:pt x="964" y="721"/>
                    </a:lnTo>
                    <a:lnTo>
                      <a:pt x="945" y="731"/>
                    </a:lnTo>
                    <a:lnTo>
                      <a:pt x="921" y="732"/>
                    </a:lnTo>
                    <a:lnTo>
                      <a:pt x="912" y="742"/>
                    </a:lnTo>
                    <a:lnTo>
                      <a:pt x="896" y="748"/>
                    </a:lnTo>
                    <a:lnTo>
                      <a:pt x="889" y="745"/>
                    </a:lnTo>
                    <a:lnTo>
                      <a:pt x="881" y="739"/>
                    </a:lnTo>
                    <a:lnTo>
                      <a:pt x="879" y="721"/>
                    </a:lnTo>
                    <a:lnTo>
                      <a:pt x="875" y="699"/>
                    </a:lnTo>
                    <a:lnTo>
                      <a:pt x="853" y="667"/>
                    </a:lnTo>
                    <a:lnTo>
                      <a:pt x="831" y="653"/>
                    </a:lnTo>
                    <a:lnTo>
                      <a:pt x="806" y="651"/>
                    </a:lnTo>
                    <a:lnTo>
                      <a:pt x="801" y="659"/>
                    </a:lnTo>
                    <a:lnTo>
                      <a:pt x="782" y="632"/>
                    </a:lnTo>
                    <a:lnTo>
                      <a:pt x="778" y="611"/>
                    </a:lnTo>
                    <a:lnTo>
                      <a:pt x="762" y="584"/>
                    </a:lnTo>
                    <a:lnTo>
                      <a:pt x="751" y="578"/>
                    </a:lnTo>
                    <a:lnTo>
                      <a:pt x="740" y="590"/>
                    </a:lnTo>
                    <a:lnTo>
                      <a:pt x="729" y="589"/>
                    </a:lnTo>
                    <a:lnTo>
                      <a:pt x="717" y="557"/>
                    </a:lnTo>
                    <a:lnTo>
                      <a:pt x="698" y="532"/>
                    </a:lnTo>
                    <a:lnTo>
                      <a:pt x="681" y="500"/>
                    </a:lnTo>
                    <a:lnTo>
                      <a:pt x="664" y="481"/>
                    </a:lnTo>
                    <a:lnTo>
                      <a:pt x="642" y="458"/>
                    </a:lnTo>
                    <a:lnTo>
                      <a:pt x="654" y="442"/>
                    </a:lnTo>
                    <a:lnTo>
                      <a:pt x="675" y="408"/>
                    </a:lnTo>
                    <a:lnTo>
                      <a:pt x="675" y="398"/>
                    </a:lnTo>
                    <a:lnTo>
                      <a:pt x="647" y="392"/>
                    </a:lnTo>
                    <a:lnTo>
                      <a:pt x="636" y="397"/>
                    </a:lnTo>
                    <a:lnTo>
                      <a:pt x="637" y="400"/>
                    </a:lnTo>
                    <a:lnTo>
                      <a:pt x="654" y="406"/>
                    </a:lnTo>
                    <a:lnTo>
                      <a:pt x="645" y="434"/>
                    </a:lnTo>
                    <a:lnTo>
                      <a:pt x="640" y="437"/>
                    </a:lnTo>
                    <a:lnTo>
                      <a:pt x="629" y="412"/>
                    </a:lnTo>
                    <a:lnTo>
                      <a:pt x="620" y="381"/>
                    </a:lnTo>
                    <a:lnTo>
                      <a:pt x="618" y="364"/>
                    </a:lnTo>
                    <a:lnTo>
                      <a:pt x="628" y="336"/>
                    </a:lnTo>
                    <a:lnTo>
                      <a:pt x="628" y="276"/>
                    </a:lnTo>
                    <a:lnTo>
                      <a:pt x="609" y="253"/>
                    </a:lnTo>
                    <a:lnTo>
                      <a:pt x="601" y="233"/>
                    </a:lnTo>
                    <a:lnTo>
                      <a:pt x="568" y="225"/>
                    </a:lnTo>
                    <a:lnTo>
                      <a:pt x="556" y="222"/>
                    </a:lnTo>
                    <a:lnTo>
                      <a:pt x="547" y="205"/>
                    </a:lnTo>
                    <a:lnTo>
                      <a:pt x="525" y="195"/>
                    </a:lnTo>
                    <a:lnTo>
                      <a:pt x="519" y="173"/>
                    </a:lnTo>
                    <a:lnTo>
                      <a:pt x="501" y="167"/>
                    </a:lnTo>
                    <a:lnTo>
                      <a:pt x="486" y="145"/>
                    </a:lnTo>
                    <a:lnTo>
                      <a:pt x="459" y="136"/>
                    </a:lnTo>
                    <a:lnTo>
                      <a:pt x="440" y="127"/>
                    </a:lnTo>
                    <a:lnTo>
                      <a:pt x="425" y="127"/>
                    </a:lnTo>
                    <a:lnTo>
                      <a:pt x="400" y="131"/>
                    </a:lnTo>
                    <a:lnTo>
                      <a:pt x="398" y="144"/>
                    </a:lnTo>
                    <a:lnTo>
                      <a:pt x="403" y="150"/>
                    </a:lnTo>
                    <a:lnTo>
                      <a:pt x="401" y="156"/>
                    </a:lnTo>
                    <a:lnTo>
                      <a:pt x="381" y="156"/>
                    </a:lnTo>
                    <a:lnTo>
                      <a:pt x="358" y="178"/>
                    </a:lnTo>
                    <a:lnTo>
                      <a:pt x="336" y="191"/>
                    </a:lnTo>
                    <a:lnTo>
                      <a:pt x="312" y="191"/>
                    </a:lnTo>
                    <a:lnTo>
                      <a:pt x="292" y="198"/>
                    </a:lnTo>
                    <a:lnTo>
                      <a:pt x="289" y="181"/>
                    </a:lnTo>
                    <a:lnTo>
                      <a:pt x="280" y="169"/>
                    </a:lnTo>
                    <a:lnTo>
                      <a:pt x="261" y="161"/>
                    </a:lnTo>
                    <a:lnTo>
                      <a:pt x="252" y="153"/>
                    </a:lnTo>
                    <a:lnTo>
                      <a:pt x="200" y="128"/>
                    </a:lnTo>
                    <a:lnTo>
                      <a:pt x="153" y="117"/>
                    </a:lnTo>
                    <a:lnTo>
                      <a:pt x="127" y="122"/>
                    </a:lnTo>
                    <a:lnTo>
                      <a:pt x="89" y="125"/>
                    </a:lnTo>
                    <a:lnTo>
                      <a:pt x="52" y="138"/>
                    </a:lnTo>
                    <a:lnTo>
                      <a:pt x="30" y="141"/>
                    </a:lnTo>
                    <a:lnTo>
                      <a:pt x="28" y="91"/>
                    </a:lnTo>
                    <a:lnTo>
                      <a:pt x="13" y="78"/>
                    </a:lnTo>
                    <a:lnTo>
                      <a:pt x="0" y="67"/>
                    </a:lnTo>
                    <a:lnTo>
                      <a:pt x="3" y="49"/>
                    </a:lnTo>
                    <a:lnTo>
                      <a:pt x="66" y="41"/>
                    </a:lnTo>
                    <a:lnTo>
                      <a:pt x="227" y="22"/>
                    </a:lnTo>
                    <a:lnTo>
                      <a:pt x="269" y="19"/>
                    </a:lnTo>
                    <a:lnTo>
                      <a:pt x="303" y="20"/>
                    </a:lnTo>
                    <a:lnTo>
                      <a:pt x="319" y="44"/>
                    </a:lnTo>
                    <a:lnTo>
                      <a:pt x="328" y="53"/>
                    </a:lnTo>
                    <a:lnTo>
                      <a:pt x="378" y="56"/>
                    </a:lnTo>
                    <a:lnTo>
                      <a:pt x="445" y="53"/>
                    </a:lnTo>
                    <a:lnTo>
                      <a:pt x="579" y="44"/>
                    </a:lnTo>
                    <a:lnTo>
                      <a:pt x="614" y="41"/>
                    </a:lnTo>
                    <a:lnTo>
                      <a:pt x="647" y="42"/>
                    </a:lnTo>
                    <a:lnTo>
                      <a:pt x="648" y="59"/>
                    </a:lnTo>
                    <a:lnTo>
                      <a:pt x="662" y="64"/>
                    </a:lnTo>
                    <a:lnTo>
                      <a:pt x="664" y="36"/>
                    </a:lnTo>
                    <a:lnTo>
                      <a:pt x="654" y="10"/>
                    </a:lnTo>
                    <a:lnTo>
                      <a:pt x="662" y="0"/>
                    </a:lnTo>
                    <a:lnTo>
                      <a:pt x="698" y="3"/>
                    </a:lnTo>
                    <a:lnTo>
                      <a:pt x="729" y="6"/>
                    </a:lnTo>
                    <a:close/>
                    <a:moveTo>
                      <a:pt x="807" y="832"/>
                    </a:moveTo>
                    <a:lnTo>
                      <a:pt x="823" y="829"/>
                    </a:lnTo>
                    <a:lnTo>
                      <a:pt x="831" y="827"/>
                    </a:lnTo>
                    <a:lnTo>
                      <a:pt x="840" y="812"/>
                    </a:lnTo>
                    <a:lnTo>
                      <a:pt x="856" y="803"/>
                    </a:lnTo>
                    <a:lnTo>
                      <a:pt x="864" y="806"/>
                    </a:lnTo>
                    <a:lnTo>
                      <a:pt x="873" y="807"/>
                    </a:lnTo>
                    <a:lnTo>
                      <a:pt x="876" y="813"/>
                    </a:lnTo>
                    <a:lnTo>
                      <a:pt x="854" y="821"/>
                    </a:lnTo>
                    <a:lnTo>
                      <a:pt x="828" y="831"/>
                    </a:lnTo>
                    <a:lnTo>
                      <a:pt x="814" y="838"/>
                    </a:lnTo>
                    <a:lnTo>
                      <a:pt x="807" y="832"/>
                    </a:lnTo>
                    <a:close/>
                    <a:moveTo>
                      <a:pt x="892" y="801"/>
                    </a:moveTo>
                    <a:lnTo>
                      <a:pt x="899" y="807"/>
                    </a:lnTo>
                    <a:lnTo>
                      <a:pt x="917" y="795"/>
                    </a:lnTo>
                    <a:lnTo>
                      <a:pt x="951" y="768"/>
                    </a:lnTo>
                    <a:lnTo>
                      <a:pt x="974" y="745"/>
                    </a:lnTo>
                    <a:lnTo>
                      <a:pt x="990" y="703"/>
                    </a:lnTo>
                    <a:lnTo>
                      <a:pt x="995" y="692"/>
                    </a:lnTo>
                    <a:lnTo>
                      <a:pt x="996" y="671"/>
                    </a:lnTo>
                    <a:lnTo>
                      <a:pt x="992" y="675"/>
                    </a:lnTo>
                    <a:lnTo>
                      <a:pt x="985" y="692"/>
                    </a:lnTo>
                    <a:lnTo>
                      <a:pt x="976" y="720"/>
                    </a:lnTo>
                    <a:lnTo>
                      <a:pt x="957" y="753"/>
                    </a:lnTo>
                    <a:lnTo>
                      <a:pt x="929" y="779"/>
                    </a:lnTo>
                    <a:lnTo>
                      <a:pt x="907" y="792"/>
                    </a:lnTo>
                    <a:lnTo>
                      <a:pt x="892" y="801"/>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822960" tIns="45720" rIns="0" bIns="45720" numCol="1" anchor="ctr" anchorCtr="0" compatLnSpc="1">
                <a:prstTxWarp prst="textNoShape">
                  <a:avLst/>
                </a:prstTxWarp>
              </a:bodyPr>
              <a:lstStyle/>
              <a:p>
                <a:pPr algn="ctr"/>
                <a:r>
                  <a:rPr lang="en-US" sz="1200" dirty="0">
                    <a:solidFill>
                      <a:prstClr val="black"/>
                    </a:solidFill>
                    <a:effectLst>
                      <a:outerShdw blurRad="38100" dist="38100" dir="2700000" algn="tl">
                        <a:srgbClr val="000000">
                          <a:alpha val="43137"/>
                        </a:srgbClr>
                      </a:outerShdw>
                    </a:effectLst>
                  </a:rPr>
                  <a:t>    </a:t>
                </a:r>
              </a:p>
            </p:txBody>
          </p:sp>
          <p:sp>
            <p:nvSpPr>
              <p:cNvPr id="290" name="Freeform 65"/>
              <p:cNvSpPr>
                <a:spLocks/>
              </p:cNvSpPr>
              <p:nvPr/>
            </p:nvSpPr>
            <p:spPr bwMode="auto">
              <a:xfrm>
                <a:off x="5307" y="874"/>
                <a:ext cx="174" cy="371"/>
              </a:xfrm>
              <a:custGeom>
                <a:avLst/>
                <a:gdLst>
                  <a:gd name="T0" fmla="*/ 161 w 174"/>
                  <a:gd name="T1" fmla="*/ 313 h 371"/>
                  <a:gd name="T2" fmla="*/ 167 w 174"/>
                  <a:gd name="T3" fmla="*/ 306 h 371"/>
                  <a:gd name="T4" fmla="*/ 174 w 174"/>
                  <a:gd name="T5" fmla="*/ 285 h 371"/>
                  <a:gd name="T6" fmla="*/ 158 w 174"/>
                  <a:gd name="T7" fmla="*/ 281 h 371"/>
                  <a:gd name="T8" fmla="*/ 155 w 174"/>
                  <a:gd name="T9" fmla="*/ 260 h 371"/>
                  <a:gd name="T10" fmla="*/ 130 w 174"/>
                  <a:gd name="T11" fmla="*/ 254 h 371"/>
                  <a:gd name="T12" fmla="*/ 128 w 174"/>
                  <a:gd name="T13" fmla="*/ 237 h 371"/>
                  <a:gd name="T14" fmla="*/ 83 w 174"/>
                  <a:gd name="T15" fmla="*/ 90 h 371"/>
                  <a:gd name="T16" fmla="*/ 55 w 174"/>
                  <a:gd name="T17" fmla="*/ 0 h 371"/>
                  <a:gd name="T18" fmla="*/ 49 w 174"/>
                  <a:gd name="T19" fmla="*/ 0 h 371"/>
                  <a:gd name="T20" fmla="*/ 44 w 174"/>
                  <a:gd name="T21" fmla="*/ 9 h 371"/>
                  <a:gd name="T22" fmla="*/ 41 w 174"/>
                  <a:gd name="T23" fmla="*/ 6 h 371"/>
                  <a:gd name="T24" fmla="*/ 35 w 174"/>
                  <a:gd name="T25" fmla="*/ 0 h 371"/>
                  <a:gd name="T26" fmla="*/ 25 w 174"/>
                  <a:gd name="T27" fmla="*/ 12 h 371"/>
                  <a:gd name="T28" fmla="*/ 25 w 174"/>
                  <a:gd name="T29" fmla="*/ 43 h 371"/>
                  <a:gd name="T30" fmla="*/ 27 w 174"/>
                  <a:gd name="T31" fmla="*/ 79 h 371"/>
                  <a:gd name="T32" fmla="*/ 39 w 174"/>
                  <a:gd name="T33" fmla="*/ 97 h 371"/>
                  <a:gd name="T34" fmla="*/ 39 w 174"/>
                  <a:gd name="T35" fmla="*/ 121 h 371"/>
                  <a:gd name="T36" fmla="*/ 16 w 174"/>
                  <a:gd name="T37" fmla="*/ 153 h 371"/>
                  <a:gd name="T38" fmla="*/ 0 w 174"/>
                  <a:gd name="T39" fmla="*/ 161 h 371"/>
                  <a:gd name="T40" fmla="*/ 0 w 174"/>
                  <a:gd name="T41" fmla="*/ 167 h 371"/>
                  <a:gd name="T42" fmla="*/ 6 w 174"/>
                  <a:gd name="T43" fmla="*/ 179 h 371"/>
                  <a:gd name="T44" fmla="*/ 6 w 174"/>
                  <a:gd name="T45" fmla="*/ 232 h 371"/>
                  <a:gd name="T46" fmla="*/ 2 w 174"/>
                  <a:gd name="T47" fmla="*/ 290 h 371"/>
                  <a:gd name="T48" fmla="*/ 0 w 174"/>
                  <a:gd name="T49" fmla="*/ 320 h 371"/>
                  <a:gd name="T50" fmla="*/ 6 w 174"/>
                  <a:gd name="T51" fmla="*/ 328 h 371"/>
                  <a:gd name="T52" fmla="*/ 6 w 174"/>
                  <a:gd name="T53" fmla="*/ 356 h 371"/>
                  <a:gd name="T54" fmla="*/ 3 w 174"/>
                  <a:gd name="T55" fmla="*/ 368 h 371"/>
                  <a:gd name="T56" fmla="*/ 10 w 174"/>
                  <a:gd name="T57" fmla="*/ 371 h 371"/>
                  <a:gd name="T58" fmla="*/ 114 w 174"/>
                  <a:gd name="T59" fmla="*/ 345 h 371"/>
                  <a:gd name="T60" fmla="*/ 127 w 174"/>
                  <a:gd name="T61" fmla="*/ 340 h 371"/>
                  <a:gd name="T62" fmla="*/ 139 w 174"/>
                  <a:gd name="T63" fmla="*/ 323 h 371"/>
                  <a:gd name="T64" fmla="*/ 161 w 174"/>
                  <a:gd name="T65" fmla="*/ 31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4" h="371">
                    <a:moveTo>
                      <a:pt x="161" y="313"/>
                    </a:moveTo>
                    <a:lnTo>
                      <a:pt x="167" y="306"/>
                    </a:lnTo>
                    <a:lnTo>
                      <a:pt x="174" y="285"/>
                    </a:lnTo>
                    <a:lnTo>
                      <a:pt x="158" y="281"/>
                    </a:lnTo>
                    <a:lnTo>
                      <a:pt x="155" y="260"/>
                    </a:lnTo>
                    <a:lnTo>
                      <a:pt x="130" y="254"/>
                    </a:lnTo>
                    <a:lnTo>
                      <a:pt x="128" y="237"/>
                    </a:lnTo>
                    <a:lnTo>
                      <a:pt x="83" y="90"/>
                    </a:lnTo>
                    <a:lnTo>
                      <a:pt x="55" y="0"/>
                    </a:lnTo>
                    <a:lnTo>
                      <a:pt x="49" y="0"/>
                    </a:lnTo>
                    <a:lnTo>
                      <a:pt x="44" y="9"/>
                    </a:lnTo>
                    <a:lnTo>
                      <a:pt x="41" y="6"/>
                    </a:lnTo>
                    <a:lnTo>
                      <a:pt x="35" y="0"/>
                    </a:lnTo>
                    <a:lnTo>
                      <a:pt x="25" y="12"/>
                    </a:lnTo>
                    <a:lnTo>
                      <a:pt x="25" y="43"/>
                    </a:lnTo>
                    <a:lnTo>
                      <a:pt x="27" y="79"/>
                    </a:lnTo>
                    <a:lnTo>
                      <a:pt x="39" y="97"/>
                    </a:lnTo>
                    <a:lnTo>
                      <a:pt x="39" y="121"/>
                    </a:lnTo>
                    <a:lnTo>
                      <a:pt x="16" y="153"/>
                    </a:lnTo>
                    <a:lnTo>
                      <a:pt x="0" y="161"/>
                    </a:lnTo>
                    <a:lnTo>
                      <a:pt x="0" y="167"/>
                    </a:lnTo>
                    <a:lnTo>
                      <a:pt x="6" y="179"/>
                    </a:lnTo>
                    <a:lnTo>
                      <a:pt x="6" y="232"/>
                    </a:lnTo>
                    <a:lnTo>
                      <a:pt x="2" y="290"/>
                    </a:lnTo>
                    <a:lnTo>
                      <a:pt x="0" y="320"/>
                    </a:lnTo>
                    <a:lnTo>
                      <a:pt x="6" y="328"/>
                    </a:lnTo>
                    <a:lnTo>
                      <a:pt x="6" y="356"/>
                    </a:lnTo>
                    <a:lnTo>
                      <a:pt x="3" y="368"/>
                    </a:lnTo>
                    <a:lnTo>
                      <a:pt x="10" y="371"/>
                    </a:lnTo>
                    <a:lnTo>
                      <a:pt x="114" y="345"/>
                    </a:lnTo>
                    <a:lnTo>
                      <a:pt x="127" y="340"/>
                    </a:lnTo>
                    <a:lnTo>
                      <a:pt x="139" y="323"/>
                    </a:lnTo>
                    <a:lnTo>
                      <a:pt x="161" y="313"/>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a:solidFill>
                    <a:prstClr val="black"/>
                  </a:solidFill>
                  <a:effectLst>
                    <a:outerShdw blurRad="38100" dist="38100" dir="2700000" algn="tl">
                      <a:srgbClr val="000000">
                        <a:alpha val="43137"/>
                      </a:srgbClr>
                    </a:outerShdw>
                  </a:effectLst>
                </a:endParaRPr>
              </a:p>
            </p:txBody>
          </p:sp>
          <p:sp>
            <p:nvSpPr>
              <p:cNvPr id="291" name="Freeform 66"/>
              <p:cNvSpPr>
                <a:spLocks/>
              </p:cNvSpPr>
              <p:nvPr/>
            </p:nvSpPr>
            <p:spPr bwMode="auto">
              <a:xfrm>
                <a:off x="3910" y="1056"/>
                <a:ext cx="418" cy="567"/>
              </a:xfrm>
              <a:custGeom>
                <a:avLst/>
                <a:gdLst>
                  <a:gd name="T0" fmla="*/ 396 w 418"/>
                  <a:gd name="T1" fmla="*/ 297 h 567"/>
                  <a:gd name="T2" fmla="*/ 367 w 418"/>
                  <a:gd name="T3" fmla="*/ 220 h 567"/>
                  <a:gd name="T4" fmla="*/ 340 w 418"/>
                  <a:gd name="T5" fmla="*/ 216 h 567"/>
                  <a:gd name="T6" fmla="*/ 304 w 418"/>
                  <a:gd name="T7" fmla="*/ 258 h 567"/>
                  <a:gd name="T8" fmla="*/ 279 w 418"/>
                  <a:gd name="T9" fmla="*/ 286 h 567"/>
                  <a:gd name="T10" fmla="*/ 270 w 418"/>
                  <a:gd name="T11" fmla="*/ 281 h 567"/>
                  <a:gd name="T12" fmla="*/ 257 w 418"/>
                  <a:gd name="T13" fmla="*/ 272 h 567"/>
                  <a:gd name="T14" fmla="*/ 256 w 418"/>
                  <a:gd name="T15" fmla="*/ 269 h 567"/>
                  <a:gd name="T16" fmla="*/ 259 w 418"/>
                  <a:gd name="T17" fmla="*/ 238 h 567"/>
                  <a:gd name="T18" fmla="*/ 284 w 418"/>
                  <a:gd name="T19" fmla="*/ 208 h 567"/>
                  <a:gd name="T20" fmla="*/ 304 w 418"/>
                  <a:gd name="T21" fmla="*/ 181 h 567"/>
                  <a:gd name="T22" fmla="*/ 292 w 418"/>
                  <a:gd name="T23" fmla="*/ 105 h 567"/>
                  <a:gd name="T24" fmla="*/ 278 w 418"/>
                  <a:gd name="T25" fmla="*/ 86 h 567"/>
                  <a:gd name="T26" fmla="*/ 293 w 418"/>
                  <a:gd name="T27" fmla="*/ 85 h 567"/>
                  <a:gd name="T28" fmla="*/ 279 w 418"/>
                  <a:gd name="T29" fmla="*/ 60 h 567"/>
                  <a:gd name="T30" fmla="*/ 256 w 418"/>
                  <a:gd name="T31" fmla="*/ 44 h 567"/>
                  <a:gd name="T32" fmla="*/ 193 w 418"/>
                  <a:gd name="T33" fmla="*/ 13 h 567"/>
                  <a:gd name="T34" fmla="*/ 171 w 418"/>
                  <a:gd name="T35" fmla="*/ 18 h 567"/>
                  <a:gd name="T36" fmla="*/ 147 w 418"/>
                  <a:gd name="T37" fmla="*/ 0 h 567"/>
                  <a:gd name="T38" fmla="*/ 111 w 418"/>
                  <a:gd name="T39" fmla="*/ 25 h 567"/>
                  <a:gd name="T40" fmla="*/ 118 w 418"/>
                  <a:gd name="T41" fmla="*/ 50 h 567"/>
                  <a:gd name="T42" fmla="*/ 134 w 418"/>
                  <a:gd name="T43" fmla="*/ 58 h 567"/>
                  <a:gd name="T44" fmla="*/ 101 w 418"/>
                  <a:gd name="T45" fmla="*/ 64 h 567"/>
                  <a:gd name="T46" fmla="*/ 90 w 418"/>
                  <a:gd name="T47" fmla="*/ 89 h 567"/>
                  <a:gd name="T48" fmla="*/ 95 w 418"/>
                  <a:gd name="T49" fmla="*/ 133 h 567"/>
                  <a:gd name="T50" fmla="*/ 68 w 418"/>
                  <a:gd name="T51" fmla="*/ 146 h 567"/>
                  <a:gd name="T52" fmla="*/ 76 w 418"/>
                  <a:gd name="T53" fmla="*/ 103 h 567"/>
                  <a:gd name="T54" fmla="*/ 76 w 418"/>
                  <a:gd name="T55" fmla="*/ 85 h 567"/>
                  <a:gd name="T56" fmla="*/ 58 w 418"/>
                  <a:gd name="T57" fmla="*/ 116 h 567"/>
                  <a:gd name="T58" fmla="*/ 29 w 418"/>
                  <a:gd name="T59" fmla="*/ 135 h 567"/>
                  <a:gd name="T60" fmla="*/ 33 w 418"/>
                  <a:gd name="T61" fmla="*/ 146 h 567"/>
                  <a:gd name="T62" fmla="*/ 14 w 418"/>
                  <a:gd name="T63" fmla="*/ 164 h 567"/>
                  <a:gd name="T64" fmla="*/ 18 w 418"/>
                  <a:gd name="T65" fmla="*/ 186 h 567"/>
                  <a:gd name="T66" fmla="*/ 1 w 418"/>
                  <a:gd name="T67" fmla="*/ 250 h 567"/>
                  <a:gd name="T68" fmla="*/ 9 w 418"/>
                  <a:gd name="T69" fmla="*/ 288 h 567"/>
                  <a:gd name="T70" fmla="*/ 1 w 418"/>
                  <a:gd name="T71" fmla="*/ 306 h 567"/>
                  <a:gd name="T72" fmla="*/ 22 w 418"/>
                  <a:gd name="T73" fmla="*/ 361 h 567"/>
                  <a:gd name="T74" fmla="*/ 50 w 418"/>
                  <a:gd name="T75" fmla="*/ 433 h 567"/>
                  <a:gd name="T76" fmla="*/ 39 w 418"/>
                  <a:gd name="T77" fmla="*/ 498 h 567"/>
                  <a:gd name="T78" fmla="*/ 22 w 418"/>
                  <a:gd name="T79" fmla="*/ 548 h 567"/>
                  <a:gd name="T80" fmla="*/ 28 w 418"/>
                  <a:gd name="T81" fmla="*/ 567 h 567"/>
                  <a:gd name="T82" fmla="*/ 207 w 418"/>
                  <a:gd name="T83" fmla="*/ 547 h 567"/>
                  <a:gd name="T84" fmla="*/ 251 w 418"/>
                  <a:gd name="T85" fmla="*/ 548 h 567"/>
                  <a:gd name="T86" fmla="*/ 339 w 418"/>
                  <a:gd name="T87" fmla="*/ 537 h 567"/>
                  <a:gd name="T88" fmla="*/ 342 w 418"/>
                  <a:gd name="T89" fmla="*/ 523 h 567"/>
                  <a:gd name="T90" fmla="*/ 367 w 418"/>
                  <a:gd name="T91" fmla="*/ 491 h 567"/>
                  <a:gd name="T92" fmla="*/ 374 w 418"/>
                  <a:gd name="T93" fmla="*/ 448 h 567"/>
                  <a:gd name="T94" fmla="*/ 384 w 418"/>
                  <a:gd name="T95" fmla="*/ 423 h 567"/>
                  <a:gd name="T96" fmla="*/ 399 w 418"/>
                  <a:gd name="T97" fmla="*/ 409 h 567"/>
                  <a:gd name="T98" fmla="*/ 406 w 418"/>
                  <a:gd name="T99" fmla="*/ 414 h 567"/>
                  <a:gd name="T100" fmla="*/ 415 w 418"/>
                  <a:gd name="T101" fmla="*/ 348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8" h="567">
                    <a:moveTo>
                      <a:pt x="415" y="348"/>
                    </a:moveTo>
                    <a:lnTo>
                      <a:pt x="396" y="297"/>
                    </a:lnTo>
                    <a:lnTo>
                      <a:pt x="381" y="241"/>
                    </a:lnTo>
                    <a:lnTo>
                      <a:pt x="367" y="220"/>
                    </a:lnTo>
                    <a:lnTo>
                      <a:pt x="349" y="210"/>
                    </a:lnTo>
                    <a:lnTo>
                      <a:pt x="340" y="216"/>
                    </a:lnTo>
                    <a:lnTo>
                      <a:pt x="315" y="227"/>
                    </a:lnTo>
                    <a:lnTo>
                      <a:pt x="304" y="258"/>
                    </a:lnTo>
                    <a:lnTo>
                      <a:pt x="287" y="281"/>
                    </a:lnTo>
                    <a:lnTo>
                      <a:pt x="279" y="286"/>
                    </a:lnTo>
                    <a:lnTo>
                      <a:pt x="270" y="281"/>
                    </a:lnTo>
                    <a:lnTo>
                      <a:pt x="270" y="281"/>
                    </a:lnTo>
                    <a:lnTo>
                      <a:pt x="262" y="277"/>
                    </a:lnTo>
                    <a:lnTo>
                      <a:pt x="257" y="272"/>
                    </a:lnTo>
                    <a:lnTo>
                      <a:pt x="256" y="270"/>
                    </a:lnTo>
                    <a:lnTo>
                      <a:pt x="256" y="269"/>
                    </a:lnTo>
                    <a:lnTo>
                      <a:pt x="256" y="269"/>
                    </a:lnTo>
                    <a:lnTo>
                      <a:pt x="259" y="238"/>
                    </a:lnTo>
                    <a:lnTo>
                      <a:pt x="279" y="230"/>
                    </a:lnTo>
                    <a:lnTo>
                      <a:pt x="284" y="208"/>
                    </a:lnTo>
                    <a:lnTo>
                      <a:pt x="289" y="192"/>
                    </a:lnTo>
                    <a:lnTo>
                      <a:pt x="304" y="181"/>
                    </a:lnTo>
                    <a:lnTo>
                      <a:pt x="301" y="119"/>
                    </a:lnTo>
                    <a:lnTo>
                      <a:pt x="292" y="105"/>
                    </a:lnTo>
                    <a:lnTo>
                      <a:pt x="284" y="100"/>
                    </a:lnTo>
                    <a:lnTo>
                      <a:pt x="278" y="86"/>
                    </a:lnTo>
                    <a:lnTo>
                      <a:pt x="284" y="82"/>
                    </a:lnTo>
                    <a:lnTo>
                      <a:pt x="293" y="85"/>
                    </a:lnTo>
                    <a:lnTo>
                      <a:pt x="295" y="74"/>
                    </a:lnTo>
                    <a:lnTo>
                      <a:pt x="279" y="60"/>
                    </a:lnTo>
                    <a:lnTo>
                      <a:pt x="271" y="44"/>
                    </a:lnTo>
                    <a:lnTo>
                      <a:pt x="256" y="44"/>
                    </a:lnTo>
                    <a:lnTo>
                      <a:pt x="228" y="35"/>
                    </a:lnTo>
                    <a:lnTo>
                      <a:pt x="193" y="13"/>
                    </a:lnTo>
                    <a:lnTo>
                      <a:pt x="176" y="13"/>
                    </a:lnTo>
                    <a:lnTo>
                      <a:pt x="171" y="18"/>
                    </a:lnTo>
                    <a:lnTo>
                      <a:pt x="165" y="14"/>
                    </a:lnTo>
                    <a:lnTo>
                      <a:pt x="147" y="0"/>
                    </a:lnTo>
                    <a:lnTo>
                      <a:pt x="128" y="11"/>
                    </a:lnTo>
                    <a:lnTo>
                      <a:pt x="111" y="25"/>
                    </a:lnTo>
                    <a:lnTo>
                      <a:pt x="112" y="47"/>
                    </a:lnTo>
                    <a:lnTo>
                      <a:pt x="118" y="50"/>
                    </a:lnTo>
                    <a:lnTo>
                      <a:pt x="131" y="52"/>
                    </a:lnTo>
                    <a:lnTo>
                      <a:pt x="134" y="58"/>
                    </a:lnTo>
                    <a:lnTo>
                      <a:pt x="118" y="63"/>
                    </a:lnTo>
                    <a:lnTo>
                      <a:pt x="101" y="64"/>
                    </a:lnTo>
                    <a:lnTo>
                      <a:pt x="93" y="75"/>
                    </a:lnTo>
                    <a:lnTo>
                      <a:pt x="90" y="89"/>
                    </a:lnTo>
                    <a:lnTo>
                      <a:pt x="93" y="99"/>
                    </a:lnTo>
                    <a:lnTo>
                      <a:pt x="95" y="133"/>
                    </a:lnTo>
                    <a:lnTo>
                      <a:pt x="73" y="147"/>
                    </a:lnTo>
                    <a:lnTo>
                      <a:pt x="68" y="146"/>
                    </a:lnTo>
                    <a:lnTo>
                      <a:pt x="68" y="119"/>
                    </a:lnTo>
                    <a:lnTo>
                      <a:pt x="76" y="103"/>
                    </a:lnTo>
                    <a:lnTo>
                      <a:pt x="81" y="89"/>
                    </a:lnTo>
                    <a:lnTo>
                      <a:pt x="76" y="85"/>
                    </a:lnTo>
                    <a:lnTo>
                      <a:pt x="64" y="89"/>
                    </a:lnTo>
                    <a:lnTo>
                      <a:pt x="58" y="116"/>
                    </a:lnTo>
                    <a:lnTo>
                      <a:pt x="40" y="122"/>
                    </a:lnTo>
                    <a:lnTo>
                      <a:pt x="29" y="135"/>
                    </a:lnTo>
                    <a:lnTo>
                      <a:pt x="28" y="141"/>
                    </a:lnTo>
                    <a:lnTo>
                      <a:pt x="33" y="146"/>
                    </a:lnTo>
                    <a:lnTo>
                      <a:pt x="28" y="161"/>
                    </a:lnTo>
                    <a:lnTo>
                      <a:pt x="14" y="164"/>
                    </a:lnTo>
                    <a:lnTo>
                      <a:pt x="14" y="172"/>
                    </a:lnTo>
                    <a:lnTo>
                      <a:pt x="18" y="186"/>
                    </a:lnTo>
                    <a:lnTo>
                      <a:pt x="12" y="225"/>
                    </a:lnTo>
                    <a:lnTo>
                      <a:pt x="1" y="250"/>
                    </a:lnTo>
                    <a:lnTo>
                      <a:pt x="6" y="280"/>
                    </a:lnTo>
                    <a:lnTo>
                      <a:pt x="9" y="288"/>
                    </a:lnTo>
                    <a:lnTo>
                      <a:pt x="4" y="302"/>
                    </a:lnTo>
                    <a:lnTo>
                      <a:pt x="1" y="306"/>
                    </a:lnTo>
                    <a:lnTo>
                      <a:pt x="0" y="324"/>
                    </a:lnTo>
                    <a:lnTo>
                      <a:pt x="22" y="361"/>
                    </a:lnTo>
                    <a:lnTo>
                      <a:pt x="40" y="402"/>
                    </a:lnTo>
                    <a:lnTo>
                      <a:pt x="50" y="433"/>
                    </a:lnTo>
                    <a:lnTo>
                      <a:pt x="43" y="461"/>
                    </a:lnTo>
                    <a:lnTo>
                      <a:pt x="39" y="498"/>
                    </a:lnTo>
                    <a:lnTo>
                      <a:pt x="23" y="531"/>
                    </a:lnTo>
                    <a:lnTo>
                      <a:pt x="22" y="548"/>
                    </a:lnTo>
                    <a:lnTo>
                      <a:pt x="1" y="567"/>
                    </a:lnTo>
                    <a:lnTo>
                      <a:pt x="28" y="567"/>
                    </a:lnTo>
                    <a:lnTo>
                      <a:pt x="162" y="553"/>
                    </a:lnTo>
                    <a:lnTo>
                      <a:pt x="207" y="547"/>
                    </a:lnTo>
                    <a:lnTo>
                      <a:pt x="207" y="556"/>
                    </a:lnTo>
                    <a:lnTo>
                      <a:pt x="251" y="548"/>
                    </a:lnTo>
                    <a:lnTo>
                      <a:pt x="315" y="539"/>
                    </a:lnTo>
                    <a:lnTo>
                      <a:pt x="339" y="537"/>
                    </a:lnTo>
                    <a:lnTo>
                      <a:pt x="340" y="533"/>
                    </a:lnTo>
                    <a:lnTo>
                      <a:pt x="342" y="523"/>
                    </a:lnTo>
                    <a:lnTo>
                      <a:pt x="354" y="501"/>
                    </a:lnTo>
                    <a:lnTo>
                      <a:pt x="367" y="491"/>
                    </a:lnTo>
                    <a:lnTo>
                      <a:pt x="365" y="458"/>
                    </a:lnTo>
                    <a:lnTo>
                      <a:pt x="374" y="448"/>
                    </a:lnTo>
                    <a:lnTo>
                      <a:pt x="382" y="447"/>
                    </a:lnTo>
                    <a:lnTo>
                      <a:pt x="384" y="423"/>
                    </a:lnTo>
                    <a:lnTo>
                      <a:pt x="393" y="405"/>
                    </a:lnTo>
                    <a:lnTo>
                      <a:pt x="399" y="409"/>
                    </a:lnTo>
                    <a:lnTo>
                      <a:pt x="401" y="412"/>
                    </a:lnTo>
                    <a:lnTo>
                      <a:pt x="406" y="414"/>
                    </a:lnTo>
                    <a:lnTo>
                      <a:pt x="418" y="408"/>
                    </a:lnTo>
                    <a:lnTo>
                      <a:pt x="415" y="348"/>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2743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292" name="Freeform 67"/>
              <p:cNvSpPr>
                <a:spLocks noEditPoints="1"/>
              </p:cNvSpPr>
              <p:nvPr/>
            </p:nvSpPr>
            <p:spPr bwMode="auto">
              <a:xfrm>
                <a:off x="3512" y="764"/>
                <a:ext cx="658" cy="405"/>
              </a:xfrm>
              <a:custGeom>
                <a:avLst/>
                <a:gdLst>
                  <a:gd name="T0" fmla="*/ 100 w 658"/>
                  <a:gd name="T1" fmla="*/ 33 h 405"/>
                  <a:gd name="T2" fmla="*/ 146 w 658"/>
                  <a:gd name="T3" fmla="*/ 4 h 405"/>
                  <a:gd name="T4" fmla="*/ 164 w 658"/>
                  <a:gd name="T5" fmla="*/ 4 h 405"/>
                  <a:gd name="T6" fmla="*/ 110 w 658"/>
                  <a:gd name="T7" fmla="*/ 47 h 405"/>
                  <a:gd name="T8" fmla="*/ 87 w 658"/>
                  <a:gd name="T9" fmla="*/ 46 h 405"/>
                  <a:gd name="T10" fmla="*/ 630 w 658"/>
                  <a:gd name="T11" fmla="*/ 263 h 405"/>
                  <a:gd name="T12" fmla="*/ 658 w 658"/>
                  <a:gd name="T13" fmla="*/ 256 h 405"/>
                  <a:gd name="T14" fmla="*/ 658 w 658"/>
                  <a:gd name="T15" fmla="*/ 252 h 405"/>
                  <a:gd name="T16" fmla="*/ 655 w 658"/>
                  <a:gd name="T17" fmla="*/ 246 h 405"/>
                  <a:gd name="T18" fmla="*/ 651 w 658"/>
                  <a:gd name="T19" fmla="*/ 239 h 405"/>
                  <a:gd name="T20" fmla="*/ 632 w 658"/>
                  <a:gd name="T21" fmla="*/ 236 h 405"/>
                  <a:gd name="T22" fmla="*/ 619 w 658"/>
                  <a:gd name="T23" fmla="*/ 244 h 405"/>
                  <a:gd name="T24" fmla="*/ 0 w 658"/>
                  <a:gd name="T25" fmla="*/ 228 h 405"/>
                  <a:gd name="T26" fmla="*/ 21 w 658"/>
                  <a:gd name="T27" fmla="*/ 219 h 405"/>
                  <a:gd name="T28" fmla="*/ 43 w 658"/>
                  <a:gd name="T29" fmla="*/ 199 h 405"/>
                  <a:gd name="T30" fmla="*/ 85 w 658"/>
                  <a:gd name="T31" fmla="*/ 189 h 405"/>
                  <a:gd name="T32" fmla="*/ 128 w 658"/>
                  <a:gd name="T33" fmla="*/ 164 h 405"/>
                  <a:gd name="T34" fmla="*/ 140 w 658"/>
                  <a:gd name="T35" fmla="*/ 138 h 405"/>
                  <a:gd name="T36" fmla="*/ 159 w 658"/>
                  <a:gd name="T37" fmla="*/ 122 h 405"/>
                  <a:gd name="T38" fmla="*/ 201 w 658"/>
                  <a:gd name="T39" fmla="*/ 93 h 405"/>
                  <a:gd name="T40" fmla="*/ 237 w 658"/>
                  <a:gd name="T41" fmla="*/ 96 h 405"/>
                  <a:gd name="T42" fmla="*/ 212 w 658"/>
                  <a:gd name="T43" fmla="*/ 108 h 405"/>
                  <a:gd name="T44" fmla="*/ 189 w 658"/>
                  <a:gd name="T45" fmla="*/ 133 h 405"/>
                  <a:gd name="T46" fmla="*/ 171 w 658"/>
                  <a:gd name="T47" fmla="*/ 167 h 405"/>
                  <a:gd name="T48" fmla="*/ 173 w 658"/>
                  <a:gd name="T49" fmla="*/ 188 h 405"/>
                  <a:gd name="T50" fmla="*/ 203 w 658"/>
                  <a:gd name="T51" fmla="*/ 161 h 405"/>
                  <a:gd name="T52" fmla="*/ 224 w 658"/>
                  <a:gd name="T53" fmla="*/ 171 h 405"/>
                  <a:gd name="T54" fmla="*/ 254 w 658"/>
                  <a:gd name="T55" fmla="*/ 183 h 405"/>
                  <a:gd name="T56" fmla="*/ 279 w 658"/>
                  <a:gd name="T57" fmla="*/ 219 h 405"/>
                  <a:gd name="T58" fmla="*/ 313 w 658"/>
                  <a:gd name="T59" fmla="*/ 213 h 405"/>
                  <a:gd name="T60" fmla="*/ 334 w 658"/>
                  <a:gd name="T61" fmla="*/ 224 h 405"/>
                  <a:gd name="T62" fmla="*/ 348 w 658"/>
                  <a:gd name="T63" fmla="*/ 219 h 405"/>
                  <a:gd name="T64" fmla="*/ 384 w 658"/>
                  <a:gd name="T65" fmla="*/ 191 h 405"/>
                  <a:gd name="T66" fmla="*/ 446 w 658"/>
                  <a:gd name="T67" fmla="*/ 182 h 405"/>
                  <a:gd name="T68" fmla="*/ 491 w 658"/>
                  <a:gd name="T69" fmla="*/ 161 h 405"/>
                  <a:gd name="T70" fmla="*/ 499 w 658"/>
                  <a:gd name="T71" fmla="*/ 197 h 405"/>
                  <a:gd name="T72" fmla="*/ 521 w 658"/>
                  <a:gd name="T73" fmla="*/ 205 h 405"/>
                  <a:gd name="T74" fmla="*/ 571 w 658"/>
                  <a:gd name="T75" fmla="*/ 191 h 405"/>
                  <a:gd name="T76" fmla="*/ 588 w 658"/>
                  <a:gd name="T77" fmla="*/ 188 h 405"/>
                  <a:gd name="T78" fmla="*/ 609 w 658"/>
                  <a:gd name="T79" fmla="*/ 250 h 405"/>
                  <a:gd name="T80" fmla="*/ 624 w 658"/>
                  <a:gd name="T81" fmla="*/ 260 h 405"/>
                  <a:gd name="T82" fmla="*/ 610 w 658"/>
                  <a:gd name="T83" fmla="*/ 260 h 405"/>
                  <a:gd name="T84" fmla="*/ 574 w 658"/>
                  <a:gd name="T85" fmla="*/ 261 h 405"/>
                  <a:gd name="T86" fmla="*/ 540 w 658"/>
                  <a:gd name="T87" fmla="*/ 269 h 405"/>
                  <a:gd name="T88" fmla="*/ 493 w 658"/>
                  <a:gd name="T89" fmla="*/ 261 h 405"/>
                  <a:gd name="T90" fmla="*/ 448 w 658"/>
                  <a:gd name="T91" fmla="*/ 278 h 405"/>
                  <a:gd name="T92" fmla="*/ 390 w 658"/>
                  <a:gd name="T93" fmla="*/ 288 h 405"/>
                  <a:gd name="T94" fmla="*/ 374 w 658"/>
                  <a:gd name="T95" fmla="*/ 313 h 405"/>
                  <a:gd name="T96" fmla="*/ 362 w 658"/>
                  <a:gd name="T97" fmla="*/ 302 h 405"/>
                  <a:gd name="T98" fmla="*/ 331 w 658"/>
                  <a:gd name="T99" fmla="*/ 317 h 405"/>
                  <a:gd name="T100" fmla="*/ 318 w 658"/>
                  <a:gd name="T101" fmla="*/ 308 h 405"/>
                  <a:gd name="T102" fmla="*/ 299 w 658"/>
                  <a:gd name="T103" fmla="*/ 361 h 405"/>
                  <a:gd name="T104" fmla="*/ 273 w 658"/>
                  <a:gd name="T105" fmla="*/ 399 h 405"/>
                  <a:gd name="T106" fmla="*/ 253 w 658"/>
                  <a:gd name="T107" fmla="*/ 327 h 405"/>
                  <a:gd name="T108" fmla="*/ 217 w 658"/>
                  <a:gd name="T109" fmla="*/ 305 h 405"/>
                  <a:gd name="T110" fmla="*/ 123 w 658"/>
                  <a:gd name="T111" fmla="*/ 281 h 405"/>
                  <a:gd name="T112" fmla="*/ 23 w 658"/>
                  <a:gd name="T113" fmla="*/ 26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405">
                    <a:moveTo>
                      <a:pt x="87" y="46"/>
                    </a:moveTo>
                    <a:lnTo>
                      <a:pt x="100" y="33"/>
                    </a:lnTo>
                    <a:lnTo>
                      <a:pt x="112" y="29"/>
                    </a:lnTo>
                    <a:lnTo>
                      <a:pt x="146" y="4"/>
                    </a:lnTo>
                    <a:lnTo>
                      <a:pt x="160" y="0"/>
                    </a:lnTo>
                    <a:lnTo>
                      <a:pt x="164" y="4"/>
                    </a:lnTo>
                    <a:lnTo>
                      <a:pt x="131" y="35"/>
                    </a:lnTo>
                    <a:lnTo>
                      <a:pt x="110" y="47"/>
                    </a:lnTo>
                    <a:lnTo>
                      <a:pt x="98" y="54"/>
                    </a:lnTo>
                    <a:lnTo>
                      <a:pt x="87" y="46"/>
                    </a:lnTo>
                    <a:close/>
                    <a:moveTo>
                      <a:pt x="626" y="247"/>
                    </a:moveTo>
                    <a:lnTo>
                      <a:pt x="630" y="263"/>
                    </a:lnTo>
                    <a:lnTo>
                      <a:pt x="651" y="263"/>
                    </a:lnTo>
                    <a:lnTo>
                      <a:pt x="658" y="256"/>
                    </a:lnTo>
                    <a:lnTo>
                      <a:pt x="658" y="256"/>
                    </a:lnTo>
                    <a:lnTo>
                      <a:pt x="658" y="252"/>
                    </a:lnTo>
                    <a:lnTo>
                      <a:pt x="657" y="247"/>
                    </a:lnTo>
                    <a:lnTo>
                      <a:pt x="655" y="246"/>
                    </a:lnTo>
                    <a:lnTo>
                      <a:pt x="655" y="246"/>
                    </a:lnTo>
                    <a:lnTo>
                      <a:pt x="651" y="239"/>
                    </a:lnTo>
                    <a:lnTo>
                      <a:pt x="646" y="235"/>
                    </a:lnTo>
                    <a:lnTo>
                      <a:pt x="632" y="236"/>
                    </a:lnTo>
                    <a:lnTo>
                      <a:pt x="623" y="236"/>
                    </a:lnTo>
                    <a:lnTo>
                      <a:pt x="619" y="244"/>
                    </a:lnTo>
                    <a:lnTo>
                      <a:pt x="626" y="247"/>
                    </a:lnTo>
                    <a:close/>
                    <a:moveTo>
                      <a:pt x="0" y="228"/>
                    </a:moveTo>
                    <a:lnTo>
                      <a:pt x="4" y="225"/>
                    </a:lnTo>
                    <a:lnTo>
                      <a:pt x="21" y="219"/>
                    </a:lnTo>
                    <a:lnTo>
                      <a:pt x="43" y="205"/>
                    </a:lnTo>
                    <a:lnTo>
                      <a:pt x="43" y="199"/>
                    </a:lnTo>
                    <a:lnTo>
                      <a:pt x="48" y="196"/>
                    </a:lnTo>
                    <a:lnTo>
                      <a:pt x="85" y="189"/>
                    </a:lnTo>
                    <a:lnTo>
                      <a:pt x="100" y="177"/>
                    </a:lnTo>
                    <a:lnTo>
                      <a:pt x="128" y="164"/>
                    </a:lnTo>
                    <a:lnTo>
                      <a:pt x="128" y="157"/>
                    </a:lnTo>
                    <a:lnTo>
                      <a:pt x="140" y="138"/>
                    </a:lnTo>
                    <a:lnTo>
                      <a:pt x="151" y="133"/>
                    </a:lnTo>
                    <a:lnTo>
                      <a:pt x="159" y="122"/>
                    </a:lnTo>
                    <a:lnTo>
                      <a:pt x="173" y="108"/>
                    </a:lnTo>
                    <a:lnTo>
                      <a:pt x="201" y="93"/>
                    </a:lnTo>
                    <a:lnTo>
                      <a:pt x="231" y="89"/>
                    </a:lnTo>
                    <a:lnTo>
                      <a:pt x="237" y="96"/>
                    </a:lnTo>
                    <a:lnTo>
                      <a:pt x="235" y="102"/>
                    </a:lnTo>
                    <a:lnTo>
                      <a:pt x="212" y="108"/>
                    </a:lnTo>
                    <a:lnTo>
                      <a:pt x="203" y="127"/>
                    </a:lnTo>
                    <a:lnTo>
                      <a:pt x="189" y="133"/>
                    </a:lnTo>
                    <a:lnTo>
                      <a:pt x="185" y="147"/>
                    </a:lnTo>
                    <a:lnTo>
                      <a:pt x="171" y="167"/>
                    </a:lnTo>
                    <a:lnTo>
                      <a:pt x="168" y="185"/>
                    </a:lnTo>
                    <a:lnTo>
                      <a:pt x="173" y="188"/>
                    </a:lnTo>
                    <a:lnTo>
                      <a:pt x="179" y="180"/>
                    </a:lnTo>
                    <a:lnTo>
                      <a:pt x="203" y="161"/>
                    </a:lnTo>
                    <a:lnTo>
                      <a:pt x="210" y="171"/>
                    </a:lnTo>
                    <a:lnTo>
                      <a:pt x="224" y="171"/>
                    </a:lnTo>
                    <a:lnTo>
                      <a:pt x="245" y="175"/>
                    </a:lnTo>
                    <a:lnTo>
                      <a:pt x="254" y="183"/>
                    </a:lnTo>
                    <a:lnTo>
                      <a:pt x="262" y="202"/>
                    </a:lnTo>
                    <a:lnTo>
                      <a:pt x="279" y="219"/>
                    </a:lnTo>
                    <a:lnTo>
                      <a:pt x="304" y="219"/>
                    </a:lnTo>
                    <a:lnTo>
                      <a:pt x="313" y="213"/>
                    </a:lnTo>
                    <a:lnTo>
                      <a:pt x="323" y="221"/>
                    </a:lnTo>
                    <a:lnTo>
                      <a:pt x="334" y="224"/>
                    </a:lnTo>
                    <a:lnTo>
                      <a:pt x="342" y="219"/>
                    </a:lnTo>
                    <a:lnTo>
                      <a:pt x="348" y="219"/>
                    </a:lnTo>
                    <a:lnTo>
                      <a:pt x="359" y="213"/>
                    </a:lnTo>
                    <a:lnTo>
                      <a:pt x="384" y="191"/>
                    </a:lnTo>
                    <a:lnTo>
                      <a:pt x="406" y="183"/>
                    </a:lnTo>
                    <a:lnTo>
                      <a:pt x="446" y="182"/>
                    </a:lnTo>
                    <a:lnTo>
                      <a:pt x="474" y="169"/>
                    </a:lnTo>
                    <a:lnTo>
                      <a:pt x="491" y="161"/>
                    </a:lnTo>
                    <a:lnTo>
                      <a:pt x="499" y="161"/>
                    </a:lnTo>
                    <a:lnTo>
                      <a:pt x="499" y="197"/>
                    </a:lnTo>
                    <a:lnTo>
                      <a:pt x="502" y="199"/>
                    </a:lnTo>
                    <a:lnTo>
                      <a:pt x="521" y="205"/>
                    </a:lnTo>
                    <a:lnTo>
                      <a:pt x="534" y="202"/>
                    </a:lnTo>
                    <a:lnTo>
                      <a:pt x="571" y="191"/>
                    </a:lnTo>
                    <a:lnTo>
                      <a:pt x="579" y="185"/>
                    </a:lnTo>
                    <a:lnTo>
                      <a:pt x="588" y="188"/>
                    </a:lnTo>
                    <a:lnTo>
                      <a:pt x="588" y="230"/>
                    </a:lnTo>
                    <a:lnTo>
                      <a:pt x="609" y="250"/>
                    </a:lnTo>
                    <a:lnTo>
                      <a:pt x="616" y="253"/>
                    </a:lnTo>
                    <a:lnTo>
                      <a:pt x="624" y="260"/>
                    </a:lnTo>
                    <a:lnTo>
                      <a:pt x="616" y="261"/>
                    </a:lnTo>
                    <a:lnTo>
                      <a:pt x="610" y="260"/>
                    </a:lnTo>
                    <a:lnTo>
                      <a:pt x="588" y="256"/>
                    </a:lnTo>
                    <a:lnTo>
                      <a:pt x="574" y="261"/>
                    </a:lnTo>
                    <a:lnTo>
                      <a:pt x="560" y="260"/>
                    </a:lnTo>
                    <a:lnTo>
                      <a:pt x="540" y="269"/>
                    </a:lnTo>
                    <a:lnTo>
                      <a:pt x="529" y="269"/>
                    </a:lnTo>
                    <a:lnTo>
                      <a:pt x="493" y="261"/>
                    </a:lnTo>
                    <a:lnTo>
                      <a:pt x="460" y="261"/>
                    </a:lnTo>
                    <a:lnTo>
                      <a:pt x="448" y="278"/>
                    </a:lnTo>
                    <a:lnTo>
                      <a:pt x="406" y="281"/>
                    </a:lnTo>
                    <a:lnTo>
                      <a:pt x="390" y="288"/>
                    </a:lnTo>
                    <a:lnTo>
                      <a:pt x="382" y="306"/>
                    </a:lnTo>
                    <a:lnTo>
                      <a:pt x="374" y="313"/>
                    </a:lnTo>
                    <a:lnTo>
                      <a:pt x="371" y="313"/>
                    </a:lnTo>
                    <a:lnTo>
                      <a:pt x="362" y="302"/>
                    </a:lnTo>
                    <a:lnTo>
                      <a:pt x="334" y="317"/>
                    </a:lnTo>
                    <a:lnTo>
                      <a:pt x="331" y="317"/>
                    </a:lnTo>
                    <a:lnTo>
                      <a:pt x="323" y="308"/>
                    </a:lnTo>
                    <a:lnTo>
                      <a:pt x="318" y="308"/>
                    </a:lnTo>
                    <a:lnTo>
                      <a:pt x="306" y="336"/>
                    </a:lnTo>
                    <a:lnTo>
                      <a:pt x="299" y="361"/>
                    </a:lnTo>
                    <a:lnTo>
                      <a:pt x="281" y="405"/>
                    </a:lnTo>
                    <a:lnTo>
                      <a:pt x="273" y="399"/>
                    </a:lnTo>
                    <a:lnTo>
                      <a:pt x="263" y="392"/>
                    </a:lnTo>
                    <a:lnTo>
                      <a:pt x="253" y="327"/>
                    </a:lnTo>
                    <a:lnTo>
                      <a:pt x="229" y="319"/>
                    </a:lnTo>
                    <a:lnTo>
                      <a:pt x="217" y="305"/>
                    </a:lnTo>
                    <a:lnTo>
                      <a:pt x="142" y="288"/>
                    </a:lnTo>
                    <a:lnTo>
                      <a:pt x="123" y="281"/>
                    </a:lnTo>
                    <a:lnTo>
                      <a:pt x="71" y="267"/>
                    </a:lnTo>
                    <a:lnTo>
                      <a:pt x="23" y="260"/>
                    </a:lnTo>
                    <a:lnTo>
                      <a:pt x="0" y="228"/>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a:solidFill>
                    <a:prstClr val="black"/>
                  </a:solidFill>
                  <a:effectLst>
                    <a:outerShdw blurRad="38100" dist="38100" dir="2700000" algn="tl">
                      <a:srgbClr val="000000">
                        <a:alpha val="43137"/>
                      </a:srgbClr>
                    </a:outerShdw>
                  </a:effectLst>
                </a:endParaRPr>
              </a:p>
            </p:txBody>
          </p:sp>
          <p:sp>
            <p:nvSpPr>
              <p:cNvPr id="293" name="Freeform 68"/>
              <p:cNvSpPr>
                <a:spLocks/>
              </p:cNvSpPr>
              <p:nvPr/>
            </p:nvSpPr>
            <p:spPr bwMode="auto">
              <a:xfrm>
                <a:off x="5167" y="919"/>
                <a:ext cx="179" cy="340"/>
              </a:xfrm>
              <a:custGeom>
                <a:avLst/>
                <a:gdLst>
                  <a:gd name="T0" fmla="*/ 75 w 179"/>
                  <a:gd name="T1" fmla="*/ 340 h 340"/>
                  <a:gd name="T2" fmla="*/ 76 w 179"/>
                  <a:gd name="T3" fmla="*/ 308 h 340"/>
                  <a:gd name="T4" fmla="*/ 59 w 179"/>
                  <a:gd name="T5" fmla="*/ 240 h 340"/>
                  <a:gd name="T6" fmla="*/ 54 w 179"/>
                  <a:gd name="T7" fmla="*/ 237 h 340"/>
                  <a:gd name="T8" fmla="*/ 36 w 179"/>
                  <a:gd name="T9" fmla="*/ 229 h 340"/>
                  <a:gd name="T10" fmla="*/ 42 w 179"/>
                  <a:gd name="T11" fmla="*/ 212 h 340"/>
                  <a:gd name="T12" fmla="*/ 36 w 179"/>
                  <a:gd name="T13" fmla="*/ 198 h 340"/>
                  <a:gd name="T14" fmla="*/ 20 w 179"/>
                  <a:gd name="T15" fmla="*/ 170 h 340"/>
                  <a:gd name="T16" fmla="*/ 25 w 179"/>
                  <a:gd name="T17" fmla="*/ 145 h 340"/>
                  <a:gd name="T18" fmla="*/ 20 w 179"/>
                  <a:gd name="T19" fmla="*/ 112 h 340"/>
                  <a:gd name="T20" fmla="*/ 6 w 179"/>
                  <a:gd name="T21" fmla="*/ 73 h 340"/>
                  <a:gd name="T22" fmla="*/ 0 w 179"/>
                  <a:gd name="T23" fmla="*/ 42 h 340"/>
                  <a:gd name="T24" fmla="*/ 165 w 179"/>
                  <a:gd name="T25" fmla="*/ 0 h 340"/>
                  <a:gd name="T26" fmla="*/ 167 w 179"/>
                  <a:gd name="T27" fmla="*/ 34 h 340"/>
                  <a:gd name="T28" fmla="*/ 179 w 179"/>
                  <a:gd name="T29" fmla="*/ 52 h 340"/>
                  <a:gd name="T30" fmla="*/ 179 w 179"/>
                  <a:gd name="T31" fmla="*/ 76 h 340"/>
                  <a:gd name="T32" fmla="*/ 156 w 179"/>
                  <a:gd name="T33" fmla="*/ 108 h 340"/>
                  <a:gd name="T34" fmla="*/ 140 w 179"/>
                  <a:gd name="T35" fmla="*/ 116 h 340"/>
                  <a:gd name="T36" fmla="*/ 140 w 179"/>
                  <a:gd name="T37" fmla="*/ 122 h 340"/>
                  <a:gd name="T38" fmla="*/ 148 w 179"/>
                  <a:gd name="T39" fmla="*/ 133 h 340"/>
                  <a:gd name="T40" fmla="*/ 146 w 179"/>
                  <a:gd name="T41" fmla="*/ 183 h 340"/>
                  <a:gd name="T42" fmla="*/ 142 w 179"/>
                  <a:gd name="T43" fmla="*/ 240 h 340"/>
                  <a:gd name="T44" fmla="*/ 140 w 179"/>
                  <a:gd name="T45" fmla="*/ 275 h 340"/>
                  <a:gd name="T46" fmla="*/ 146 w 179"/>
                  <a:gd name="T47" fmla="*/ 283 h 340"/>
                  <a:gd name="T48" fmla="*/ 146 w 179"/>
                  <a:gd name="T49" fmla="*/ 312 h 340"/>
                  <a:gd name="T50" fmla="*/ 143 w 179"/>
                  <a:gd name="T51" fmla="*/ 322 h 340"/>
                  <a:gd name="T52" fmla="*/ 150 w 179"/>
                  <a:gd name="T53" fmla="*/ 326 h 340"/>
                  <a:gd name="T54" fmla="*/ 103 w 179"/>
                  <a:gd name="T55" fmla="*/ 336 h 340"/>
                  <a:gd name="T56" fmla="*/ 75 w 179"/>
                  <a:gd name="T5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9" h="340">
                    <a:moveTo>
                      <a:pt x="75" y="340"/>
                    </a:moveTo>
                    <a:lnTo>
                      <a:pt x="76" y="308"/>
                    </a:lnTo>
                    <a:lnTo>
                      <a:pt x="59" y="240"/>
                    </a:lnTo>
                    <a:lnTo>
                      <a:pt x="54" y="237"/>
                    </a:lnTo>
                    <a:lnTo>
                      <a:pt x="36" y="229"/>
                    </a:lnTo>
                    <a:lnTo>
                      <a:pt x="42" y="212"/>
                    </a:lnTo>
                    <a:lnTo>
                      <a:pt x="36" y="198"/>
                    </a:lnTo>
                    <a:lnTo>
                      <a:pt x="20" y="170"/>
                    </a:lnTo>
                    <a:lnTo>
                      <a:pt x="25" y="145"/>
                    </a:lnTo>
                    <a:lnTo>
                      <a:pt x="20" y="112"/>
                    </a:lnTo>
                    <a:lnTo>
                      <a:pt x="6" y="73"/>
                    </a:lnTo>
                    <a:lnTo>
                      <a:pt x="0" y="42"/>
                    </a:lnTo>
                    <a:lnTo>
                      <a:pt x="165" y="0"/>
                    </a:lnTo>
                    <a:lnTo>
                      <a:pt x="167" y="34"/>
                    </a:lnTo>
                    <a:lnTo>
                      <a:pt x="179" y="52"/>
                    </a:lnTo>
                    <a:lnTo>
                      <a:pt x="179" y="76"/>
                    </a:lnTo>
                    <a:lnTo>
                      <a:pt x="156" y="108"/>
                    </a:lnTo>
                    <a:lnTo>
                      <a:pt x="140" y="116"/>
                    </a:lnTo>
                    <a:lnTo>
                      <a:pt x="140" y="122"/>
                    </a:lnTo>
                    <a:lnTo>
                      <a:pt x="148" y="133"/>
                    </a:lnTo>
                    <a:lnTo>
                      <a:pt x="146" y="183"/>
                    </a:lnTo>
                    <a:lnTo>
                      <a:pt x="142" y="240"/>
                    </a:lnTo>
                    <a:lnTo>
                      <a:pt x="140" y="275"/>
                    </a:lnTo>
                    <a:lnTo>
                      <a:pt x="146" y="283"/>
                    </a:lnTo>
                    <a:lnTo>
                      <a:pt x="146" y="312"/>
                    </a:lnTo>
                    <a:lnTo>
                      <a:pt x="143" y="322"/>
                    </a:lnTo>
                    <a:lnTo>
                      <a:pt x="150" y="326"/>
                    </a:lnTo>
                    <a:lnTo>
                      <a:pt x="103" y="336"/>
                    </a:lnTo>
                    <a:lnTo>
                      <a:pt x="75" y="340"/>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a:solidFill>
                    <a:prstClr val="black"/>
                  </a:solidFill>
                  <a:effectLst>
                    <a:outerShdw blurRad="38100" dist="38100" dir="2700000" algn="tl">
                      <a:srgbClr val="000000">
                        <a:alpha val="43137"/>
                      </a:srgbClr>
                    </a:outerShdw>
                  </a:effectLst>
                </a:endParaRPr>
              </a:p>
            </p:txBody>
          </p:sp>
          <p:sp>
            <p:nvSpPr>
              <p:cNvPr id="294" name="Freeform 69"/>
              <p:cNvSpPr>
                <a:spLocks noEditPoints="1"/>
              </p:cNvSpPr>
              <p:nvPr/>
            </p:nvSpPr>
            <p:spPr bwMode="auto">
              <a:xfrm>
                <a:off x="5362" y="535"/>
                <a:ext cx="395" cy="628"/>
              </a:xfrm>
              <a:custGeom>
                <a:avLst/>
                <a:gdLst>
                  <a:gd name="T0" fmla="*/ 381 w 395"/>
                  <a:gd name="T1" fmla="*/ 268 h 628"/>
                  <a:gd name="T2" fmla="*/ 395 w 395"/>
                  <a:gd name="T3" fmla="*/ 303 h 628"/>
                  <a:gd name="T4" fmla="*/ 370 w 395"/>
                  <a:gd name="T5" fmla="*/ 337 h 628"/>
                  <a:gd name="T6" fmla="*/ 318 w 395"/>
                  <a:gd name="T7" fmla="*/ 390 h 628"/>
                  <a:gd name="T8" fmla="*/ 311 w 395"/>
                  <a:gd name="T9" fmla="*/ 390 h 628"/>
                  <a:gd name="T10" fmla="*/ 307 w 395"/>
                  <a:gd name="T11" fmla="*/ 389 h 628"/>
                  <a:gd name="T12" fmla="*/ 304 w 395"/>
                  <a:gd name="T13" fmla="*/ 378 h 628"/>
                  <a:gd name="T14" fmla="*/ 287 w 395"/>
                  <a:gd name="T15" fmla="*/ 387 h 628"/>
                  <a:gd name="T16" fmla="*/ 265 w 395"/>
                  <a:gd name="T17" fmla="*/ 406 h 628"/>
                  <a:gd name="T18" fmla="*/ 273 w 395"/>
                  <a:gd name="T19" fmla="*/ 418 h 628"/>
                  <a:gd name="T20" fmla="*/ 257 w 395"/>
                  <a:gd name="T21" fmla="*/ 434 h 628"/>
                  <a:gd name="T22" fmla="*/ 256 w 395"/>
                  <a:gd name="T23" fmla="*/ 417 h 628"/>
                  <a:gd name="T24" fmla="*/ 236 w 395"/>
                  <a:gd name="T25" fmla="*/ 398 h 628"/>
                  <a:gd name="T26" fmla="*/ 231 w 395"/>
                  <a:gd name="T27" fmla="*/ 415 h 628"/>
                  <a:gd name="T28" fmla="*/ 228 w 395"/>
                  <a:gd name="T29" fmla="*/ 431 h 628"/>
                  <a:gd name="T30" fmla="*/ 231 w 395"/>
                  <a:gd name="T31" fmla="*/ 460 h 628"/>
                  <a:gd name="T32" fmla="*/ 203 w 395"/>
                  <a:gd name="T33" fmla="*/ 479 h 628"/>
                  <a:gd name="T34" fmla="*/ 167 w 395"/>
                  <a:gd name="T35" fmla="*/ 517 h 628"/>
                  <a:gd name="T36" fmla="*/ 148 w 395"/>
                  <a:gd name="T37" fmla="*/ 510 h 628"/>
                  <a:gd name="T38" fmla="*/ 136 w 395"/>
                  <a:gd name="T39" fmla="*/ 553 h 628"/>
                  <a:gd name="T40" fmla="*/ 126 w 395"/>
                  <a:gd name="T41" fmla="*/ 588 h 628"/>
                  <a:gd name="T42" fmla="*/ 103 w 395"/>
                  <a:gd name="T43" fmla="*/ 620 h 628"/>
                  <a:gd name="T44" fmla="*/ 76 w 395"/>
                  <a:gd name="T45" fmla="*/ 593 h 628"/>
                  <a:gd name="T46" fmla="*/ 28 w 395"/>
                  <a:gd name="T47" fmla="*/ 431 h 628"/>
                  <a:gd name="T48" fmla="*/ 8 w 395"/>
                  <a:gd name="T49" fmla="*/ 339 h 628"/>
                  <a:gd name="T50" fmla="*/ 17 w 395"/>
                  <a:gd name="T51" fmla="*/ 325 h 628"/>
                  <a:gd name="T52" fmla="*/ 42 w 395"/>
                  <a:gd name="T53" fmla="*/ 267 h 628"/>
                  <a:gd name="T54" fmla="*/ 39 w 395"/>
                  <a:gd name="T55" fmla="*/ 226 h 628"/>
                  <a:gd name="T56" fmla="*/ 44 w 395"/>
                  <a:gd name="T57" fmla="*/ 183 h 628"/>
                  <a:gd name="T58" fmla="*/ 48 w 395"/>
                  <a:gd name="T59" fmla="*/ 158 h 628"/>
                  <a:gd name="T60" fmla="*/ 58 w 395"/>
                  <a:gd name="T61" fmla="*/ 97 h 628"/>
                  <a:gd name="T62" fmla="*/ 89 w 395"/>
                  <a:gd name="T63" fmla="*/ 14 h 628"/>
                  <a:gd name="T64" fmla="*/ 106 w 395"/>
                  <a:gd name="T65" fmla="*/ 16 h 628"/>
                  <a:gd name="T66" fmla="*/ 114 w 395"/>
                  <a:gd name="T67" fmla="*/ 37 h 628"/>
                  <a:gd name="T68" fmla="*/ 136 w 395"/>
                  <a:gd name="T69" fmla="*/ 36 h 628"/>
                  <a:gd name="T70" fmla="*/ 161 w 395"/>
                  <a:gd name="T71" fmla="*/ 11 h 628"/>
                  <a:gd name="T72" fmla="*/ 181 w 395"/>
                  <a:gd name="T73" fmla="*/ 2 h 628"/>
                  <a:gd name="T74" fmla="*/ 231 w 395"/>
                  <a:gd name="T75" fmla="*/ 23 h 628"/>
                  <a:gd name="T76" fmla="*/ 325 w 395"/>
                  <a:gd name="T77" fmla="*/ 209 h 628"/>
                  <a:gd name="T78" fmla="*/ 331 w 395"/>
                  <a:gd name="T79" fmla="*/ 251 h 628"/>
                  <a:gd name="T80" fmla="*/ 354 w 395"/>
                  <a:gd name="T81" fmla="*/ 265 h 628"/>
                  <a:gd name="T82" fmla="*/ 351 w 395"/>
                  <a:gd name="T83" fmla="*/ 256 h 628"/>
                  <a:gd name="T84" fmla="*/ 239 w 395"/>
                  <a:gd name="T85" fmla="*/ 443 h 628"/>
                  <a:gd name="T86" fmla="*/ 256 w 395"/>
                  <a:gd name="T87" fmla="*/ 440 h 628"/>
                  <a:gd name="T88" fmla="*/ 250 w 395"/>
                  <a:gd name="T89" fmla="*/ 460 h 628"/>
                  <a:gd name="T90" fmla="*/ 279 w 395"/>
                  <a:gd name="T91" fmla="*/ 406 h 628"/>
                  <a:gd name="T92" fmla="*/ 292 w 395"/>
                  <a:gd name="T93" fmla="*/ 418 h 628"/>
                  <a:gd name="T94" fmla="*/ 298 w 395"/>
                  <a:gd name="T95" fmla="*/ 417 h 628"/>
                  <a:gd name="T96" fmla="*/ 300 w 395"/>
                  <a:gd name="T97" fmla="*/ 417 h 628"/>
                  <a:gd name="T98" fmla="*/ 306 w 395"/>
                  <a:gd name="T99" fmla="*/ 398 h 628"/>
                  <a:gd name="T100" fmla="*/ 289 w 395"/>
                  <a:gd name="T101" fmla="*/ 39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5" h="628">
                    <a:moveTo>
                      <a:pt x="368" y="254"/>
                    </a:moveTo>
                    <a:lnTo>
                      <a:pt x="381" y="268"/>
                    </a:lnTo>
                    <a:lnTo>
                      <a:pt x="395" y="292"/>
                    </a:lnTo>
                    <a:lnTo>
                      <a:pt x="395" y="303"/>
                    </a:lnTo>
                    <a:lnTo>
                      <a:pt x="382" y="332"/>
                    </a:lnTo>
                    <a:lnTo>
                      <a:pt x="370" y="337"/>
                    </a:lnTo>
                    <a:lnTo>
                      <a:pt x="348" y="356"/>
                    </a:lnTo>
                    <a:lnTo>
                      <a:pt x="318" y="390"/>
                    </a:lnTo>
                    <a:lnTo>
                      <a:pt x="318" y="390"/>
                    </a:lnTo>
                    <a:lnTo>
                      <a:pt x="311" y="390"/>
                    </a:lnTo>
                    <a:lnTo>
                      <a:pt x="311" y="390"/>
                    </a:lnTo>
                    <a:lnTo>
                      <a:pt x="307" y="389"/>
                    </a:lnTo>
                    <a:lnTo>
                      <a:pt x="306" y="384"/>
                    </a:lnTo>
                    <a:lnTo>
                      <a:pt x="304" y="378"/>
                    </a:lnTo>
                    <a:lnTo>
                      <a:pt x="293" y="378"/>
                    </a:lnTo>
                    <a:lnTo>
                      <a:pt x="287" y="387"/>
                    </a:lnTo>
                    <a:lnTo>
                      <a:pt x="272" y="396"/>
                    </a:lnTo>
                    <a:lnTo>
                      <a:pt x="265" y="406"/>
                    </a:lnTo>
                    <a:lnTo>
                      <a:pt x="276" y="414"/>
                    </a:lnTo>
                    <a:lnTo>
                      <a:pt x="273" y="418"/>
                    </a:lnTo>
                    <a:lnTo>
                      <a:pt x="270" y="436"/>
                    </a:lnTo>
                    <a:lnTo>
                      <a:pt x="257" y="434"/>
                    </a:lnTo>
                    <a:lnTo>
                      <a:pt x="257" y="425"/>
                    </a:lnTo>
                    <a:lnTo>
                      <a:pt x="256" y="417"/>
                    </a:lnTo>
                    <a:lnTo>
                      <a:pt x="247" y="418"/>
                    </a:lnTo>
                    <a:lnTo>
                      <a:pt x="236" y="398"/>
                    </a:lnTo>
                    <a:lnTo>
                      <a:pt x="223" y="406"/>
                    </a:lnTo>
                    <a:lnTo>
                      <a:pt x="231" y="415"/>
                    </a:lnTo>
                    <a:lnTo>
                      <a:pt x="232" y="423"/>
                    </a:lnTo>
                    <a:lnTo>
                      <a:pt x="228" y="431"/>
                    </a:lnTo>
                    <a:lnTo>
                      <a:pt x="229" y="450"/>
                    </a:lnTo>
                    <a:lnTo>
                      <a:pt x="231" y="460"/>
                    </a:lnTo>
                    <a:lnTo>
                      <a:pt x="220" y="476"/>
                    </a:lnTo>
                    <a:lnTo>
                      <a:pt x="203" y="479"/>
                    </a:lnTo>
                    <a:lnTo>
                      <a:pt x="200" y="498"/>
                    </a:lnTo>
                    <a:lnTo>
                      <a:pt x="167" y="517"/>
                    </a:lnTo>
                    <a:lnTo>
                      <a:pt x="159" y="520"/>
                    </a:lnTo>
                    <a:lnTo>
                      <a:pt x="148" y="510"/>
                    </a:lnTo>
                    <a:lnTo>
                      <a:pt x="129" y="532"/>
                    </a:lnTo>
                    <a:lnTo>
                      <a:pt x="136" y="553"/>
                    </a:lnTo>
                    <a:lnTo>
                      <a:pt x="126" y="560"/>
                    </a:lnTo>
                    <a:lnTo>
                      <a:pt x="126" y="588"/>
                    </a:lnTo>
                    <a:lnTo>
                      <a:pt x="119" y="628"/>
                    </a:lnTo>
                    <a:lnTo>
                      <a:pt x="103" y="620"/>
                    </a:lnTo>
                    <a:lnTo>
                      <a:pt x="100" y="601"/>
                    </a:lnTo>
                    <a:lnTo>
                      <a:pt x="76" y="593"/>
                    </a:lnTo>
                    <a:lnTo>
                      <a:pt x="73" y="576"/>
                    </a:lnTo>
                    <a:lnTo>
                      <a:pt x="28" y="431"/>
                    </a:lnTo>
                    <a:lnTo>
                      <a:pt x="0" y="339"/>
                    </a:lnTo>
                    <a:lnTo>
                      <a:pt x="8" y="339"/>
                    </a:lnTo>
                    <a:lnTo>
                      <a:pt x="17" y="340"/>
                    </a:lnTo>
                    <a:lnTo>
                      <a:pt x="17" y="325"/>
                    </a:lnTo>
                    <a:lnTo>
                      <a:pt x="26" y="297"/>
                    </a:lnTo>
                    <a:lnTo>
                      <a:pt x="42" y="267"/>
                    </a:lnTo>
                    <a:lnTo>
                      <a:pt x="51" y="242"/>
                    </a:lnTo>
                    <a:lnTo>
                      <a:pt x="39" y="226"/>
                    </a:lnTo>
                    <a:lnTo>
                      <a:pt x="39" y="189"/>
                    </a:lnTo>
                    <a:lnTo>
                      <a:pt x="44" y="183"/>
                    </a:lnTo>
                    <a:lnTo>
                      <a:pt x="48" y="165"/>
                    </a:lnTo>
                    <a:lnTo>
                      <a:pt x="48" y="158"/>
                    </a:lnTo>
                    <a:lnTo>
                      <a:pt x="47" y="126"/>
                    </a:lnTo>
                    <a:lnTo>
                      <a:pt x="58" y="97"/>
                    </a:lnTo>
                    <a:lnTo>
                      <a:pt x="76" y="41"/>
                    </a:lnTo>
                    <a:lnTo>
                      <a:pt x="89" y="14"/>
                    </a:lnTo>
                    <a:lnTo>
                      <a:pt x="97" y="14"/>
                    </a:lnTo>
                    <a:lnTo>
                      <a:pt x="106" y="16"/>
                    </a:lnTo>
                    <a:lnTo>
                      <a:pt x="106" y="23"/>
                    </a:lnTo>
                    <a:lnTo>
                      <a:pt x="114" y="37"/>
                    </a:lnTo>
                    <a:lnTo>
                      <a:pt x="131" y="41"/>
                    </a:lnTo>
                    <a:lnTo>
                      <a:pt x="136" y="36"/>
                    </a:lnTo>
                    <a:lnTo>
                      <a:pt x="136" y="30"/>
                    </a:lnTo>
                    <a:lnTo>
                      <a:pt x="161" y="11"/>
                    </a:lnTo>
                    <a:lnTo>
                      <a:pt x="172" y="0"/>
                    </a:lnTo>
                    <a:lnTo>
                      <a:pt x="181" y="2"/>
                    </a:lnTo>
                    <a:lnTo>
                      <a:pt x="218" y="17"/>
                    </a:lnTo>
                    <a:lnTo>
                      <a:pt x="231" y="23"/>
                    </a:lnTo>
                    <a:lnTo>
                      <a:pt x="287" y="209"/>
                    </a:lnTo>
                    <a:lnTo>
                      <a:pt x="325" y="209"/>
                    </a:lnTo>
                    <a:lnTo>
                      <a:pt x="329" y="222"/>
                    </a:lnTo>
                    <a:lnTo>
                      <a:pt x="331" y="251"/>
                    </a:lnTo>
                    <a:lnTo>
                      <a:pt x="348" y="265"/>
                    </a:lnTo>
                    <a:lnTo>
                      <a:pt x="354" y="265"/>
                    </a:lnTo>
                    <a:lnTo>
                      <a:pt x="354" y="262"/>
                    </a:lnTo>
                    <a:lnTo>
                      <a:pt x="351" y="256"/>
                    </a:lnTo>
                    <a:lnTo>
                      <a:pt x="368" y="254"/>
                    </a:lnTo>
                    <a:close/>
                    <a:moveTo>
                      <a:pt x="239" y="443"/>
                    </a:moveTo>
                    <a:lnTo>
                      <a:pt x="248" y="434"/>
                    </a:lnTo>
                    <a:lnTo>
                      <a:pt x="256" y="440"/>
                    </a:lnTo>
                    <a:lnTo>
                      <a:pt x="261" y="456"/>
                    </a:lnTo>
                    <a:lnTo>
                      <a:pt x="250" y="460"/>
                    </a:lnTo>
                    <a:lnTo>
                      <a:pt x="239" y="443"/>
                    </a:lnTo>
                    <a:close/>
                    <a:moveTo>
                      <a:pt x="279" y="406"/>
                    </a:moveTo>
                    <a:lnTo>
                      <a:pt x="292" y="418"/>
                    </a:lnTo>
                    <a:lnTo>
                      <a:pt x="292" y="418"/>
                    </a:lnTo>
                    <a:lnTo>
                      <a:pt x="295" y="418"/>
                    </a:lnTo>
                    <a:lnTo>
                      <a:pt x="298" y="417"/>
                    </a:lnTo>
                    <a:lnTo>
                      <a:pt x="300" y="417"/>
                    </a:lnTo>
                    <a:lnTo>
                      <a:pt x="300" y="417"/>
                    </a:lnTo>
                    <a:lnTo>
                      <a:pt x="301" y="404"/>
                    </a:lnTo>
                    <a:lnTo>
                      <a:pt x="306" y="398"/>
                    </a:lnTo>
                    <a:lnTo>
                      <a:pt x="301" y="387"/>
                    </a:lnTo>
                    <a:lnTo>
                      <a:pt x="289" y="392"/>
                    </a:lnTo>
                    <a:lnTo>
                      <a:pt x="279" y="406"/>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295" name="Freeform 70"/>
              <p:cNvSpPr>
                <a:spLocks/>
              </p:cNvSpPr>
              <p:nvPr/>
            </p:nvSpPr>
            <p:spPr bwMode="auto">
              <a:xfrm>
                <a:off x="5402" y="1309"/>
                <a:ext cx="91" cy="106"/>
              </a:xfrm>
              <a:custGeom>
                <a:avLst/>
                <a:gdLst>
                  <a:gd name="T0" fmla="*/ 24 w 91"/>
                  <a:gd name="T1" fmla="*/ 106 h 106"/>
                  <a:gd name="T2" fmla="*/ 0 w 91"/>
                  <a:gd name="T3" fmla="*/ 13 h 106"/>
                  <a:gd name="T4" fmla="*/ 41 w 91"/>
                  <a:gd name="T5" fmla="*/ 0 h 106"/>
                  <a:gd name="T6" fmla="*/ 54 w 91"/>
                  <a:gd name="T7" fmla="*/ 13 h 106"/>
                  <a:gd name="T8" fmla="*/ 75 w 91"/>
                  <a:gd name="T9" fmla="*/ 39 h 106"/>
                  <a:gd name="T10" fmla="*/ 91 w 91"/>
                  <a:gd name="T11" fmla="*/ 67 h 106"/>
                  <a:gd name="T12" fmla="*/ 72 w 91"/>
                  <a:gd name="T13" fmla="*/ 77 h 106"/>
                  <a:gd name="T14" fmla="*/ 64 w 91"/>
                  <a:gd name="T15" fmla="*/ 77 h 106"/>
                  <a:gd name="T16" fmla="*/ 58 w 91"/>
                  <a:gd name="T17" fmla="*/ 88 h 106"/>
                  <a:gd name="T18" fmla="*/ 43 w 91"/>
                  <a:gd name="T19" fmla="*/ 100 h 106"/>
                  <a:gd name="T20" fmla="*/ 24 w 91"/>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06">
                    <a:moveTo>
                      <a:pt x="24" y="106"/>
                    </a:moveTo>
                    <a:lnTo>
                      <a:pt x="0" y="13"/>
                    </a:lnTo>
                    <a:lnTo>
                      <a:pt x="41" y="0"/>
                    </a:lnTo>
                    <a:lnTo>
                      <a:pt x="54" y="13"/>
                    </a:lnTo>
                    <a:lnTo>
                      <a:pt x="75" y="39"/>
                    </a:lnTo>
                    <a:lnTo>
                      <a:pt x="91" y="67"/>
                    </a:lnTo>
                    <a:lnTo>
                      <a:pt x="72" y="77"/>
                    </a:lnTo>
                    <a:lnTo>
                      <a:pt x="64" y="77"/>
                    </a:lnTo>
                    <a:lnTo>
                      <a:pt x="58" y="88"/>
                    </a:lnTo>
                    <a:lnTo>
                      <a:pt x="43" y="100"/>
                    </a:lnTo>
                    <a:lnTo>
                      <a:pt x="24" y="106"/>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a:solidFill>
                    <a:prstClr val="black"/>
                  </a:solidFill>
                  <a:effectLst>
                    <a:outerShdw blurRad="38100" dist="38100" dir="2700000" algn="tl">
                      <a:srgbClr val="000000">
                        <a:alpha val="43137"/>
                      </a:srgbClr>
                    </a:outerShdw>
                  </a:effectLst>
                </a:endParaRPr>
              </a:p>
            </p:txBody>
          </p:sp>
          <p:sp>
            <p:nvSpPr>
              <p:cNvPr id="296" name="Freeform 71"/>
              <p:cNvSpPr>
                <a:spLocks/>
              </p:cNvSpPr>
              <p:nvPr/>
            </p:nvSpPr>
            <p:spPr bwMode="auto">
              <a:xfrm>
                <a:off x="4628" y="960"/>
                <a:ext cx="793" cy="608"/>
              </a:xfrm>
              <a:custGeom>
                <a:avLst/>
                <a:gdLst>
                  <a:gd name="T0" fmla="*/ 518 w 793"/>
                  <a:gd name="T1" fmla="*/ 510 h 608"/>
                  <a:gd name="T2" fmla="*/ 489 w 793"/>
                  <a:gd name="T3" fmla="*/ 498 h 608"/>
                  <a:gd name="T4" fmla="*/ 456 w 793"/>
                  <a:gd name="T5" fmla="*/ 460 h 608"/>
                  <a:gd name="T6" fmla="*/ 320 w 793"/>
                  <a:gd name="T7" fmla="*/ 469 h 608"/>
                  <a:gd name="T8" fmla="*/ 5 w 793"/>
                  <a:gd name="T9" fmla="*/ 532 h 608"/>
                  <a:gd name="T10" fmla="*/ 9 w 793"/>
                  <a:gd name="T11" fmla="*/ 485 h 608"/>
                  <a:gd name="T12" fmla="*/ 23 w 793"/>
                  <a:gd name="T13" fmla="*/ 468 h 608"/>
                  <a:gd name="T14" fmla="*/ 45 w 793"/>
                  <a:gd name="T15" fmla="*/ 449 h 608"/>
                  <a:gd name="T16" fmla="*/ 62 w 793"/>
                  <a:gd name="T17" fmla="*/ 423 h 608"/>
                  <a:gd name="T18" fmla="*/ 69 w 793"/>
                  <a:gd name="T19" fmla="*/ 410 h 608"/>
                  <a:gd name="T20" fmla="*/ 48 w 793"/>
                  <a:gd name="T21" fmla="*/ 390 h 608"/>
                  <a:gd name="T22" fmla="*/ 55 w 793"/>
                  <a:gd name="T23" fmla="*/ 340 h 608"/>
                  <a:gd name="T24" fmla="*/ 108 w 793"/>
                  <a:gd name="T25" fmla="*/ 323 h 608"/>
                  <a:gd name="T26" fmla="*/ 167 w 793"/>
                  <a:gd name="T27" fmla="*/ 320 h 608"/>
                  <a:gd name="T28" fmla="*/ 189 w 793"/>
                  <a:gd name="T29" fmla="*/ 327 h 608"/>
                  <a:gd name="T30" fmla="*/ 219 w 793"/>
                  <a:gd name="T31" fmla="*/ 313 h 608"/>
                  <a:gd name="T32" fmla="*/ 264 w 793"/>
                  <a:gd name="T33" fmla="*/ 299 h 608"/>
                  <a:gd name="T34" fmla="*/ 286 w 793"/>
                  <a:gd name="T35" fmla="*/ 267 h 608"/>
                  <a:gd name="T36" fmla="*/ 311 w 793"/>
                  <a:gd name="T37" fmla="*/ 259 h 608"/>
                  <a:gd name="T38" fmla="*/ 303 w 793"/>
                  <a:gd name="T39" fmla="*/ 232 h 608"/>
                  <a:gd name="T40" fmla="*/ 308 w 793"/>
                  <a:gd name="T41" fmla="*/ 210 h 608"/>
                  <a:gd name="T42" fmla="*/ 297 w 793"/>
                  <a:gd name="T43" fmla="*/ 201 h 608"/>
                  <a:gd name="T44" fmla="*/ 281 w 793"/>
                  <a:gd name="T45" fmla="*/ 188 h 608"/>
                  <a:gd name="T46" fmla="*/ 315 w 793"/>
                  <a:gd name="T47" fmla="*/ 139 h 608"/>
                  <a:gd name="T48" fmla="*/ 329 w 793"/>
                  <a:gd name="T49" fmla="*/ 115 h 608"/>
                  <a:gd name="T50" fmla="*/ 364 w 793"/>
                  <a:gd name="T51" fmla="*/ 64 h 608"/>
                  <a:gd name="T52" fmla="*/ 392 w 793"/>
                  <a:gd name="T53" fmla="*/ 37 h 608"/>
                  <a:gd name="T54" fmla="*/ 447 w 793"/>
                  <a:gd name="T55" fmla="*/ 21 h 608"/>
                  <a:gd name="T56" fmla="*/ 495 w 793"/>
                  <a:gd name="T57" fmla="*/ 14 h 608"/>
                  <a:gd name="T58" fmla="*/ 545 w 793"/>
                  <a:gd name="T59" fmla="*/ 31 h 608"/>
                  <a:gd name="T60" fmla="*/ 565 w 793"/>
                  <a:gd name="T61" fmla="*/ 104 h 608"/>
                  <a:gd name="T62" fmla="*/ 575 w 793"/>
                  <a:gd name="T63" fmla="*/ 157 h 608"/>
                  <a:gd name="T64" fmla="*/ 575 w 793"/>
                  <a:gd name="T65" fmla="*/ 188 h 608"/>
                  <a:gd name="T66" fmla="*/ 598 w 793"/>
                  <a:gd name="T67" fmla="*/ 198 h 608"/>
                  <a:gd name="T68" fmla="*/ 614 w 793"/>
                  <a:gd name="T69" fmla="*/ 298 h 608"/>
                  <a:gd name="T70" fmla="*/ 615 w 793"/>
                  <a:gd name="T71" fmla="*/ 401 h 608"/>
                  <a:gd name="T72" fmla="*/ 629 w 793"/>
                  <a:gd name="T73" fmla="*/ 468 h 608"/>
                  <a:gd name="T74" fmla="*/ 623 w 793"/>
                  <a:gd name="T75" fmla="*/ 532 h 608"/>
                  <a:gd name="T76" fmla="*/ 639 w 793"/>
                  <a:gd name="T77" fmla="*/ 555 h 608"/>
                  <a:gd name="T78" fmla="*/ 629 w 793"/>
                  <a:gd name="T79" fmla="*/ 574 h 608"/>
                  <a:gd name="T80" fmla="*/ 646 w 793"/>
                  <a:gd name="T81" fmla="*/ 565 h 608"/>
                  <a:gd name="T82" fmla="*/ 667 w 793"/>
                  <a:gd name="T83" fmla="*/ 544 h 608"/>
                  <a:gd name="T84" fmla="*/ 692 w 793"/>
                  <a:gd name="T85" fmla="*/ 549 h 608"/>
                  <a:gd name="T86" fmla="*/ 759 w 793"/>
                  <a:gd name="T87" fmla="*/ 508 h 608"/>
                  <a:gd name="T88" fmla="*/ 793 w 793"/>
                  <a:gd name="T89" fmla="*/ 508 h 608"/>
                  <a:gd name="T90" fmla="*/ 748 w 793"/>
                  <a:gd name="T91" fmla="*/ 549 h 608"/>
                  <a:gd name="T92" fmla="*/ 687 w 793"/>
                  <a:gd name="T93" fmla="*/ 588 h 608"/>
                  <a:gd name="T94" fmla="*/ 626 w 793"/>
                  <a:gd name="T95" fmla="*/ 608 h 608"/>
                  <a:gd name="T96" fmla="*/ 617 w 793"/>
                  <a:gd name="T97" fmla="*/ 582 h 608"/>
                  <a:gd name="T98" fmla="*/ 618 w 793"/>
                  <a:gd name="T99" fmla="*/ 551 h 608"/>
                  <a:gd name="T100" fmla="*/ 573 w 793"/>
                  <a:gd name="T101" fmla="*/ 535 h 608"/>
                  <a:gd name="T102" fmla="*/ 526 w 793"/>
                  <a:gd name="T103" fmla="*/ 51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3" h="608">
                    <a:moveTo>
                      <a:pt x="526" y="516"/>
                    </a:moveTo>
                    <a:lnTo>
                      <a:pt x="518" y="510"/>
                    </a:lnTo>
                    <a:lnTo>
                      <a:pt x="503" y="508"/>
                    </a:lnTo>
                    <a:lnTo>
                      <a:pt x="489" y="498"/>
                    </a:lnTo>
                    <a:lnTo>
                      <a:pt x="478" y="459"/>
                    </a:lnTo>
                    <a:lnTo>
                      <a:pt x="456" y="460"/>
                    </a:lnTo>
                    <a:lnTo>
                      <a:pt x="440" y="443"/>
                    </a:lnTo>
                    <a:lnTo>
                      <a:pt x="320" y="469"/>
                    </a:lnTo>
                    <a:lnTo>
                      <a:pt x="52" y="524"/>
                    </a:lnTo>
                    <a:lnTo>
                      <a:pt x="5" y="532"/>
                    </a:lnTo>
                    <a:lnTo>
                      <a:pt x="0" y="491"/>
                    </a:lnTo>
                    <a:lnTo>
                      <a:pt x="9" y="485"/>
                    </a:lnTo>
                    <a:lnTo>
                      <a:pt x="17" y="477"/>
                    </a:lnTo>
                    <a:lnTo>
                      <a:pt x="23" y="468"/>
                    </a:lnTo>
                    <a:lnTo>
                      <a:pt x="34" y="460"/>
                    </a:lnTo>
                    <a:lnTo>
                      <a:pt x="45" y="449"/>
                    </a:lnTo>
                    <a:lnTo>
                      <a:pt x="48" y="440"/>
                    </a:lnTo>
                    <a:lnTo>
                      <a:pt x="62" y="423"/>
                    </a:lnTo>
                    <a:lnTo>
                      <a:pt x="69" y="416"/>
                    </a:lnTo>
                    <a:lnTo>
                      <a:pt x="69" y="410"/>
                    </a:lnTo>
                    <a:lnTo>
                      <a:pt x="61" y="391"/>
                    </a:lnTo>
                    <a:lnTo>
                      <a:pt x="48" y="390"/>
                    </a:lnTo>
                    <a:lnTo>
                      <a:pt x="37" y="351"/>
                    </a:lnTo>
                    <a:lnTo>
                      <a:pt x="55" y="340"/>
                    </a:lnTo>
                    <a:lnTo>
                      <a:pt x="83" y="331"/>
                    </a:lnTo>
                    <a:lnTo>
                      <a:pt x="108" y="323"/>
                    </a:lnTo>
                    <a:lnTo>
                      <a:pt x="128" y="320"/>
                    </a:lnTo>
                    <a:lnTo>
                      <a:pt x="167" y="320"/>
                    </a:lnTo>
                    <a:lnTo>
                      <a:pt x="180" y="327"/>
                    </a:lnTo>
                    <a:lnTo>
                      <a:pt x="189" y="327"/>
                    </a:lnTo>
                    <a:lnTo>
                      <a:pt x="203" y="320"/>
                    </a:lnTo>
                    <a:lnTo>
                      <a:pt x="219" y="313"/>
                    </a:lnTo>
                    <a:lnTo>
                      <a:pt x="251" y="310"/>
                    </a:lnTo>
                    <a:lnTo>
                      <a:pt x="264" y="299"/>
                    </a:lnTo>
                    <a:lnTo>
                      <a:pt x="275" y="279"/>
                    </a:lnTo>
                    <a:lnTo>
                      <a:pt x="286" y="267"/>
                    </a:lnTo>
                    <a:lnTo>
                      <a:pt x="298" y="267"/>
                    </a:lnTo>
                    <a:lnTo>
                      <a:pt x="311" y="259"/>
                    </a:lnTo>
                    <a:lnTo>
                      <a:pt x="312" y="245"/>
                    </a:lnTo>
                    <a:lnTo>
                      <a:pt x="303" y="232"/>
                    </a:lnTo>
                    <a:lnTo>
                      <a:pt x="300" y="223"/>
                    </a:lnTo>
                    <a:lnTo>
                      <a:pt x="308" y="210"/>
                    </a:lnTo>
                    <a:lnTo>
                      <a:pt x="308" y="201"/>
                    </a:lnTo>
                    <a:lnTo>
                      <a:pt x="297" y="201"/>
                    </a:lnTo>
                    <a:lnTo>
                      <a:pt x="286" y="196"/>
                    </a:lnTo>
                    <a:lnTo>
                      <a:pt x="281" y="188"/>
                    </a:lnTo>
                    <a:lnTo>
                      <a:pt x="279" y="173"/>
                    </a:lnTo>
                    <a:lnTo>
                      <a:pt x="315" y="139"/>
                    </a:lnTo>
                    <a:lnTo>
                      <a:pt x="320" y="134"/>
                    </a:lnTo>
                    <a:lnTo>
                      <a:pt x="329" y="115"/>
                    </a:lnTo>
                    <a:lnTo>
                      <a:pt x="347" y="87"/>
                    </a:lnTo>
                    <a:lnTo>
                      <a:pt x="364" y="64"/>
                    </a:lnTo>
                    <a:lnTo>
                      <a:pt x="378" y="48"/>
                    </a:lnTo>
                    <a:lnTo>
                      <a:pt x="392" y="37"/>
                    </a:lnTo>
                    <a:lnTo>
                      <a:pt x="412" y="29"/>
                    </a:lnTo>
                    <a:lnTo>
                      <a:pt x="447" y="21"/>
                    </a:lnTo>
                    <a:lnTo>
                      <a:pt x="465" y="23"/>
                    </a:lnTo>
                    <a:lnTo>
                      <a:pt x="495" y="14"/>
                    </a:lnTo>
                    <a:lnTo>
                      <a:pt x="542" y="0"/>
                    </a:lnTo>
                    <a:lnTo>
                      <a:pt x="545" y="31"/>
                    </a:lnTo>
                    <a:lnTo>
                      <a:pt x="561" y="71"/>
                    </a:lnTo>
                    <a:lnTo>
                      <a:pt x="565" y="104"/>
                    </a:lnTo>
                    <a:lnTo>
                      <a:pt x="559" y="128"/>
                    </a:lnTo>
                    <a:lnTo>
                      <a:pt x="575" y="157"/>
                    </a:lnTo>
                    <a:lnTo>
                      <a:pt x="581" y="170"/>
                    </a:lnTo>
                    <a:lnTo>
                      <a:pt x="575" y="188"/>
                    </a:lnTo>
                    <a:lnTo>
                      <a:pt x="593" y="196"/>
                    </a:lnTo>
                    <a:lnTo>
                      <a:pt x="598" y="198"/>
                    </a:lnTo>
                    <a:lnTo>
                      <a:pt x="617" y="267"/>
                    </a:lnTo>
                    <a:lnTo>
                      <a:pt x="614" y="298"/>
                    </a:lnTo>
                    <a:lnTo>
                      <a:pt x="610" y="366"/>
                    </a:lnTo>
                    <a:lnTo>
                      <a:pt x="615" y="401"/>
                    </a:lnTo>
                    <a:lnTo>
                      <a:pt x="620" y="423"/>
                    </a:lnTo>
                    <a:lnTo>
                      <a:pt x="629" y="468"/>
                    </a:lnTo>
                    <a:lnTo>
                      <a:pt x="629" y="518"/>
                    </a:lnTo>
                    <a:lnTo>
                      <a:pt x="623" y="532"/>
                    </a:lnTo>
                    <a:lnTo>
                      <a:pt x="634" y="544"/>
                    </a:lnTo>
                    <a:lnTo>
                      <a:pt x="639" y="555"/>
                    </a:lnTo>
                    <a:lnTo>
                      <a:pt x="626" y="566"/>
                    </a:lnTo>
                    <a:lnTo>
                      <a:pt x="629" y="574"/>
                    </a:lnTo>
                    <a:lnTo>
                      <a:pt x="637" y="572"/>
                    </a:lnTo>
                    <a:lnTo>
                      <a:pt x="646" y="565"/>
                    </a:lnTo>
                    <a:lnTo>
                      <a:pt x="660" y="548"/>
                    </a:lnTo>
                    <a:lnTo>
                      <a:pt x="667" y="544"/>
                    </a:lnTo>
                    <a:lnTo>
                      <a:pt x="678" y="548"/>
                    </a:lnTo>
                    <a:lnTo>
                      <a:pt x="692" y="549"/>
                    </a:lnTo>
                    <a:lnTo>
                      <a:pt x="740" y="526"/>
                    </a:lnTo>
                    <a:lnTo>
                      <a:pt x="759" y="508"/>
                    </a:lnTo>
                    <a:lnTo>
                      <a:pt x="767" y="499"/>
                    </a:lnTo>
                    <a:lnTo>
                      <a:pt x="793" y="508"/>
                    </a:lnTo>
                    <a:lnTo>
                      <a:pt x="771" y="530"/>
                    </a:lnTo>
                    <a:lnTo>
                      <a:pt x="748" y="549"/>
                    </a:lnTo>
                    <a:lnTo>
                      <a:pt x="703" y="582"/>
                    </a:lnTo>
                    <a:lnTo>
                      <a:pt x="687" y="588"/>
                    </a:lnTo>
                    <a:lnTo>
                      <a:pt x="651" y="601"/>
                    </a:lnTo>
                    <a:lnTo>
                      <a:pt x="626" y="608"/>
                    </a:lnTo>
                    <a:lnTo>
                      <a:pt x="618" y="604"/>
                    </a:lnTo>
                    <a:lnTo>
                      <a:pt x="617" y="582"/>
                    </a:lnTo>
                    <a:lnTo>
                      <a:pt x="620" y="565"/>
                    </a:lnTo>
                    <a:lnTo>
                      <a:pt x="618" y="551"/>
                    </a:lnTo>
                    <a:lnTo>
                      <a:pt x="601" y="541"/>
                    </a:lnTo>
                    <a:lnTo>
                      <a:pt x="573" y="535"/>
                    </a:lnTo>
                    <a:lnTo>
                      <a:pt x="548" y="527"/>
                    </a:lnTo>
                    <a:lnTo>
                      <a:pt x="526" y="516"/>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297" name="Freeform 72"/>
              <p:cNvSpPr>
                <a:spLocks/>
              </p:cNvSpPr>
              <p:nvPr/>
            </p:nvSpPr>
            <p:spPr bwMode="auto">
              <a:xfrm>
                <a:off x="4559" y="1403"/>
                <a:ext cx="622" cy="403"/>
              </a:xfrm>
              <a:custGeom>
                <a:avLst/>
                <a:gdLst>
                  <a:gd name="T0" fmla="*/ 561 w 622"/>
                  <a:gd name="T1" fmla="*/ 298 h 403"/>
                  <a:gd name="T2" fmla="*/ 570 w 622"/>
                  <a:gd name="T3" fmla="*/ 297 h 403"/>
                  <a:gd name="T4" fmla="*/ 584 w 622"/>
                  <a:gd name="T5" fmla="*/ 289 h 403"/>
                  <a:gd name="T6" fmla="*/ 592 w 622"/>
                  <a:gd name="T7" fmla="*/ 273 h 403"/>
                  <a:gd name="T8" fmla="*/ 601 w 622"/>
                  <a:gd name="T9" fmla="*/ 259 h 403"/>
                  <a:gd name="T10" fmla="*/ 622 w 622"/>
                  <a:gd name="T11" fmla="*/ 239 h 403"/>
                  <a:gd name="T12" fmla="*/ 622 w 622"/>
                  <a:gd name="T13" fmla="*/ 234 h 403"/>
                  <a:gd name="T14" fmla="*/ 608 w 622"/>
                  <a:gd name="T15" fmla="*/ 225 h 403"/>
                  <a:gd name="T16" fmla="*/ 584 w 622"/>
                  <a:gd name="T17" fmla="*/ 209 h 403"/>
                  <a:gd name="T18" fmla="*/ 578 w 622"/>
                  <a:gd name="T19" fmla="*/ 193 h 403"/>
                  <a:gd name="T20" fmla="*/ 561 w 622"/>
                  <a:gd name="T21" fmla="*/ 190 h 403"/>
                  <a:gd name="T22" fmla="*/ 561 w 622"/>
                  <a:gd name="T23" fmla="*/ 184 h 403"/>
                  <a:gd name="T24" fmla="*/ 556 w 622"/>
                  <a:gd name="T25" fmla="*/ 167 h 403"/>
                  <a:gd name="T26" fmla="*/ 570 w 622"/>
                  <a:gd name="T27" fmla="*/ 159 h 403"/>
                  <a:gd name="T28" fmla="*/ 570 w 622"/>
                  <a:gd name="T29" fmla="*/ 145 h 403"/>
                  <a:gd name="T30" fmla="*/ 562 w 622"/>
                  <a:gd name="T31" fmla="*/ 136 h 403"/>
                  <a:gd name="T32" fmla="*/ 564 w 622"/>
                  <a:gd name="T33" fmla="*/ 126 h 403"/>
                  <a:gd name="T34" fmla="*/ 576 w 622"/>
                  <a:gd name="T35" fmla="*/ 108 h 403"/>
                  <a:gd name="T36" fmla="*/ 576 w 622"/>
                  <a:gd name="T37" fmla="*/ 87 h 403"/>
                  <a:gd name="T38" fmla="*/ 592 w 622"/>
                  <a:gd name="T39" fmla="*/ 72 h 403"/>
                  <a:gd name="T40" fmla="*/ 587 w 622"/>
                  <a:gd name="T41" fmla="*/ 67 h 403"/>
                  <a:gd name="T42" fmla="*/ 572 w 622"/>
                  <a:gd name="T43" fmla="*/ 65 h 403"/>
                  <a:gd name="T44" fmla="*/ 556 w 622"/>
                  <a:gd name="T45" fmla="*/ 55 h 403"/>
                  <a:gd name="T46" fmla="*/ 547 w 622"/>
                  <a:gd name="T47" fmla="*/ 16 h 403"/>
                  <a:gd name="T48" fmla="*/ 525 w 622"/>
                  <a:gd name="T49" fmla="*/ 17 h 403"/>
                  <a:gd name="T50" fmla="*/ 509 w 622"/>
                  <a:gd name="T51" fmla="*/ 0 h 403"/>
                  <a:gd name="T52" fmla="*/ 397 w 622"/>
                  <a:gd name="T53" fmla="*/ 26 h 403"/>
                  <a:gd name="T54" fmla="*/ 128 w 622"/>
                  <a:gd name="T55" fmla="*/ 80 h 403"/>
                  <a:gd name="T56" fmla="*/ 72 w 622"/>
                  <a:gd name="T57" fmla="*/ 89 h 403"/>
                  <a:gd name="T58" fmla="*/ 69 w 622"/>
                  <a:gd name="T59" fmla="*/ 48 h 403"/>
                  <a:gd name="T60" fmla="*/ 35 w 622"/>
                  <a:gd name="T61" fmla="*/ 80 h 403"/>
                  <a:gd name="T62" fmla="*/ 27 w 622"/>
                  <a:gd name="T63" fmla="*/ 83 h 403"/>
                  <a:gd name="T64" fmla="*/ 0 w 622"/>
                  <a:gd name="T65" fmla="*/ 101 h 403"/>
                  <a:gd name="T66" fmla="*/ 19 w 622"/>
                  <a:gd name="T67" fmla="*/ 222 h 403"/>
                  <a:gd name="T68" fmla="*/ 35 w 622"/>
                  <a:gd name="T69" fmla="*/ 282 h 403"/>
                  <a:gd name="T70" fmla="*/ 56 w 622"/>
                  <a:gd name="T71" fmla="*/ 403 h 403"/>
                  <a:gd name="T72" fmla="*/ 77 w 622"/>
                  <a:gd name="T73" fmla="*/ 398 h 403"/>
                  <a:gd name="T74" fmla="*/ 152 w 622"/>
                  <a:gd name="T75" fmla="*/ 389 h 403"/>
                  <a:gd name="T76" fmla="*/ 389 w 622"/>
                  <a:gd name="T77" fmla="*/ 342 h 403"/>
                  <a:gd name="T78" fmla="*/ 481 w 622"/>
                  <a:gd name="T79" fmla="*/ 323 h 403"/>
                  <a:gd name="T80" fmla="*/ 534 w 622"/>
                  <a:gd name="T81" fmla="*/ 314 h 403"/>
                  <a:gd name="T82" fmla="*/ 536 w 622"/>
                  <a:gd name="T83" fmla="*/ 312 h 403"/>
                  <a:gd name="T84" fmla="*/ 548 w 622"/>
                  <a:gd name="T85" fmla="*/ 301 h 403"/>
                  <a:gd name="T86" fmla="*/ 561 w 622"/>
                  <a:gd name="T87" fmla="*/ 29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2" h="403">
                    <a:moveTo>
                      <a:pt x="561" y="298"/>
                    </a:moveTo>
                    <a:lnTo>
                      <a:pt x="570" y="297"/>
                    </a:lnTo>
                    <a:lnTo>
                      <a:pt x="584" y="289"/>
                    </a:lnTo>
                    <a:lnTo>
                      <a:pt x="592" y="273"/>
                    </a:lnTo>
                    <a:lnTo>
                      <a:pt x="601" y="259"/>
                    </a:lnTo>
                    <a:lnTo>
                      <a:pt x="622" y="239"/>
                    </a:lnTo>
                    <a:lnTo>
                      <a:pt x="622" y="234"/>
                    </a:lnTo>
                    <a:lnTo>
                      <a:pt x="608" y="225"/>
                    </a:lnTo>
                    <a:lnTo>
                      <a:pt x="584" y="209"/>
                    </a:lnTo>
                    <a:lnTo>
                      <a:pt x="578" y="193"/>
                    </a:lnTo>
                    <a:lnTo>
                      <a:pt x="561" y="190"/>
                    </a:lnTo>
                    <a:lnTo>
                      <a:pt x="561" y="184"/>
                    </a:lnTo>
                    <a:lnTo>
                      <a:pt x="556" y="167"/>
                    </a:lnTo>
                    <a:lnTo>
                      <a:pt x="570" y="159"/>
                    </a:lnTo>
                    <a:lnTo>
                      <a:pt x="570" y="145"/>
                    </a:lnTo>
                    <a:lnTo>
                      <a:pt x="562" y="136"/>
                    </a:lnTo>
                    <a:lnTo>
                      <a:pt x="564" y="126"/>
                    </a:lnTo>
                    <a:lnTo>
                      <a:pt x="576" y="108"/>
                    </a:lnTo>
                    <a:lnTo>
                      <a:pt x="576" y="87"/>
                    </a:lnTo>
                    <a:lnTo>
                      <a:pt x="592" y="72"/>
                    </a:lnTo>
                    <a:lnTo>
                      <a:pt x="587" y="67"/>
                    </a:lnTo>
                    <a:lnTo>
                      <a:pt x="572" y="65"/>
                    </a:lnTo>
                    <a:lnTo>
                      <a:pt x="556" y="55"/>
                    </a:lnTo>
                    <a:lnTo>
                      <a:pt x="547" y="16"/>
                    </a:lnTo>
                    <a:lnTo>
                      <a:pt x="525" y="17"/>
                    </a:lnTo>
                    <a:lnTo>
                      <a:pt x="509" y="0"/>
                    </a:lnTo>
                    <a:lnTo>
                      <a:pt x="397" y="26"/>
                    </a:lnTo>
                    <a:lnTo>
                      <a:pt x="128" y="80"/>
                    </a:lnTo>
                    <a:lnTo>
                      <a:pt x="72" y="89"/>
                    </a:lnTo>
                    <a:lnTo>
                      <a:pt x="69" y="48"/>
                    </a:lnTo>
                    <a:lnTo>
                      <a:pt x="35" y="80"/>
                    </a:lnTo>
                    <a:lnTo>
                      <a:pt x="27" y="83"/>
                    </a:lnTo>
                    <a:lnTo>
                      <a:pt x="0" y="101"/>
                    </a:lnTo>
                    <a:lnTo>
                      <a:pt x="19" y="222"/>
                    </a:lnTo>
                    <a:lnTo>
                      <a:pt x="35" y="282"/>
                    </a:lnTo>
                    <a:lnTo>
                      <a:pt x="56" y="403"/>
                    </a:lnTo>
                    <a:lnTo>
                      <a:pt x="77" y="398"/>
                    </a:lnTo>
                    <a:lnTo>
                      <a:pt x="152" y="389"/>
                    </a:lnTo>
                    <a:lnTo>
                      <a:pt x="389" y="342"/>
                    </a:lnTo>
                    <a:lnTo>
                      <a:pt x="481" y="323"/>
                    </a:lnTo>
                    <a:lnTo>
                      <a:pt x="534" y="314"/>
                    </a:lnTo>
                    <a:lnTo>
                      <a:pt x="536" y="312"/>
                    </a:lnTo>
                    <a:lnTo>
                      <a:pt x="548" y="301"/>
                    </a:lnTo>
                    <a:lnTo>
                      <a:pt x="561" y="298"/>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298" name="Freeform 73"/>
              <p:cNvSpPr>
                <a:spLocks/>
              </p:cNvSpPr>
              <p:nvPr/>
            </p:nvSpPr>
            <p:spPr bwMode="auto">
              <a:xfrm>
                <a:off x="5114" y="1475"/>
                <a:ext cx="154" cy="340"/>
              </a:xfrm>
              <a:custGeom>
                <a:avLst/>
                <a:gdLst>
                  <a:gd name="T0" fmla="*/ 35 w 154"/>
                  <a:gd name="T1" fmla="*/ 0 h 340"/>
                  <a:gd name="T2" fmla="*/ 20 w 154"/>
                  <a:gd name="T3" fmla="*/ 17 h 340"/>
                  <a:gd name="T4" fmla="*/ 20 w 154"/>
                  <a:gd name="T5" fmla="*/ 36 h 340"/>
                  <a:gd name="T6" fmla="*/ 9 w 154"/>
                  <a:gd name="T7" fmla="*/ 54 h 340"/>
                  <a:gd name="T8" fmla="*/ 7 w 154"/>
                  <a:gd name="T9" fmla="*/ 65 h 340"/>
                  <a:gd name="T10" fmla="*/ 15 w 154"/>
                  <a:gd name="T11" fmla="*/ 73 h 340"/>
                  <a:gd name="T12" fmla="*/ 15 w 154"/>
                  <a:gd name="T13" fmla="*/ 89 h 340"/>
                  <a:gd name="T14" fmla="*/ 0 w 154"/>
                  <a:gd name="T15" fmla="*/ 95 h 340"/>
                  <a:gd name="T16" fmla="*/ 6 w 154"/>
                  <a:gd name="T17" fmla="*/ 112 h 340"/>
                  <a:gd name="T18" fmla="*/ 6 w 154"/>
                  <a:gd name="T19" fmla="*/ 120 h 340"/>
                  <a:gd name="T20" fmla="*/ 23 w 154"/>
                  <a:gd name="T21" fmla="*/ 121 h 340"/>
                  <a:gd name="T22" fmla="*/ 29 w 154"/>
                  <a:gd name="T23" fmla="*/ 137 h 340"/>
                  <a:gd name="T24" fmla="*/ 51 w 154"/>
                  <a:gd name="T25" fmla="*/ 153 h 340"/>
                  <a:gd name="T26" fmla="*/ 67 w 154"/>
                  <a:gd name="T27" fmla="*/ 164 h 340"/>
                  <a:gd name="T28" fmla="*/ 67 w 154"/>
                  <a:gd name="T29" fmla="*/ 168 h 340"/>
                  <a:gd name="T30" fmla="*/ 48 w 154"/>
                  <a:gd name="T31" fmla="*/ 185 h 340"/>
                  <a:gd name="T32" fmla="*/ 39 w 154"/>
                  <a:gd name="T33" fmla="*/ 200 h 340"/>
                  <a:gd name="T34" fmla="*/ 29 w 154"/>
                  <a:gd name="T35" fmla="*/ 217 h 340"/>
                  <a:gd name="T36" fmla="*/ 15 w 154"/>
                  <a:gd name="T37" fmla="*/ 225 h 340"/>
                  <a:gd name="T38" fmla="*/ 12 w 154"/>
                  <a:gd name="T39" fmla="*/ 234 h 340"/>
                  <a:gd name="T40" fmla="*/ 11 w 154"/>
                  <a:gd name="T41" fmla="*/ 242 h 340"/>
                  <a:gd name="T42" fmla="*/ 7 w 154"/>
                  <a:gd name="T43" fmla="*/ 257 h 340"/>
                  <a:gd name="T44" fmla="*/ 14 w 154"/>
                  <a:gd name="T45" fmla="*/ 271 h 340"/>
                  <a:gd name="T46" fmla="*/ 34 w 154"/>
                  <a:gd name="T47" fmla="*/ 290 h 340"/>
                  <a:gd name="T48" fmla="*/ 64 w 154"/>
                  <a:gd name="T49" fmla="*/ 304 h 340"/>
                  <a:gd name="T50" fmla="*/ 90 w 154"/>
                  <a:gd name="T51" fmla="*/ 309 h 340"/>
                  <a:gd name="T52" fmla="*/ 90 w 154"/>
                  <a:gd name="T53" fmla="*/ 318 h 340"/>
                  <a:gd name="T54" fmla="*/ 85 w 154"/>
                  <a:gd name="T55" fmla="*/ 323 h 340"/>
                  <a:gd name="T56" fmla="*/ 87 w 154"/>
                  <a:gd name="T57" fmla="*/ 340 h 340"/>
                  <a:gd name="T58" fmla="*/ 92 w 154"/>
                  <a:gd name="T59" fmla="*/ 340 h 340"/>
                  <a:gd name="T60" fmla="*/ 106 w 154"/>
                  <a:gd name="T61" fmla="*/ 326 h 340"/>
                  <a:gd name="T62" fmla="*/ 110 w 154"/>
                  <a:gd name="T63" fmla="*/ 295 h 340"/>
                  <a:gd name="T64" fmla="*/ 128 w 154"/>
                  <a:gd name="T65" fmla="*/ 270 h 340"/>
                  <a:gd name="T66" fmla="*/ 146 w 154"/>
                  <a:gd name="T67" fmla="*/ 229 h 340"/>
                  <a:gd name="T68" fmla="*/ 154 w 154"/>
                  <a:gd name="T69" fmla="*/ 195 h 340"/>
                  <a:gd name="T70" fmla="*/ 149 w 154"/>
                  <a:gd name="T71" fmla="*/ 189 h 340"/>
                  <a:gd name="T72" fmla="*/ 149 w 154"/>
                  <a:gd name="T73" fmla="*/ 129 h 340"/>
                  <a:gd name="T74" fmla="*/ 139 w 154"/>
                  <a:gd name="T75" fmla="*/ 109 h 340"/>
                  <a:gd name="T76" fmla="*/ 132 w 154"/>
                  <a:gd name="T77" fmla="*/ 114 h 340"/>
                  <a:gd name="T78" fmla="*/ 115 w 154"/>
                  <a:gd name="T79" fmla="*/ 115 h 340"/>
                  <a:gd name="T80" fmla="*/ 112 w 154"/>
                  <a:gd name="T81" fmla="*/ 112 h 340"/>
                  <a:gd name="T82" fmla="*/ 118 w 154"/>
                  <a:gd name="T83" fmla="*/ 106 h 340"/>
                  <a:gd name="T84" fmla="*/ 132 w 154"/>
                  <a:gd name="T85" fmla="*/ 95 h 340"/>
                  <a:gd name="T86" fmla="*/ 132 w 154"/>
                  <a:gd name="T87" fmla="*/ 87 h 340"/>
                  <a:gd name="T88" fmla="*/ 129 w 154"/>
                  <a:gd name="T89" fmla="*/ 67 h 340"/>
                  <a:gd name="T90" fmla="*/ 134 w 154"/>
                  <a:gd name="T91" fmla="*/ 50 h 340"/>
                  <a:gd name="T92" fmla="*/ 132 w 154"/>
                  <a:gd name="T93" fmla="*/ 37 h 340"/>
                  <a:gd name="T94" fmla="*/ 115 w 154"/>
                  <a:gd name="T95" fmla="*/ 26 h 340"/>
                  <a:gd name="T96" fmla="*/ 84 w 154"/>
                  <a:gd name="T97" fmla="*/ 18 h 340"/>
                  <a:gd name="T98" fmla="*/ 57 w 154"/>
                  <a:gd name="T99" fmla="*/ 9 h 340"/>
                  <a:gd name="T100" fmla="*/ 35 w 154"/>
                  <a:gd name="T101"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 h="340">
                    <a:moveTo>
                      <a:pt x="35" y="0"/>
                    </a:moveTo>
                    <a:lnTo>
                      <a:pt x="20" y="17"/>
                    </a:lnTo>
                    <a:lnTo>
                      <a:pt x="20" y="36"/>
                    </a:lnTo>
                    <a:lnTo>
                      <a:pt x="9" y="54"/>
                    </a:lnTo>
                    <a:lnTo>
                      <a:pt x="7" y="65"/>
                    </a:lnTo>
                    <a:lnTo>
                      <a:pt x="15" y="73"/>
                    </a:lnTo>
                    <a:lnTo>
                      <a:pt x="15" y="89"/>
                    </a:lnTo>
                    <a:lnTo>
                      <a:pt x="0" y="95"/>
                    </a:lnTo>
                    <a:lnTo>
                      <a:pt x="6" y="112"/>
                    </a:lnTo>
                    <a:lnTo>
                      <a:pt x="6" y="120"/>
                    </a:lnTo>
                    <a:lnTo>
                      <a:pt x="23" y="121"/>
                    </a:lnTo>
                    <a:lnTo>
                      <a:pt x="29" y="137"/>
                    </a:lnTo>
                    <a:lnTo>
                      <a:pt x="51" y="153"/>
                    </a:lnTo>
                    <a:lnTo>
                      <a:pt x="67" y="164"/>
                    </a:lnTo>
                    <a:lnTo>
                      <a:pt x="67" y="168"/>
                    </a:lnTo>
                    <a:lnTo>
                      <a:pt x="48" y="185"/>
                    </a:lnTo>
                    <a:lnTo>
                      <a:pt x="39" y="200"/>
                    </a:lnTo>
                    <a:lnTo>
                      <a:pt x="29" y="217"/>
                    </a:lnTo>
                    <a:lnTo>
                      <a:pt x="15" y="225"/>
                    </a:lnTo>
                    <a:lnTo>
                      <a:pt x="12" y="234"/>
                    </a:lnTo>
                    <a:lnTo>
                      <a:pt x="11" y="242"/>
                    </a:lnTo>
                    <a:lnTo>
                      <a:pt x="7" y="257"/>
                    </a:lnTo>
                    <a:lnTo>
                      <a:pt x="14" y="271"/>
                    </a:lnTo>
                    <a:lnTo>
                      <a:pt x="34" y="290"/>
                    </a:lnTo>
                    <a:lnTo>
                      <a:pt x="64" y="304"/>
                    </a:lnTo>
                    <a:lnTo>
                      <a:pt x="90" y="309"/>
                    </a:lnTo>
                    <a:lnTo>
                      <a:pt x="90" y="318"/>
                    </a:lnTo>
                    <a:lnTo>
                      <a:pt x="85" y="323"/>
                    </a:lnTo>
                    <a:lnTo>
                      <a:pt x="87" y="340"/>
                    </a:lnTo>
                    <a:lnTo>
                      <a:pt x="92" y="340"/>
                    </a:lnTo>
                    <a:lnTo>
                      <a:pt x="106" y="326"/>
                    </a:lnTo>
                    <a:lnTo>
                      <a:pt x="110" y="295"/>
                    </a:lnTo>
                    <a:lnTo>
                      <a:pt x="128" y="270"/>
                    </a:lnTo>
                    <a:lnTo>
                      <a:pt x="146" y="229"/>
                    </a:lnTo>
                    <a:lnTo>
                      <a:pt x="154" y="195"/>
                    </a:lnTo>
                    <a:lnTo>
                      <a:pt x="149" y="189"/>
                    </a:lnTo>
                    <a:lnTo>
                      <a:pt x="149" y="129"/>
                    </a:lnTo>
                    <a:lnTo>
                      <a:pt x="139" y="109"/>
                    </a:lnTo>
                    <a:lnTo>
                      <a:pt x="132" y="114"/>
                    </a:lnTo>
                    <a:lnTo>
                      <a:pt x="115" y="115"/>
                    </a:lnTo>
                    <a:lnTo>
                      <a:pt x="112" y="112"/>
                    </a:lnTo>
                    <a:lnTo>
                      <a:pt x="118" y="106"/>
                    </a:lnTo>
                    <a:lnTo>
                      <a:pt x="132" y="95"/>
                    </a:lnTo>
                    <a:lnTo>
                      <a:pt x="132" y="87"/>
                    </a:lnTo>
                    <a:lnTo>
                      <a:pt x="129" y="67"/>
                    </a:lnTo>
                    <a:lnTo>
                      <a:pt x="134" y="50"/>
                    </a:lnTo>
                    <a:lnTo>
                      <a:pt x="132" y="37"/>
                    </a:lnTo>
                    <a:lnTo>
                      <a:pt x="115" y="26"/>
                    </a:lnTo>
                    <a:lnTo>
                      <a:pt x="84" y="18"/>
                    </a:lnTo>
                    <a:lnTo>
                      <a:pt x="57" y="9"/>
                    </a:lnTo>
                    <a:lnTo>
                      <a:pt x="35" y="0"/>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a:solidFill>
                    <a:prstClr val="black"/>
                  </a:solidFill>
                  <a:effectLst>
                    <a:outerShdw blurRad="38100" dist="38100" dir="2700000" algn="tl">
                      <a:srgbClr val="000000">
                        <a:alpha val="43137"/>
                      </a:srgbClr>
                    </a:outerShdw>
                  </a:effectLst>
                </a:endParaRPr>
              </a:p>
            </p:txBody>
          </p:sp>
          <p:sp>
            <p:nvSpPr>
              <p:cNvPr id="299" name="Freeform 74"/>
              <p:cNvSpPr>
                <a:spLocks/>
              </p:cNvSpPr>
              <p:nvPr/>
            </p:nvSpPr>
            <p:spPr bwMode="auto">
              <a:xfrm>
                <a:off x="5095" y="1700"/>
                <a:ext cx="117" cy="182"/>
              </a:xfrm>
              <a:custGeom>
                <a:avLst/>
                <a:gdLst>
                  <a:gd name="T0" fmla="*/ 30 w 117"/>
                  <a:gd name="T1" fmla="*/ 23 h 182"/>
                  <a:gd name="T2" fmla="*/ 31 w 117"/>
                  <a:gd name="T3" fmla="*/ 10 h 182"/>
                  <a:gd name="T4" fmla="*/ 33 w 117"/>
                  <a:gd name="T5" fmla="*/ 0 h 182"/>
                  <a:gd name="T6" fmla="*/ 23 w 117"/>
                  <a:gd name="T7" fmla="*/ 1 h 182"/>
                  <a:gd name="T8" fmla="*/ 14 w 117"/>
                  <a:gd name="T9" fmla="*/ 4 h 182"/>
                  <a:gd name="T10" fmla="*/ 0 w 117"/>
                  <a:gd name="T11" fmla="*/ 15 h 182"/>
                  <a:gd name="T12" fmla="*/ 11 w 117"/>
                  <a:gd name="T13" fmla="*/ 46 h 182"/>
                  <a:gd name="T14" fmla="*/ 25 w 117"/>
                  <a:gd name="T15" fmla="*/ 82 h 182"/>
                  <a:gd name="T16" fmla="*/ 37 w 117"/>
                  <a:gd name="T17" fmla="*/ 143 h 182"/>
                  <a:gd name="T18" fmla="*/ 48 w 117"/>
                  <a:gd name="T19" fmla="*/ 182 h 182"/>
                  <a:gd name="T20" fmla="*/ 79 w 117"/>
                  <a:gd name="T21" fmla="*/ 181 h 182"/>
                  <a:gd name="T22" fmla="*/ 117 w 117"/>
                  <a:gd name="T23" fmla="*/ 174 h 182"/>
                  <a:gd name="T24" fmla="*/ 103 w 117"/>
                  <a:gd name="T25" fmla="*/ 128 h 182"/>
                  <a:gd name="T26" fmla="*/ 97 w 117"/>
                  <a:gd name="T27" fmla="*/ 131 h 182"/>
                  <a:gd name="T28" fmla="*/ 75 w 117"/>
                  <a:gd name="T29" fmla="*/ 115 h 182"/>
                  <a:gd name="T30" fmla="*/ 64 w 117"/>
                  <a:gd name="T31" fmla="*/ 87 h 182"/>
                  <a:gd name="T32" fmla="*/ 51 w 117"/>
                  <a:gd name="T33" fmla="*/ 64 h 182"/>
                  <a:gd name="T34" fmla="*/ 31 w 117"/>
                  <a:gd name="T35" fmla="*/ 46 h 182"/>
                  <a:gd name="T36" fmla="*/ 26 w 117"/>
                  <a:gd name="T37" fmla="*/ 34 h 182"/>
                  <a:gd name="T38" fmla="*/ 30 w 117"/>
                  <a:gd name="T39"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82">
                    <a:moveTo>
                      <a:pt x="30" y="23"/>
                    </a:moveTo>
                    <a:lnTo>
                      <a:pt x="31" y="10"/>
                    </a:lnTo>
                    <a:lnTo>
                      <a:pt x="33" y="0"/>
                    </a:lnTo>
                    <a:lnTo>
                      <a:pt x="23" y="1"/>
                    </a:lnTo>
                    <a:lnTo>
                      <a:pt x="14" y="4"/>
                    </a:lnTo>
                    <a:lnTo>
                      <a:pt x="0" y="15"/>
                    </a:lnTo>
                    <a:lnTo>
                      <a:pt x="11" y="46"/>
                    </a:lnTo>
                    <a:lnTo>
                      <a:pt x="25" y="82"/>
                    </a:lnTo>
                    <a:lnTo>
                      <a:pt x="37" y="143"/>
                    </a:lnTo>
                    <a:lnTo>
                      <a:pt x="48" y="182"/>
                    </a:lnTo>
                    <a:lnTo>
                      <a:pt x="79" y="181"/>
                    </a:lnTo>
                    <a:lnTo>
                      <a:pt x="117" y="174"/>
                    </a:lnTo>
                    <a:lnTo>
                      <a:pt x="103" y="128"/>
                    </a:lnTo>
                    <a:lnTo>
                      <a:pt x="97" y="131"/>
                    </a:lnTo>
                    <a:lnTo>
                      <a:pt x="75" y="115"/>
                    </a:lnTo>
                    <a:lnTo>
                      <a:pt x="64" y="87"/>
                    </a:lnTo>
                    <a:lnTo>
                      <a:pt x="51" y="64"/>
                    </a:lnTo>
                    <a:lnTo>
                      <a:pt x="31" y="46"/>
                    </a:lnTo>
                    <a:lnTo>
                      <a:pt x="26" y="34"/>
                    </a:lnTo>
                    <a:lnTo>
                      <a:pt x="30" y="23"/>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a:solidFill>
                    <a:prstClr val="black"/>
                  </a:solidFill>
                  <a:effectLst>
                    <a:outerShdw blurRad="38100" dist="38100" dir="2700000" algn="tl">
                      <a:srgbClr val="000000">
                        <a:alpha val="43137"/>
                      </a:srgbClr>
                    </a:outerShdw>
                  </a:effectLst>
                </a:endParaRPr>
              </a:p>
            </p:txBody>
          </p:sp>
          <p:sp>
            <p:nvSpPr>
              <p:cNvPr id="300" name="Freeform 75"/>
              <p:cNvSpPr>
                <a:spLocks noEditPoints="1"/>
              </p:cNvSpPr>
              <p:nvPr/>
            </p:nvSpPr>
            <p:spPr bwMode="auto">
              <a:xfrm>
                <a:off x="4722" y="1715"/>
                <a:ext cx="493" cy="253"/>
              </a:xfrm>
              <a:custGeom>
                <a:avLst/>
                <a:gdLst>
                  <a:gd name="T0" fmla="*/ 452 w 493"/>
                  <a:gd name="T1" fmla="*/ 166 h 253"/>
                  <a:gd name="T2" fmla="*/ 409 w 493"/>
                  <a:gd name="T3" fmla="*/ 123 h 253"/>
                  <a:gd name="T4" fmla="*/ 381 w 493"/>
                  <a:gd name="T5" fmla="*/ 28 h 253"/>
                  <a:gd name="T6" fmla="*/ 326 w 493"/>
                  <a:gd name="T7" fmla="*/ 11 h 253"/>
                  <a:gd name="T8" fmla="*/ 0 w 493"/>
                  <a:gd name="T9" fmla="*/ 75 h 253"/>
                  <a:gd name="T10" fmla="*/ 12 w 493"/>
                  <a:gd name="T11" fmla="*/ 142 h 253"/>
                  <a:gd name="T12" fmla="*/ 28 w 493"/>
                  <a:gd name="T13" fmla="*/ 125 h 253"/>
                  <a:gd name="T14" fmla="*/ 57 w 493"/>
                  <a:gd name="T15" fmla="*/ 105 h 253"/>
                  <a:gd name="T16" fmla="*/ 78 w 493"/>
                  <a:gd name="T17" fmla="*/ 80 h 253"/>
                  <a:gd name="T18" fmla="*/ 103 w 493"/>
                  <a:gd name="T19" fmla="*/ 81 h 253"/>
                  <a:gd name="T20" fmla="*/ 132 w 493"/>
                  <a:gd name="T21" fmla="*/ 59 h 253"/>
                  <a:gd name="T22" fmla="*/ 154 w 493"/>
                  <a:gd name="T23" fmla="*/ 63 h 253"/>
                  <a:gd name="T24" fmla="*/ 184 w 493"/>
                  <a:gd name="T25" fmla="*/ 83 h 253"/>
                  <a:gd name="T26" fmla="*/ 217 w 493"/>
                  <a:gd name="T27" fmla="*/ 103 h 253"/>
                  <a:gd name="T28" fmla="*/ 251 w 493"/>
                  <a:gd name="T29" fmla="*/ 130 h 253"/>
                  <a:gd name="T30" fmla="*/ 268 w 493"/>
                  <a:gd name="T31" fmla="*/ 120 h 253"/>
                  <a:gd name="T32" fmla="*/ 278 w 493"/>
                  <a:gd name="T33" fmla="*/ 148 h 253"/>
                  <a:gd name="T34" fmla="*/ 262 w 493"/>
                  <a:gd name="T35" fmla="*/ 189 h 253"/>
                  <a:gd name="T36" fmla="*/ 265 w 493"/>
                  <a:gd name="T37" fmla="*/ 214 h 253"/>
                  <a:gd name="T38" fmla="*/ 324 w 493"/>
                  <a:gd name="T39" fmla="*/ 222 h 253"/>
                  <a:gd name="T40" fmla="*/ 357 w 493"/>
                  <a:gd name="T41" fmla="*/ 230 h 253"/>
                  <a:gd name="T42" fmla="*/ 354 w 493"/>
                  <a:gd name="T43" fmla="*/ 203 h 253"/>
                  <a:gd name="T44" fmla="*/ 338 w 493"/>
                  <a:gd name="T45" fmla="*/ 180 h 253"/>
                  <a:gd name="T46" fmla="*/ 334 w 493"/>
                  <a:gd name="T47" fmla="*/ 111 h 253"/>
                  <a:gd name="T48" fmla="*/ 324 w 493"/>
                  <a:gd name="T49" fmla="*/ 91 h 253"/>
                  <a:gd name="T50" fmla="*/ 329 w 493"/>
                  <a:gd name="T51" fmla="*/ 84 h 253"/>
                  <a:gd name="T52" fmla="*/ 334 w 493"/>
                  <a:gd name="T53" fmla="*/ 77 h 253"/>
                  <a:gd name="T54" fmla="*/ 335 w 493"/>
                  <a:gd name="T55" fmla="*/ 69 h 253"/>
                  <a:gd name="T56" fmla="*/ 348 w 493"/>
                  <a:gd name="T57" fmla="*/ 55 h 253"/>
                  <a:gd name="T58" fmla="*/ 363 w 493"/>
                  <a:gd name="T59" fmla="*/ 52 h 253"/>
                  <a:gd name="T60" fmla="*/ 346 w 493"/>
                  <a:gd name="T61" fmla="*/ 84 h 253"/>
                  <a:gd name="T62" fmla="*/ 360 w 493"/>
                  <a:gd name="T63" fmla="*/ 94 h 253"/>
                  <a:gd name="T64" fmla="*/ 349 w 493"/>
                  <a:gd name="T65" fmla="*/ 134 h 253"/>
                  <a:gd name="T66" fmla="*/ 354 w 493"/>
                  <a:gd name="T67" fmla="*/ 155 h 253"/>
                  <a:gd name="T68" fmla="*/ 371 w 493"/>
                  <a:gd name="T69" fmla="*/ 155 h 253"/>
                  <a:gd name="T70" fmla="*/ 360 w 493"/>
                  <a:gd name="T71" fmla="*/ 183 h 253"/>
                  <a:gd name="T72" fmla="*/ 399 w 493"/>
                  <a:gd name="T73" fmla="*/ 208 h 253"/>
                  <a:gd name="T74" fmla="*/ 431 w 493"/>
                  <a:gd name="T75" fmla="*/ 228 h 253"/>
                  <a:gd name="T76" fmla="*/ 481 w 493"/>
                  <a:gd name="T77" fmla="*/ 214 h 253"/>
                  <a:gd name="T78" fmla="*/ 490 w 493"/>
                  <a:gd name="T79" fmla="*/ 159 h 253"/>
                  <a:gd name="T80" fmla="*/ 398 w 493"/>
                  <a:gd name="T81" fmla="*/ 231 h 253"/>
                  <a:gd name="T82" fmla="*/ 406 w 493"/>
                  <a:gd name="T83" fmla="*/ 253 h 253"/>
                  <a:gd name="T84" fmla="*/ 409 w 493"/>
                  <a:gd name="T85" fmla="*/ 250 h 253"/>
                  <a:gd name="T86" fmla="*/ 412 w 493"/>
                  <a:gd name="T87" fmla="*/ 245 h 253"/>
                  <a:gd name="T88" fmla="*/ 403 w 493"/>
                  <a:gd name="T89" fmla="*/ 21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3" h="253">
                    <a:moveTo>
                      <a:pt x="490" y="159"/>
                    </a:moveTo>
                    <a:lnTo>
                      <a:pt x="452" y="166"/>
                    </a:lnTo>
                    <a:lnTo>
                      <a:pt x="421" y="167"/>
                    </a:lnTo>
                    <a:lnTo>
                      <a:pt x="409" y="123"/>
                    </a:lnTo>
                    <a:lnTo>
                      <a:pt x="396" y="67"/>
                    </a:lnTo>
                    <a:lnTo>
                      <a:pt x="381" y="28"/>
                    </a:lnTo>
                    <a:lnTo>
                      <a:pt x="373" y="0"/>
                    </a:lnTo>
                    <a:lnTo>
                      <a:pt x="326" y="11"/>
                    </a:lnTo>
                    <a:lnTo>
                      <a:pt x="234" y="28"/>
                    </a:lnTo>
                    <a:lnTo>
                      <a:pt x="0" y="75"/>
                    </a:lnTo>
                    <a:lnTo>
                      <a:pt x="6" y="106"/>
                    </a:lnTo>
                    <a:lnTo>
                      <a:pt x="12" y="142"/>
                    </a:lnTo>
                    <a:lnTo>
                      <a:pt x="14" y="141"/>
                    </a:lnTo>
                    <a:lnTo>
                      <a:pt x="28" y="125"/>
                    </a:lnTo>
                    <a:lnTo>
                      <a:pt x="42" y="108"/>
                    </a:lnTo>
                    <a:lnTo>
                      <a:pt x="57" y="105"/>
                    </a:lnTo>
                    <a:lnTo>
                      <a:pt x="65" y="95"/>
                    </a:lnTo>
                    <a:lnTo>
                      <a:pt x="78" y="80"/>
                    </a:lnTo>
                    <a:lnTo>
                      <a:pt x="86" y="83"/>
                    </a:lnTo>
                    <a:lnTo>
                      <a:pt x="103" y="81"/>
                    </a:lnTo>
                    <a:lnTo>
                      <a:pt x="120" y="69"/>
                    </a:lnTo>
                    <a:lnTo>
                      <a:pt x="132" y="59"/>
                    </a:lnTo>
                    <a:lnTo>
                      <a:pt x="143" y="56"/>
                    </a:lnTo>
                    <a:lnTo>
                      <a:pt x="154" y="63"/>
                    </a:lnTo>
                    <a:lnTo>
                      <a:pt x="171" y="72"/>
                    </a:lnTo>
                    <a:lnTo>
                      <a:pt x="184" y="83"/>
                    </a:lnTo>
                    <a:lnTo>
                      <a:pt x="192" y="94"/>
                    </a:lnTo>
                    <a:lnTo>
                      <a:pt x="217" y="103"/>
                    </a:lnTo>
                    <a:lnTo>
                      <a:pt x="217" y="122"/>
                    </a:lnTo>
                    <a:lnTo>
                      <a:pt x="251" y="130"/>
                    </a:lnTo>
                    <a:lnTo>
                      <a:pt x="259" y="133"/>
                    </a:lnTo>
                    <a:lnTo>
                      <a:pt x="268" y="120"/>
                    </a:lnTo>
                    <a:lnTo>
                      <a:pt x="285" y="133"/>
                    </a:lnTo>
                    <a:lnTo>
                      <a:pt x="278" y="148"/>
                    </a:lnTo>
                    <a:lnTo>
                      <a:pt x="273" y="173"/>
                    </a:lnTo>
                    <a:lnTo>
                      <a:pt x="262" y="189"/>
                    </a:lnTo>
                    <a:lnTo>
                      <a:pt x="262" y="203"/>
                    </a:lnTo>
                    <a:lnTo>
                      <a:pt x="265" y="214"/>
                    </a:lnTo>
                    <a:lnTo>
                      <a:pt x="298" y="222"/>
                    </a:lnTo>
                    <a:lnTo>
                      <a:pt x="324" y="222"/>
                    </a:lnTo>
                    <a:lnTo>
                      <a:pt x="343" y="228"/>
                    </a:lnTo>
                    <a:lnTo>
                      <a:pt x="357" y="230"/>
                    </a:lnTo>
                    <a:lnTo>
                      <a:pt x="362" y="217"/>
                    </a:lnTo>
                    <a:lnTo>
                      <a:pt x="354" y="203"/>
                    </a:lnTo>
                    <a:lnTo>
                      <a:pt x="354" y="192"/>
                    </a:lnTo>
                    <a:lnTo>
                      <a:pt x="338" y="180"/>
                    </a:lnTo>
                    <a:lnTo>
                      <a:pt x="326" y="145"/>
                    </a:lnTo>
                    <a:lnTo>
                      <a:pt x="334" y="111"/>
                    </a:lnTo>
                    <a:lnTo>
                      <a:pt x="332" y="98"/>
                    </a:lnTo>
                    <a:lnTo>
                      <a:pt x="324" y="91"/>
                    </a:lnTo>
                    <a:lnTo>
                      <a:pt x="324" y="91"/>
                    </a:lnTo>
                    <a:lnTo>
                      <a:pt x="329" y="84"/>
                    </a:lnTo>
                    <a:lnTo>
                      <a:pt x="332" y="80"/>
                    </a:lnTo>
                    <a:lnTo>
                      <a:pt x="334" y="77"/>
                    </a:lnTo>
                    <a:lnTo>
                      <a:pt x="334" y="77"/>
                    </a:lnTo>
                    <a:lnTo>
                      <a:pt x="335" y="69"/>
                    </a:lnTo>
                    <a:lnTo>
                      <a:pt x="337" y="63"/>
                    </a:lnTo>
                    <a:lnTo>
                      <a:pt x="348" y="55"/>
                    </a:lnTo>
                    <a:lnTo>
                      <a:pt x="360" y="45"/>
                    </a:lnTo>
                    <a:lnTo>
                      <a:pt x="363" y="52"/>
                    </a:lnTo>
                    <a:lnTo>
                      <a:pt x="354" y="61"/>
                    </a:lnTo>
                    <a:lnTo>
                      <a:pt x="346" y="84"/>
                    </a:lnTo>
                    <a:lnTo>
                      <a:pt x="348" y="92"/>
                    </a:lnTo>
                    <a:lnTo>
                      <a:pt x="360" y="94"/>
                    </a:lnTo>
                    <a:lnTo>
                      <a:pt x="362" y="128"/>
                    </a:lnTo>
                    <a:lnTo>
                      <a:pt x="349" y="134"/>
                    </a:lnTo>
                    <a:lnTo>
                      <a:pt x="351" y="156"/>
                    </a:lnTo>
                    <a:lnTo>
                      <a:pt x="354" y="155"/>
                    </a:lnTo>
                    <a:lnTo>
                      <a:pt x="362" y="144"/>
                    </a:lnTo>
                    <a:lnTo>
                      <a:pt x="371" y="155"/>
                    </a:lnTo>
                    <a:lnTo>
                      <a:pt x="362" y="162"/>
                    </a:lnTo>
                    <a:lnTo>
                      <a:pt x="360" y="183"/>
                    </a:lnTo>
                    <a:lnTo>
                      <a:pt x="376" y="205"/>
                    </a:lnTo>
                    <a:lnTo>
                      <a:pt x="399" y="208"/>
                    </a:lnTo>
                    <a:lnTo>
                      <a:pt x="410" y="203"/>
                    </a:lnTo>
                    <a:lnTo>
                      <a:pt x="431" y="228"/>
                    </a:lnTo>
                    <a:lnTo>
                      <a:pt x="438" y="233"/>
                    </a:lnTo>
                    <a:lnTo>
                      <a:pt x="481" y="214"/>
                    </a:lnTo>
                    <a:lnTo>
                      <a:pt x="493" y="189"/>
                    </a:lnTo>
                    <a:lnTo>
                      <a:pt x="490" y="159"/>
                    </a:lnTo>
                    <a:close/>
                    <a:moveTo>
                      <a:pt x="390" y="216"/>
                    </a:moveTo>
                    <a:lnTo>
                      <a:pt x="398" y="231"/>
                    </a:lnTo>
                    <a:lnTo>
                      <a:pt x="398" y="242"/>
                    </a:lnTo>
                    <a:lnTo>
                      <a:pt x="406" y="253"/>
                    </a:lnTo>
                    <a:lnTo>
                      <a:pt x="406" y="253"/>
                    </a:lnTo>
                    <a:lnTo>
                      <a:pt x="409" y="250"/>
                    </a:lnTo>
                    <a:lnTo>
                      <a:pt x="412" y="245"/>
                    </a:lnTo>
                    <a:lnTo>
                      <a:pt x="412" y="245"/>
                    </a:lnTo>
                    <a:lnTo>
                      <a:pt x="407" y="226"/>
                    </a:lnTo>
                    <a:lnTo>
                      <a:pt x="403" y="212"/>
                    </a:lnTo>
                    <a:lnTo>
                      <a:pt x="390" y="216"/>
                    </a:lnTo>
                    <a:close/>
                  </a:path>
                </a:pathLst>
              </a:custGeom>
              <a:grpFill/>
              <a:ln w="6350">
                <a:solidFill>
                  <a:schemeClr val="tx1">
                    <a:lumMod val="85000"/>
                    <a:lumOff val="15000"/>
                  </a:schemeClr>
                </a:solidFill>
                <a:prstDash val="solid"/>
                <a:round/>
                <a:headEnd/>
                <a:tailEnd/>
              </a:ln>
              <a:scene3d>
                <a:camera prst="orthographicFront"/>
                <a:lightRig rig="threePt" dir="t"/>
              </a:scene3d>
              <a:sp3d>
                <a:bevelT w="19050" h="19050"/>
                <a:bevelB w="19050" h="0"/>
              </a:sp3d>
            </p:spPr>
            <p:txBody>
              <a:bodyPr vert="horz" wrap="square" lIns="91440" tIns="45720" rIns="91440" bIns="45720" numCol="1" anchor="ctr" anchorCtr="0" compatLnSpc="1">
                <a:prstTxWarp prst="textNoShape">
                  <a:avLst/>
                </a:prstTxWarp>
              </a:bodyPr>
              <a:lstStyle/>
              <a:p>
                <a:pPr algn="ctr"/>
                <a:endParaRPr lang="en-US" sz="1200">
                  <a:solidFill>
                    <a:prstClr val="black"/>
                  </a:solidFill>
                  <a:effectLst>
                    <a:outerShdw blurRad="38100" dist="38100" dir="2700000" algn="tl">
                      <a:srgbClr val="000000">
                        <a:alpha val="43137"/>
                      </a:srgbClr>
                    </a:outerShdw>
                  </a:effectLst>
                </a:endParaRPr>
              </a:p>
            </p:txBody>
          </p:sp>
          <p:sp>
            <p:nvSpPr>
              <p:cNvPr id="301" name="Freeform 76"/>
              <p:cNvSpPr>
                <a:spLocks noEditPoints="1"/>
              </p:cNvSpPr>
              <p:nvPr/>
            </p:nvSpPr>
            <p:spPr bwMode="auto">
              <a:xfrm>
                <a:off x="4361" y="1809"/>
                <a:ext cx="840" cy="465"/>
              </a:xfrm>
              <a:custGeom>
                <a:avLst/>
                <a:gdLst>
                  <a:gd name="T0" fmla="*/ 799 w 840"/>
                  <a:gd name="T1" fmla="*/ 137 h 465"/>
                  <a:gd name="T2" fmla="*/ 835 w 840"/>
                  <a:gd name="T3" fmla="*/ 142 h 465"/>
                  <a:gd name="T4" fmla="*/ 813 w 840"/>
                  <a:gd name="T5" fmla="*/ 195 h 465"/>
                  <a:gd name="T6" fmla="*/ 806 w 840"/>
                  <a:gd name="T7" fmla="*/ 246 h 465"/>
                  <a:gd name="T8" fmla="*/ 782 w 840"/>
                  <a:gd name="T9" fmla="*/ 229 h 465"/>
                  <a:gd name="T10" fmla="*/ 795 w 840"/>
                  <a:gd name="T11" fmla="*/ 170 h 465"/>
                  <a:gd name="T12" fmla="*/ 821 w 840"/>
                  <a:gd name="T13" fmla="*/ 326 h 465"/>
                  <a:gd name="T14" fmla="*/ 225 w 840"/>
                  <a:gd name="T15" fmla="*/ 438 h 465"/>
                  <a:gd name="T16" fmla="*/ 165 w 840"/>
                  <a:gd name="T17" fmla="*/ 448 h 465"/>
                  <a:gd name="T18" fmla="*/ 69 w 840"/>
                  <a:gd name="T19" fmla="*/ 456 h 465"/>
                  <a:gd name="T20" fmla="*/ 66 w 840"/>
                  <a:gd name="T21" fmla="*/ 431 h 465"/>
                  <a:gd name="T22" fmla="*/ 75 w 840"/>
                  <a:gd name="T23" fmla="*/ 404 h 465"/>
                  <a:gd name="T24" fmla="*/ 165 w 840"/>
                  <a:gd name="T25" fmla="*/ 360 h 465"/>
                  <a:gd name="T26" fmla="*/ 205 w 840"/>
                  <a:gd name="T27" fmla="*/ 359 h 465"/>
                  <a:gd name="T28" fmla="*/ 234 w 840"/>
                  <a:gd name="T29" fmla="*/ 359 h 465"/>
                  <a:gd name="T30" fmla="*/ 270 w 840"/>
                  <a:gd name="T31" fmla="*/ 321 h 465"/>
                  <a:gd name="T32" fmla="*/ 304 w 840"/>
                  <a:gd name="T33" fmla="*/ 312 h 465"/>
                  <a:gd name="T34" fmla="*/ 334 w 840"/>
                  <a:gd name="T35" fmla="*/ 292 h 465"/>
                  <a:gd name="T36" fmla="*/ 329 w 840"/>
                  <a:gd name="T37" fmla="*/ 271 h 465"/>
                  <a:gd name="T38" fmla="*/ 368 w 840"/>
                  <a:gd name="T39" fmla="*/ 182 h 465"/>
                  <a:gd name="T40" fmla="*/ 381 w 840"/>
                  <a:gd name="T41" fmla="*/ 143 h 465"/>
                  <a:gd name="T42" fmla="*/ 418 w 840"/>
                  <a:gd name="T43" fmla="*/ 157 h 465"/>
                  <a:gd name="T44" fmla="*/ 448 w 840"/>
                  <a:gd name="T45" fmla="*/ 106 h 465"/>
                  <a:gd name="T46" fmla="*/ 472 w 840"/>
                  <a:gd name="T47" fmla="*/ 75 h 465"/>
                  <a:gd name="T48" fmla="*/ 489 w 840"/>
                  <a:gd name="T49" fmla="*/ 8 h 465"/>
                  <a:gd name="T50" fmla="*/ 550 w 840"/>
                  <a:gd name="T51" fmla="*/ 31 h 465"/>
                  <a:gd name="T52" fmla="*/ 553 w 840"/>
                  <a:gd name="T53" fmla="*/ 28 h 465"/>
                  <a:gd name="T54" fmla="*/ 556 w 840"/>
                  <a:gd name="T55" fmla="*/ 0 h 465"/>
                  <a:gd name="T56" fmla="*/ 579 w 840"/>
                  <a:gd name="T57" fmla="*/ 28 h 465"/>
                  <a:gd name="T58" fmla="*/ 628 w 840"/>
                  <a:gd name="T59" fmla="*/ 43 h 465"/>
                  <a:gd name="T60" fmla="*/ 634 w 840"/>
                  <a:gd name="T61" fmla="*/ 79 h 465"/>
                  <a:gd name="T62" fmla="*/ 623 w 840"/>
                  <a:gd name="T63" fmla="*/ 107 h 465"/>
                  <a:gd name="T64" fmla="*/ 657 w 840"/>
                  <a:gd name="T65" fmla="*/ 128 h 465"/>
                  <a:gd name="T66" fmla="*/ 704 w 840"/>
                  <a:gd name="T67" fmla="*/ 134 h 465"/>
                  <a:gd name="T68" fmla="*/ 721 w 840"/>
                  <a:gd name="T69" fmla="*/ 156 h 465"/>
                  <a:gd name="T70" fmla="*/ 746 w 840"/>
                  <a:gd name="T71" fmla="*/ 165 h 465"/>
                  <a:gd name="T72" fmla="*/ 753 w 840"/>
                  <a:gd name="T73" fmla="*/ 201 h 465"/>
                  <a:gd name="T74" fmla="*/ 757 w 840"/>
                  <a:gd name="T75" fmla="*/ 218 h 465"/>
                  <a:gd name="T76" fmla="*/ 739 w 840"/>
                  <a:gd name="T77" fmla="*/ 226 h 465"/>
                  <a:gd name="T78" fmla="*/ 754 w 840"/>
                  <a:gd name="T79" fmla="*/ 246 h 465"/>
                  <a:gd name="T80" fmla="*/ 765 w 840"/>
                  <a:gd name="T81" fmla="*/ 267 h 465"/>
                  <a:gd name="T82" fmla="*/ 753 w 840"/>
                  <a:gd name="T83" fmla="*/ 290 h 465"/>
                  <a:gd name="T84" fmla="*/ 798 w 840"/>
                  <a:gd name="T85" fmla="*/ 28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0" h="465">
                    <a:moveTo>
                      <a:pt x="801" y="150"/>
                    </a:moveTo>
                    <a:lnTo>
                      <a:pt x="799" y="137"/>
                    </a:lnTo>
                    <a:lnTo>
                      <a:pt x="840" y="122"/>
                    </a:lnTo>
                    <a:lnTo>
                      <a:pt x="835" y="142"/>
                    </a:lnTo>
                    <a:lnTo>
                      <a:pt x="817" y="165"/>
                    </a:lnTo>
                    <a:lnTo>
                      <a:pt x="813" y="195"/>
                    </a:lnTo>
                    <a:lnTo>
                      <a:pt x="817" y="215"/>
                    </a:lnTo>
                    <a:lnTo>
                      <a:pt x="806" y="246"/>
                    </a:lnTo>
                    <a:lnTo>
                      <a:pt x="792" y="259"/>
                    </a:lnTo>
                    <a:lnTo>
                      <a:pt x="782" y="229"/>
                    </a:lnTo>
                    <a:lnTo>
                      <a:pt x="785" y="195"/>
                    </a:lnTo>
                    <a:lnTo>
                      <a:pt x="795" y="170"/>
                    </a:lnTo>
                    <a:lnTo>
                      <a:pt x="801" y="150"/>
                    </a:lnTo>
                    <a:close/>
                    <a:moveTo>
                      <a:pt x="821" y="326"/>
                    </a:moveTo>
                    <a:lnTo>
                      <a:pt x="457" y="406"/>
                    </a:lnTo>
                    <a:lnTo>
                      <a:pt x="225" y="438"/>
                    </a:lnTo>
                    <a:lnTo>
                      <a:pt x="183" y="435"/>
                    </a:lnTo>
                    <a:lnTo>
                      <a:pt x="165" y="448"/>
                    </a:lnTo>
                    <a:lnTo>
                      <a:pt x="120" y="449"/>
                    </a:lnTo>
                    <a:lnTo>
                      <a:pt x="69" y="456"/>
                    </a:lnTo>
                    <a:lnTo>
                      <a:pt x="0" y="465"/>
                    </a:lnTo>
                    <a:lnTo>
                      <a:pt x="66" y="431"/>
                    </a:lnTo>
                    <a:lnTo>
                      <a:pt x="66" y="418"/>
                    </a:lnTo>
                    <a:lnTo>
                      <a:pt x="75" y="404"/>
                    </a:lnTo>
                    <a:lnTo>
                      <a:pt x="141" y="332"/>
                    </a:lnTo>
                    <a:lnTo>
                      <a:pt x="165" y="360"/>
                    </a:lnTo>
                    <a:lnTo>
                      <a:pt x="189" y="367"/>
                    </a:lnTo>
                    <a:lnTo>
                      <a:pt x="205" y="359"/>
                    </a:lnTo>
                    <a:lnTo>
                      <a:pt x="219" y="351"/>
                    </a:lnTo>
                    <a:lnTo>
                      <a:pt x="234" y="359"/>
                    </a:lnTo>
                    <a:lnTo>
                      <a:pt x="259" y="351"/>
                    </a:lnTo>
                    <a:lnTo>
                      <a:pt x="270" y="321"/>
                    </a:lnTo>
                    <a:lnTo>
                      <a:pt x="287" y="326"/>
                    </a:lnTo>
                    <a:lnTo>
                      <a:pt x="304" y="312"/>
                    </a:lnTo>
                    <a:lnTo>
                      <a:pt x="315" y="315"/>
                    </a:lnTo>
                    <a:lnTo>
                      <a:pt x="334" y="292"/>
                    </a:lnTo>
                    <a:lnTo>
                      <a:pt x="336" y="279"/>
                    </a:lnTo>
                    <a:lnTo>
                      <a:pt x="329" y="271"/>
                    </a:lnTo>
                    <a:lnTo>
                      <a:pt x="336" y="259"/>
                    </a:lnTo>
                    <a:lnTo>
                      <a:pt x="368" y="182"/>
                    </a:lnTo>
                    <a:lnTo>
                      <a:pt x="373" y="147"/>
                    </a:lnTo>
                    <a:lnTo>
                      <a:pt x="381" y="143"/>
                    </a:lnTo>
                    <a:lnTo>
                      <a:pt x="393" y="159"/>
                    </a:lnTo>
                    <a:lnTo>
                      <a:pt x="418" y="157"/>
                    </a:lnTo>
                    <a:lnTo>
                      <a:pt x="431" y="111"/>
                    </a:lnTo>
                    <a:lnTo>
                      <a:pt x="448" y="106"/>
                    </a:lnTo>
                    <a:lnTo>
                      <a:pt x="454" y="89"/>
                    </a:lnTo>
                    <a:lnTo>
                      <a:pt x="472" y="75"/>
                    </a:lnTo>
                    <a:lnTo>
                      <a:pt x="489" y="39"/>
                    </a:lnTo>
                    <a:lnTo>
                      <a:pt x="489" y="8"/>
                    </a:lnTo>
                    <a:lnTo>
                      <a:pt x="550" y="31"/>
                    </a:lnTo>
                    <a:lnTo>
                      <a:pt x="550" y="31"/>
                    </a:lnTo>
                    <a:lnTo>
                      <a:pt x="551" y="31"/>
                    </a:lnTo>
                    <a:lnTo>
                      <a:pt x="553" y="28"/>
                    </a:lnTo>
                    <a:lnTo>
                      <a:pt x="554" y="17"/>
                    </a:lnTo>
                    <a:lnTo>
                      <a:pt x="556" y="0"/>
                    </a:lnTo>
                    <a:lnTo>
                      <a:pt x="578" y="9"/>
                    </a:lnTo>
                    <a:lnTo>
                      <a:pt x="579" y="28"/>
                    </a:lnTo>
                    <a:lnTo>
                      <a:pt x="615" y="36"/>
                    </a:lnTo>
                    <a:lnTo>
                      <a:pt x="628" y="43"/>
                    </a:lnTo>
                    <a:lnTo>
                      <a:pt x="639" y="56"/>
                    </a:lnTo>
                    <a:lnTo>
                      <a:pt x="634" y="79"/>
                    </a:lnTo>
                    <a:lnTo>
                      <a:pt x="621" y="95"/>
                    </a:lnTo>
                    <a:lnTo>
                      <a:pt x="623" y="107"/>
                    </a:lnTo>
                    <a:lnTo>
                      <a:pt x="626" y="120"/>
                    </a:lnTo>
                    <a:lnTo>
                      <a:pt x="657" y="128"/>
                    </a:lnTo>
                    <a:lnTo>
                      <a:pt x="685" y="128"/>
                    </a:lnTo>
                    <a:lnTo>
                      <a:pt x="704" y="134"/>
                    </a:lnTo>
                    <a:lnTo>
                      <a:pt x="717" y="136"/>
                    </a:lnTo>
                    <a:lnTo>
                      <a:pt x="721" y="156"/>
                    </a:lnTo>
                    <a:lnTo>
                      <a:pt x="742" y="157"/>
                    </a:lnTo>
                    <a:lnTo>
                      <a:pt x="746" y="165"/>
                    </a:lnTo>
                    <a:lnTo>
                      <a:pt x="743" y="195"/>
                    </a:lnTo>
                    <a:lnTo>
                      <a:pt x="753" y="201"/>
                    </a:lnTo>
                    <a:lnTo>
                      <a:pt x="749" y="214"/>
                    </a:lnTo>
                    <a:lnTo>
                      <a:pt x="757" y="218"/>
                    </a:lnTo>
                    <a:lnTo>
                      <a:pt x="756" y="228"/>
                    </a:lnTo>
                    <a:lnTo>
                      <a:pt x="739" y="226"/>
                    </a:lnTo>
                    <a:lnTo>
                      <a:pt x="740" y="237"/>
                    </a:lnTo>
                    <a:lnTo>
                      <a:pt x="754" y="246"/>
                    </a:lnTo>
                    <a:lnTo>
                      <a:pt x="754" y="254"/>
                    </a:lnTo>
                    <a:lnTo>
                      <a:pt x="765" y="267"/>
                    </a:lnTo>
                    <a:lnTo>
                      <a:pt x="768" y="282"/>
                    </a:lnTo>
                    <a:lnTo>
                      <a:pt x="753" y="290"/>
                    </a:lnTo>
                    <a:lnTo>
                      <a:pt x="762" y="299"/>
                    </a:lnTo>
                    <a:lnTo>
                      <a:pt x="798" y="289"/>
                    </a:lnTo>
                    <a:lnTo>
                      <a:pt x="821" y="326"/>
                    </a:lnTo>
                    <a:close/>
                  </a:path>
                </a:pathLst>
              </a:custGeom>
              <a:grpFill/>
              <a:ln w="5">
                <a:solidFill>
                  <a:schemeClr val="tx1">
                    <a:lumMod val="85000"/>
                    <a:lumOff val="15000"/>
                  </a:schemeClr>
                </a:solidFill>
                <a:prstDash val="solid"/>
                <a:round/>
                <a:headEnd/>
                <a:tailEnd/>
              </a:ln>
              <a:scene3d>
                <a:camera prst="orthographicFront"/>
                <a:lightRig rig="threePt" dir="t"/>
              </a:scene3d>
              <a:sp3d>
                <a:bevelT w="19050" h="19050"/>
                <a:bevelB w="19050" h="0"/>
              </a:sp3d>
            </p:spPr>
            <p:txBody>
              <a:bodyPr vert="horz" wrap="square" lIns="45720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02" name="Freeform 77"/>
              <p:cNvSpPr>
                <a:spLocks/>
              </p:cNvSpPr>
              <p:nvPr/>
            </p:nvSpPr>
            <p:spPr bwMode="auto">
              <a:xfrm>
                <a:off x="4422" y="1682"/>
                <a:ext cx="495" cy="494"/>
              </a:xfrm>
              <a:custGeom>
                <a:avLst/>
                <a:gdLst>
                  <a:gd name="T0" fmla="*/ 306 w 495"/>
                  <a:gd name="T1" fmla="*/ 139 h 494"/>
                  <a:gd name="T2" fmla="*/ 326 w 495"/>
                  <a:gd name="T3" fmla="*/ 160 h 494"/>
                  <a:gd name="T4" fmla="*/ 356 w 495"/>
                  <a:gd name="T5" fmla="*/ 138 h 494"/>
                  <a:gd name="T6" fmla="*/ 376 w 495"/>
                  <a:gd name="T7" fmla="*/ 113 h 494"/>
                  <a:gd name="T8" fmla="*/ 404 w 495"/>
                  <a:gd name="T9" fmla="*/ 114 h 494"/>
                  <a:gd name="T10" fmla="*/ 432 w 495"/>
                  <a:gd name="T11" fmla="*/ 92 h 494"/>
                  <a:gd name="T12" fmla="*/ 453 w 495"/>
                  <a:gd name="T13" fmla="*/ 96 h 494"/>
                  <a:gd name="T14" fmla="*/ 487 w 495"/>
                  <a:gd name="T15" fmla="*/ 117 h 494"/>
                  <a:gd name="T16" fmla="*/ 490 w 495"/>
                  <a:gd name="T17" fmla="*/ 161 h 494"/>
                  <a:gd name="T18" fmla="*/ 428 w 495"/>
                  <a:gd name="T19" fmla="*/ 135 h 494"/>
                  <a:gd name="T20" fmla="*/ 411 w 495"/>
                  <a:gd name="T21" fmla="*/ 202 h 494"/>
                  <a:gd name="T22" fmla="*/ 387 w 495"/>
                  <a:gd name="T23" fmla="*/ 233 h 494"/>
                  <a:gd name="T24" fmla="*/ 365 w 495"/>
                  <a:gd name="T25" fmla="*/ 259 h 494"/>
                  <a:gd name="T26" fmla="*/ 334 w 495"/>
                  <a:gd name="T27" fmla="*/ 286 h 494"/>
                  <a:gd name="T28" fmla="*/ 312 w 495"/>
                  <a:gd name="T29" fmla="*/ 274 h 494"/>
                  <a:gd name="T30" fmla="*/ 300 w 495"/>
                  <a:gd name="T31" fmla="*/ 331 h 494"/>
                  <a:gd name="T32" fmla="*/ 275 w 495"/>
                  <a:gd name="T33" fmla="*/ 406 h 494"/>
                  <a:gd name="T34" fmla="*/ 256 w 495"/>
                  <a:gd name="T35" fmla="*/ 442 h 494"/>
                  <a:gd name="T36" fmla="*/ 226 w 495"/>
                  <a:gd name="T37" fmla="*/ 453 h 494"/>
                  <a:gd name="T38" fmla="*/ 197 w 495"/>
                  <a:gd name="T39" fmla="*/ 478 h 494"/>
                  <a:gd name="T40" fmla="*/ 187 w 495"/>
                  <a:gd name="T41" fmla="*/ 481 h 494"/>
                  <a:gd name="T42" fmla="*/ 173 w 495"/>
                  <a:gd name="T43" fmla="*/ 486 h 494"/>
                  <a:gd name="T44" fmla="*/ 158 w 495"/>
                  <a:gd name="T45" fmla="*/ 478 h 494"/>
                  <a:gd name="T46" fmla="*/ 128 w 495"/>
                  <a:gd name="T47" fmla="*/ 494 h 494"/>
                  <a:gd name="T48" fmla="*/ 97 w 495"/>
                  <a:gd name="T49" fmla="*/ 480 h 494"/>
                  <a:gd name="T50" fmla="*/ 64 w 495"/>
                  <a:gd name="T51" fmla="*/ 448 h 494"/>
                  <a:gd name="T52" fmla="*/ 26 w 495"/>
                  <a:gd name="T53" fmla="*/ 405 h 494"/>
                  <a:gd name="T54" fmla="*/ 6 w 495"/>
                  <a:gd name="T55" fmla="*/ 381 h 494"/>
                  <a:gd name="T56" fmla="*/ 0 w 495"/>
                  <a:gd name="T57" fmla="*/ 339 h 494"/>
                  <a:gd name="T58" fmla="*/ 25 w 495"/>
                  <a:gd name="T59" fmla="*/ 333 h 494"/>
                  <a:gd name="T60" fmla="*/ 37 w 495"/>
                  <a:gd name="T61" fmla="*/ 306 h 494"/>
                  <a:gd name="T62" fmla="*/ 44 w 495"/>
                  <a:gd name="T63" fmla="*/ 252 h 494"/>
                  <a:gd name="T64" fmla="*/ 59 w 495"/>
                  <a:gd name="T65" fmla="*/ 255 h 494"/>
                  <a:gd name="T66" fmla="*/ 75 w 495"/>
                  <a:gd name="T67" fmla="*/ 259 h 494"/>
                  <a:gd name="T68" fmla="*/ 70 w 495"/>
                  <a:gd name="T69" fmla="*/ 238 h 494"/>
                  <a:gd name="T70" fmla="*/ 76 w 495"/>
                  <a:gd name="T71" fmla="*/ 214 h 494"/>
                  <a:gd name="T72" fmla="*/ 98 w 495"/>
                  <a:gd name="T73" fmla="*/ 185 h 494"/>
                  <a:gd name="T74" fmla="*/ 125 w 495"/>
                  <a:gd name="T75" fmla="*/ 178 h 494"/>
                  <a:gd name="T76" fmla="*/ 159 w 495"/>
                  <a:gd name="T77" fmla="*/ 131 h 494"/>
                  <a:gd name="T78" fmla="*/ 164 w 495"/>
                  <a:gd name="T79" fmla="*/ 66 h 494"/>
                  <a:gd name="T80" fmla="*/ 158 w 495"/>
                  <a:gd name="T81" fmla="*/ 18 h 494"/>
                  <a:gd name="T82" fmla="*/ 172 w 495"/>
                  <a:gd name="T83" fmla="*/ 0 h 494"/>
                  <a:gd name="T84" fmla="*/ 222 w 495"/>
                  <a:gd name="T85" fmla="*/ 11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5" h="494">
                    <a:moveTo>
                      <a:pt x="300" y="108"/>
                    </a:moveTo>
                    <a:lnTo>
                      <a:pt x="306" y="139"/>
                    </a:lnTo>
                    <a:lnTo>
                      <a:pt x="314" y="177"/>
                    </a:lnTo>
                    <a:lnTo>
                      <a:pt x="326" y="160"/>
                    </a:lnTo>
                    <a:lnTo>
                      <a:pt x="340" y="141"/>
                    </a:lnTo>
                    <a:lnTo>
                      <a:pt x="356" y="138"/>
                    </a:lnTo>
                    <a:lnTo>
                      <a:pt x="365" y="128"/>
                    </a:lnTo>
                    <a:lnTo>
                      <a:pt x="376" y="113"/>
                    </a:lnTo>
                    <a:lnTo>
                      <a:pt x="386" y="116"/>
                    </a:lnTo>
                    <a:lnTo>
                      <a:pt x="404" y="114"/>
                    </a:lnTo>
                    <a:lnTo>
                      <a:pt x="420" y="100"/>
                    </a:lnTo>
                    <a:lnTo>
                      <a:pt x="432" y="92"/>
                    </a:lnTo>
                    <a:lnTo>
                      <a:pt x="443" y="89"/>
                    </a:lnTo>
                    <a:lnTo>
                      <a:pt x="453" y="96"/>
                    </a:lnTo>
                    <a:lnTo>
                      <a:pt x="475" y="106"/>
                    </a:lnTo>
                    <a:lnTo>
                      <a:pt x="487" y="117"/>
                    </a:lnTo>
                    <a:lnTo>
                      <a:pt x="495" y="125"/>
                    </a:lnTo>
                    <a:lnTo>
                      <a:pt x="490" y="161"/>
                    </a:lnTo>
                    <a:lnTo>
                      <a:pt x="454" y="144"/>
                    </a:lnTo>
                    <a:lnTo>
                      <a:pt x="428" y="135"/>
                    </a:lnTo>
                    <a:lnTo>
                      <a:pt x="428" y="167"/>
                    </a:lnTo>
                    <a:lnTo>
                      <a:pt x="411" y="202"/>
                    </a:lnTo>
                    <a:lnTo>
                      <a:pt x="395" y="216"/>
                    </a:lnTo>
                    <a:lnTo>
                      <a:pt x="387" y="233"/>
                    </a:lnTo>
                    <a:lnTo>
                      <a:pt x="370" y="236"/>
                    </a:lnTo>
                    <a:lnTo>
                      <a:pt x="365" y="259"/>
                    </a:lnTo>
                    <a:lnTo>
                      <a:pt x="357" y="284"/>
                    </a:lnTo>
                    <a:lnTo>
                      <a:pt x="334" y="286"/>
                    </a:lnTo>
                    <a:lnTo>
                      <a:pt x="318" y="270"/>
                    </a:lnTo>
                    <a:lnTo>
                      <a:pt x="312" y="274"/>
                    </a:lnTo>
                    <a:lnTo>
                      <a:pt x="307" y="308"/>
                    </a:lnTo>
                    <a:lnTo>
                      <a:pt x="300" y="331"/>
                    </a:lnTo>
                    <a:lnTo>
                      <a:pt x="268" y="398"/>
                    </a:lnTo>
                    <a:lnTo>
                      <a:pt x="275" y="406"/>
                    </a:lnTo>
                    <a:lnTo>
                      <a:pt x="273" y="419"/>
                    </a:lnTo>
                    <a:lnTo>
                      <a:pt x="256" y="442"/>
                    </a:lnTo>
                    <a:lnTo>
                      <a:pt x="243" y="439"/>
                    </a:lnTo>
                    <a:lnTo>
                      <a:pt x="226" y="453"/>
                    </a:lnTo>
                    <a:lnTo>
                      <a:pt x="209" y="448"/>
                    </a:lnTo>
                    <a:lnTo>
                      <a:pt x="197" y="478"/>
                    </a:lnTo>
                    <a:lnTo>
                      <a:pt x="197" y="478"/>
                    </a:lnTo>
                    <a:lnTo>
                      <a:pt x="187" y="481"/>
                    </a:lnTo>
                    <a:lnTo>
                      <a:pt x="178" y="484"/>
                    </a:lnTo>
                    <a:lnTo>
                      <a:pt x="173" y="486"/>
                    </a:lnTo>
                    <a:lnTo>
                      <a:pt x="173" y="486"/>
                    </a:lnTo>
                    <a:lnTo>
                      <a:pt x="158" y="478"/>
                    </a:lnTo>
                    <a:lnTo>
                      <a:pt x="144" y="487"/>
                    </a:lnTo>
                    <a:lnTo>
                      <a:pt x="128" y="494"/>
                    </a:lnTo>
                    <a:lnTo>
                      <a:pt x="104" y="487"/>
                    </a:lnTo>
                    <a:lnTo>
                      <a:pt x="97" y="480"/>
                    </a:lnTo>
                    <a:lnTo>
                      <a:pt x="84" y="461"/>
                    </a:lnTo>
                    <a:lnTo>
                      <a:pt x="64" y="448"/>
                    </a:lnTo>
                    <a:lnTo>
                      <a:pt x="53" y="426"/>
                    </a:lnTo>
                    <a:lnTo>
                      <a:pt x="26" y="405"/>
                    </a:lnTo>
                    <a:lnTo>
                      <a:pt x="23" y="391"/>
                    </a:lnTo>
                    <a:lnTo>
                      <a:pt x="6" y="381"/>
                    </a:lnTo>
                    <a:lnTo>
                      <a:pt x="1" y="372"/>
                    </a:lnTo>
                    <a:lnTo>
                      <a:pt x="0" y="339"/>
                    </a:lnTo>
                    <a:lnTo>
                      <a:pt x="14" y="338"/>
                    </a:lnTo>
                    <a:lnTo>
                      <a:pt x="25" y="333"/>
                    </a:lnTo>
                    <a:lnTo>
                      <a:pt x="26" y="316"/>
                    </a:lnTo>
                    <a:lnTo>
                      <a:pt x="37" y="306"/>
                    </a:lnTo>
                    <a:lnTo>
                      <a:pt x="37" y="275"/>
                    </a:lnTo>
                    <a:lnTo>
                      <a:pt x="44" y="252"/>
                    </a:lnTo>
                    <a:lnTo>
                      <a:pt x="51" y="247"/>
                    </a:lnTo>
                    <a:lnTo>
                      <a:pt x="59" y="255"/>
                    </a:lnTo>
                    <a:lnTo>
                      <a:pt x="62" y="266"/>
                    </a:lnTo>
                    <a:lnTo>
                      <a:pt x="75" y="259"/>
                    </a:lnTo>
                    <a:lnTo>
                      <a:pt x="76" y="249"/>
                    </a:lnTo>
                    <a:lnTo>
                      <a:pt x="70" y="238"/>
                    </a:lnTo>
                    <a:lnTo>
                      <a:pt x="70" y="224"/>
                    </a:lnTo>
                    <a:lnTo>
                      <a:pt x="76" y="214"/>
                    </a:lnTo>
                    <a:lnTo>
                      <a:pt x="90" y="194"/>
                    </a:lnTo>
                    <a:lnTo>
                      <a:pt x="98" y="185"/>
                    </a:lnTo>
                    <a:lnTo>
                      <a:pt x="111" y="188"/>
                    </a:lnTo>
                    <a:lnTo>
                      <a:pt x="125" y="178"/>
                    </a:lnTo>
                    <a:lnTo>
                      <a:pt x="145" y="156"/>
                    </a:lnTo>
                    <a:lnTo>
                      <a:pt x="159" y="131"/>
                    </a:lnTo>
                    <a:lnTo>
                      <a:pt x="161" y="97"/>
                    </a:lnTo>
                    <a:lnTo>
                      <a:pt x="164" y="66"/>
                    </a:lnTo>
                    <a:lnTo>
                      <a:pt x="164" y="36"/>
                    </a:lnTo>
                    <a:lnTo>
                      <a:pt x="158" y="18"/>
                    </a:lnTo>
                    <a:lnTo>
                      <a:pt x="162" y="8"/>
                    </a:lnTo>
                    <a:lnTo>
                      <a:pt x="172" y="0"/>
                    </a:lnTo>
                    <a:lnTo>
                      <a:pt x="193" y="124"/>
                    </a:lnTo>
                    <a:lnTo>
                      <a:pt x="222" y="119"/>
                    </a:lnTo>
                    <a:lnTo>
                      <a:pt x="300" y="108"/>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0" tIns="182880" rIns="13716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03" name="Freeform 78"/>
              <p:cNvSpPr>
                <a:spLocks/>
              </p:cNvSpPr>
              <p:nvPr/>
            </p:nvSpPr>
            <p:spPr bwMode="auto">
              <a:xfrm>
                <a:off x="4116" y="1504"/>
                <a:ext cx="476" cy="516"/>
              </a:xfrm>
              <a:custGeom>
                <a:avLst/>
                <a:gdLst>
                  <a:gd name="T0" fmla="*/ 406 w 476"/>
                  <a:gd name="T1" fmla="*/ 27 h 516"/>
                  <a:gd name="T2" fmla="*/ 361 w 476"/>
                  <a:gd name="T3" fmla="*/ 63 h 516"/>
                  <a:gd name="T4" fmla="*/ 315 w 476"/>
                  <a:gd name="T5" fmla="*/ 92 h 516"/>
                  <a:gd name="T6" fmla="*/ 262 w 476"/>
                  <a:gd name="T7" fmla="*/ 111 h 516"/>
                  <a:gd name="T8" fmla="*/ 228 w 476"/>
                  <a:gd name="T9" fmla="*/ 94 h 516"/>
                  <a:gd name="T10" fmla="*/ 179 w 476"/>
                  <a:gd name="T11" fmla="*/ 89 h 516"/>
                  <a:gd name="T12" fmla="*/ 134 w 476"/>
                  <a:gd name="T13" fmla="*/ 85 h 516"/>
                  <a:gd name="T14" fmla="*/ 0 w 476"/>
                  <a:gd name="T15" fmla="*/ 108 h 516"/>
                  <a:gd name="T16" fmla="*/ 20 w 476"/>
                  <a:gd name="T17" fmla="*/ 286 h 516"/>
                  <a:gd name="T18" fmla="*/ 39 w 476"/>
                  <a:gd name="T19" fmla="*/ 462 h 516"/>
                  <a:gd name="T20" fmla="*/ 81 w 476"/>
                  <a:gd name="T21" fmla="*/ 456 h 516"/>
                  <a:gd name="T22" fmla="*/ 114 w 476"/>
                  <a:gd name="T23" fmla="*/ 494 h 516"/>
                  <a:gd name="T24" fmla="*/ 158 w 476"/>
                  <a:gd name="T25" fmla="*/ 506 h 516"/>
                  <a:gd name="T26" fmla="*/ 186 w 476"/>
                  <a:gd name="T27" fmla="*/ 497 h 516"/>
                  <a:gd name="T28" fmla="*/ 234 w 476"/>
                  <a:gd name="T29" fmla="*/ 503 h 516"/>
                  <a:gd name="T30" fmla="*/ 261 w 476"/>
                  <a:gd name="T31" fmla="*/ 481 h 516"/>
                  <a:gd name="T32" fmla="*/ 276 w 476"/>
                  <a:gd name="T33" fmla="*/ 494 h 516"/>
                  <a:gd name="T34" fmla="*/ 309 w 476"/>
                  <a:gd name="T35" fmla="*/ 516 h 516"/>
                  <a:gd name="T36" fmla="*/ 332 w 476"/>
                  <a:gd name="T37" fmla="*/ 511 h 516"/>
                  <a:gd name="T38" fmla="*/ 343 w 476"/>
                  <a:gd name="T39" fmla="*/ 484 h 516"/>
                  <a:gd name="T40" fmla="*/ 350 w 476"/>
                  <a:gd name="T41" fmla="*/ 430 h 516"/>
                  <a:gd name="T42" fmla="*/ 367 w 476"/>
                  <a:gd name="T43" fmla="*/ 433 h 516"/>
                  <a:gd name="T44" fmla="*/ 381 w 476"/>
                  <a:gd name="T45" fmla="*/ 437 h 516"/>
                  <a:gd name="T46" fmla="*/ 376 w 476"/>
                  <a:gd name="T47" fmla="*/ 416 h 516"/>
                  <a:gd name="T48" fmla="*/ 381 w 476"/>
                  <a:gd name="T49" fmla="*/ 395 h 516"/>
                  <a:gd name="T50" fmla="*/ 401 w 476"/>
                  <a:gd name="T51" fmla="*/ 364 h 516"/>
                  <a:gd name="T52" fmla="*/ 428 w 476"/>
                  <a:gd name="T53" fmla="*/ 358 h 516"/>
                  <a:gd name="T54" fmla="*/ 465 w 476"/>
                  <a:gd name="T55" fmla="*/ 311 h 516"/>
                  <a:gd name="T56" fmla="*/ 470 w 476"/>
                  <a:gd name="T57" fmla="*/ 249 h 516"/>
                  <a:gd name="T58" fmla="*/ 462 w 476"/>
                  <a:gd name="T59" fmla="*/ 197 h 516"/>
                  <a:gd name="T60" fmla="*/ 476 w 476"/>
                  <a:gd name="T61" fmla="*/ 178 h 516"/>
                  <a:gd name="T62" fmla="*/ 443 w 476"/>
                  <a:gd name="T63"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6" h="516">
                    <a:moveTo>
                      <a:pt x="443" y="0"/>
                    </a:moveTo>
                    <a:lnTo>
                      <a:pt x="406" y="27"/>
                    </a:lnTo>
                    <a:lnTo>
                      <a:pt x="381" y="41"/>
                    </a:lnTo>
                    <a:lnTo>
                      <a:pt x="361" y="63"/>
                    </a:lnTo>
                    <a:lnTo>
                      <a:pt x="336" y="88"/>
                    </a:lnTo>
                    <a:lnTo>
                      <a:pt x="315" y="92"/>
                    </a:lnTo>
                    <a:lnTo>
                      <a:pt x="297" y="96"/>
                    </a:lnTo>
                    <a:lnTo>
                      <a:pt x="262" y="111"/>
                    </a:lnTo>
                    <a:lnTo>
                      <a:pt x="250" y="113"/>
                    </a:lnTo>
                    <a:lnTo>
                      <a:pt x="228" y="94"/>
                    </a:lnTo>
                    <a:lnTo>
                      <a:pt x="195" y="97"/>
                    </a:lnTo>
                    <a:lnTo>
                      <a:pt x="179" y="89"/>
                    </a:lnTo>
                    <a:lnTo>
                      <a:pt x="165" y="80"/>
                    </a:lnTo>
                    <a:lnTo>
                      <a:pt x="134" y="85"/>
                    </a:lnTo>
                    <a:lnTo>
                      <a:pt x="70" y="94"/>
                    </a:lnTo>
                    <a:lnTo>
                      <a:pt x="0" y="108"/>
                    </a:lnTo>
                    <a:lnTo>
                      <a:pt x="9" y="200"/>
                    </a:lnTo>
                    <a:lnTo>
                      <a:pt x="20" y="286"/>
                    </a:lnTo>
                    <a:lnTo>
                      <a:pt x="36" y="431"/>
                    </a:lnTo>
                    <a:lnTo>
                      <a:pt x="39" y="462"/>
                    </a:lnTo>
                    <a:lnTo>
                      <a:pt x="65" y="461"/>
                    </a:lnTo>
                    <a:lnTo>
                      <a:pt x="81" y="456"/>
                    </a:lnTo>
                    <a:lnTo>
                      <a:pt x="101" y="466"/>
                    </a:lnTo>
                    <a:lnTo>
                      <a:pt x="114" y="494"/>
                    </a:lnTo>
                    <a:lnTo>
                      <a:pt x="147" y="492"/>
                    </a:lnTo>
                    <a:lnTo>
                      <a:pt x="158" y="506"/>
                    </a:lnTo>
                    <a:lnTo>
                      <a:pt x="168" y="506"/>
                    </a:lnTo>
                    <a:lnTo>
                      <a:pt x="186" y="497"/>
                    </a:lnTo>
                    <a:lnTo>
                      <a:pt x="201" y="500"/>
                    </a:lnTo>
                    <a:lnTo>
                      <a:pt x="234" y="503"/>
                    </a:lnTo>
                    <a:lnTo>
                      <a:pt x="245" y="489"/>
                    </a:lnTo>
                    <a:lnTo>
                      <a:pt x="261" y="481"/>
                    </a:lnTo>
                    <a:lnTo>
                      <a:pt x="273" y="476"/>
                    </a:lnTo>
                    <a:lnTo>
                      <a:pt x="276" y="494"/>
                    </a:lnTo>
                    <a:lnTo>
                      <a:pt x="289" y="500"/>
                    </a:lnTo>
                    <a:lnTo>
                      <a:pt x="309" y="516"/>
                    </a:lnTo>
                    <a:lnTo>
                      <a:pt x="323" y="514"/>
                    </a:lnTo>
                    <a:lnTo>
                      <a:pt x="332" y="511"/>
                    </a:lnTo>
                    <a:lnTo>
                      <a:pt x="332" y="494"/>
                    </a:lnTo>
                    <a:lnTo>
                      <a:pt x="343" y="484"/>
                    </a:lnTo>
                    <a:lnTo>
                      <a:pt x="343" y="455"/>
                    </a:lnTo>
                    <a:lnTo>
                      <a:pt x="350" y="430"/>
                    </a:lnTo>
                    <a:lnTo>
                      <a:pt x="357" y="425"/>
                    </a:lnTo>
                    <a:lnTo>
                      <a:pt x="367" y="433"/>
                    </a:lnTo>
                    <a:lnTo>
                      <a:pt x="370" y="444"/>
                    </a:lnTo>
                    <a:lnTo>
                      <a:pt x="381" y="437"/>
                    </a:lnTo>
                    <a:lnTo>
                      <a:pt x="382" y="428"/>
                    </a:lnTo>
                    <a:lnTo>
                      <a:pt x="376" y="416"/>
                    </a:lnTo>
                    <a:lnTo>
                      <a:pt x="376" y="402"/>
                    </a:lnTo>
                    <a:lnTo>
                      <a:pt x="381" y="395"/>
                    </a:lnTo>
                    <a:lnTo>
                      <a:pt x="395" y="373"/>
                    </a:lnTo>
                    <a:lnTo>
                      <a:pt x="401" y="364"/>
                    </a:lnTo>
                    <a:lnTo>
                      <a:pt x="414" y="367"/>
                    </a:lnTo>
                    <a:lnTo>
                      <a:pt x="428" y="358"/>
                    </a:lnTo>
                    <a:lnTo>
                      <a:pt x="448" y="336"/>
                    </a:lnTo>
                    <a:lnTo>
                      <a:pt x="465" y="311"/>
                    </a:lnTo>
                    <a:lnTo>
                      <a:pt x="467" y="280"/>
                    </a:lnTo>
                    <a:lnTo>
                      <a:pt x="470" y="249"/>
                    </a:lnTo>
                    <a:lnTo>
                      <a:pt x="468" y="214"/>
                    </a:lnTo>
                    <a:lnTo>
                      <a:pt x="462" y="197"/>
                    </a:lnTo>
                    <a:lnTo>
                      <a:pt x="465" y="189"/>
                    </a:lnTo>
                    <a:lnTo>
                      <a:pt x="476" y="178"/>
                    </a:lnTo>
                    <a:lnTo>
                      <a:pt x="462" y="122"/>
                    </a:lnTo>
                    <a:lnTo>
                      <a:pt x="443" y="0"/>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04" name="Freeform 79"/>
              <p:cNvSpPr>
                <a:spLocks/>
              </p:cNvSpPr>
              <p:nvPr/>
            </p:nvSpPr>
            <p:spPr bwMode="auto">
              <a:xfrm>
                <a:off x="3836" y="1604"/>
                <a:ext cx="325" cy="567"/>
              </a:xfrm>
              <a:custGeom>
                <a:avLst/>
                <a:gdLst>
                  <a:gd name="T0" fmla="*/ 0 w 325"/>
                  <a:gd name="T1" fmla="*/ 567 h 567"/>
                  <a:gd name="T2" fmla="*/ 2 w 325"/>
                  <a:gd name="T3" fmla="*/ 548 h 567"/>
                  <a:gd name="T4" fmla="*/ 3 w 325"/>
                  <a:gd name="T5" fmla="*/ 520 h 567"/>
                  <a:gd name="T6" fmla="*/ 19 w 325"/>
                  <a:gd name="T7" fmla="*/ 503 h 567"/>
                  <a:gd name="T8" fmla="*/ 30 w 325"/>
                  <a:gd name="T9" fmla="*/ 478 h 567"/>
                  <a:gd name="T10" fmla="*/ 46 w 325"/>
                  <a:gd name="T11" fmla="*/ 451 h 567"/>
                  <a:gd name="T12" fmla="*/ 43 w 325"/>
                  <a:gd name="T13" fmla="*/ 416 h 567"/>
                  <a:gd name="T14" fmla="*/ 32 w 325"/>
                  <a:gd name="T15" fmla="*/ 398 h 567"/>
                  <a:gd name="T16" fmla="*/ 30 w 325"/>
                  <a:gd name="T17" fmla="*/ 378 h 567"/>
                  <a:gd name="T18" fmla="*/ 35 w 325"/>
                  <a:gd name="T19" fmla="*/ 344 h 567"/>
                  <a:gd name="T20" fmla="*/ 32 w 325"/>
                  <a:gd name="T21" fmla="*/ 300 h 567"/>
                  <a:gd name="T22" fmla="*/ 24 w 325"/>
                  <a:gd name="T23" fmla="*/ 200 h 567"/>
                  <a:gd name="T24" fmla="*/ 16 w 325"/>
                  <a:gd name="T25" fmla="*/ 105 h 567"/>
                  <a:gd name="T26" fmla="*/ 10 w 325"/>
                  <a:gd name="T27" fmla="*/ 32 h 567"/>
                  <a:gd name="T28" fmla="*/ 28 w 325"/>
                  <a:gd name="T29" fmla="*/ 38 h 567"/>
                  <a:gd name="T30" fmla="*/ 38 w 325"/>
                  <a:gd name="T31" fmla="*/ 42 h 567"/>
                  <a:gd name="T32" fmla="*/ 44 w 325"/>
                  <a:gd name="T33" fmla="*/ 41 h 567"/>
                  <a:gd name="T34" fmla="*/ 58 w 325"/>
                  <a:gd name="T35" fmla="*/ 28 h 567"/>
                  <a:gd name="T36" fmla="*/ 75 w 325"/>
                  <a:gd name="T37" fmla="*/ 19 h 567"/>
                  <a:gd name="T38" fmla="*/ 107 w 325"/>
                  <a:gd name="T39" fmla="*/ 17 h 567"/>
                  <a:gd name="T40" fmla="*/ 244 w 325"/>
                  <a:gd name="T41" fmla="*/ 3 h 567"/>
                  <a:gd name="T42" fmla="*/ 280 w 325"/>
                  <a:gd name="T43" fmla="*/ 0 h 567"/>
                  <a:gd name="T44" fmla="*/ 289 w 325"/>
                  <a:gd name="T45" fmla="*/ 100 h 567"/>
                  <a:gd name="T46" fmla="*/ 316 w 325"/>
                  <a:gd name="T47" fmla="*/ 330 h 567"/>
                  <a:gd name="T48" fmla="*/ 319 w 325"/>
                  <a:gd name="T49" fmla="*/ 366 h 567"/>
                  <a:gd name="T50" fmla="*/ 317 w 325"/>
                  <a:gd name="T51" fmla="*/ 380 h 567"/>
                  <a:gd name="T52" fmla="*/ 325 w 325"/>
                  <a:gd name="T53" fmla="*/ 392 h 567"/>
                  <a:gd name="T54" fmla="*/ 325 w 325"/>
                  <a:gd name="T55" fmla="*/ 400 h 567"/>
                  <a:gd name="T56" fmla="*/ 310 w 325"/>
                  <a:gd name="T57" fmla="*/ 411 h 567"/>
                  <a:gd name="T58" fmla="*/ 288 w 325"/>
                  <a:gd name="T59" fmla="*/ 420 h 567"/>
                  <a:gd name="T60" fmla="*/ 267 w 325"/>
                  <a:gd name="T61" fmla="*/ 423 h 567"/>
                  <a:gd name="T62" fmla="*/ 263 w 325"/>
                  <a:gd name="T63" fmla="*/ 453 h 567"/>
                  <a:gd name="T64" fmla="*/ 235 w 325"/>
                  <a:gd name="T65" fmla="*/ 475 h 567"/>
                  <a:gd name="T66" fmla="*/ 217 w 325"/>
                  <a:gd name="T67" fmla="*/ 500 h 567"/>
                  <a:gd name="T68" fmla="*/ 219 w 325"/>
                  <a:gd name="T69" fmla="*/ 514 h 567"/>
                  <a:gd name="T70" fmla="*/ 216 w 325"/>
                  <a:gd name="T71" fmla="*/ 523 h 567"/>
                  <a:gd name="T72" fmla="*/ 196 w 325"/>
                  <a:gd name="T73" fmla="*/ 523 h 567"/>
                  <a:gd name="T74" fmla="*/ 185 w 325"/>
                  <a:gd name="T75" fmla="*/ 514 h 567"/>
                  <a:gd name="T76" fmla="*/ 169 w 325"/>
                  <a:gd name="T77" fmla="*/ 522 h 567"/>
                  <a:gd name="T78" fmla="*/ 153 w 325"/>
                  <a:gd name="T79" fmla="*/ 531 h 567"/>
                  <a:gd name="T80" fmla="*/ 153 w 325"/>
                  <a:gd name="T81" fmla="*/ 550 h 567"/>
                  <a:gd name="T82" fmla="*/ 146 w 325"/>
                  <a:gd name="T83" fmla="*/ 551 h 567"/>
                  <a:gd name="T84" fmla="*/ 144 w 325"/>
                  <a:gd name="T85" fmla="*/ 545 h 567"/>
                  <a:gd name="T86" fmla="*/ 130 w 325"/>
                  <a:gd name="T87" fmla="*/ 536 h 567"/>
                  <a:gd name="T88" fmla="*/ 110 w 325"/>
                  <a:gd name="T89" fmla="*/ 544 h 567"/>
                  <a:gd name="T90" fmla="*/ 100 w 325"/>
                  <a:gd name="T91" fmla="*/ 562 h 567"/>
                  <a:gd name="T92" fmla="*/ 91 w 325"/>
                  <a:gd name="T93" fmla="*/ 558 h 567"/>
                  <a:gd name="T94" fmla="*/ 82 w 325"/>
                  <a:gd name="T95" fmla="*/ 548 h 567"/>
                  <a:gd name="T96" fmla="*/ 53 w 325"/>
                  <a:gd name="T97" fmla="*/ 551 h 567"/>
                  <a:gd name="T98" fmla="*/ 19 w 325"/>
                  <a:gd name="T99" fmla="*/ 558 h 567"/>
                  <a:gd name="T100" fmla="*/ 0 w 325"/>
                  <a:gd name="T101" fmla="*/ 56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567">
                    <a:moveTo>
                      <a:pt x="0" y="567"/>
                    </a:moveTo>
                    <a:lnTo>
                      <a:pt x="2" y="548"/>
                    </a:lnTo>
                    <a:lnTo>
                      <a:pt x="3" y="520"/>
                    </a:lnTo>
                    <a:lnTo>
                      <a:pt x="19" y="503"/>
                    </a:lnTo>
                    <a:lnTo>
                      <a:pt x="30" y="478"/>
                    </a:lnTo>
                    <a:lnTo>
                      <a:pt x="46" y="451"/>
                    </a:lnTo>
                    <a:lnTo>
                      <a:pt x="43" y="416"/>
                    </a:lnTo>
                    <a:lnTo>
                      <a:pt x="32" y="398"/>
                    </a:lnTo>
                    <a:lnTo>
                      <a:pt x="30" y="378"/>
                    </a:lnTo>
                    <a:lnTo>
                      <a:pt x="35" y="344"/>
                    </a:lnTo>
                    <a:lnTo>
                      <a:pt x="32" y="300"/>
                    </a:lnTo>
                    <a:lnTo>
                      <a:pt x="24" y="200"/>
                    </a:lnTo>
                    <a:lnTo>
                      <a:pt x="16" y="105"/>
                    </a:lnTo>
                    <a:lnTo>
                      <a:pt x="10" y="32"/>
                    </a:lnTo>
                    <a:lnTo>
                      <a:pt x="28" y="38"/>
                    </a:lnTo>
                    <a:lnTo>
                      <a:pt x="38" y="42"/>
                    </a:lnTo>
                    <a:lnTo>
                      <a:pt x="44" y="41"/>
                    </a:lnTo>
                    <a:lnTo>
                      <a:pt x="58" y="28"/>
                    </a:lnTo>
                    <a:lnTo>
                      <a:pt x="75" y="19"/>
                    </a:lnTo>
                    <a:lnTo>
                      <a:pt x="107" y="17"/>
                    </a:lnTo>
                    <a:lnTo>
                      <a:pt x="244" y="3"/>
                    </a:lnTo>
                    <a:lnTo>
                      <a:pt x="280" y="0"/>
                    </a:lnTo>
                    <a:lnTo>
                      <a:pt x="289" y="100"/>
                    </a:lnTo>
                    <a:lnTo>
                      <a:pt x="316" y="330"/>
                    </a:lnTo>
                    <a:lnTo>
                      <a:pt x="319" y="366"/>
                    </a:lnTo>
                    <a:lnTo>
                      <a:pt x="317" y="380"/>
                    </a:lnTo>
                    <a:lnTo>
                      <a:pt x="325" y="392"/>
                    </a:lnTo>
                    <a:lnTo>
                      <a:pt x="325" y="400"/>
                    </a:lnTo>
                    <a:lnTo>
                      <a:pt x="310" y="411"/>
                    </a:lnTo>
                    <a:lnTo>
                      <a:pt x="288" y="420"/>
                    </a:lnTo>
                    <a:lnTo>
                      <a:pt x="267" y="423"/>
                    </a:lnTo>
                    <a:lnTo>
                      <a:pt x="263" y="453"/>
                    </a:lnTo>
                    <a:lnTo>
                      <a:pt x="235" y="475"/>
                    </a:lnTo>
                    <a:lnTo>
                      <a:pt x="217" y="500"/>
                    </a:lnTo>
                    <a:lnTo>
                      <a:pt x="219" y="514"/>
                    </a:lnTo>
                    <a:lnTo>
                      <a:pt x="216" y="523"/>
                    </a:lnTo>
                    <a:lnTo>
                      <a:pt x="196" y="523"/>
                    </a:lnTo>
                    <a:lnTo>
                      <a:pt x="185" y="514"/>
                    </a:lnTo>
                    <a:lnTo>
                      <a:pt x="169" y="522"/>
                    </a:lnTo>
                    <a:lnTo>
                      <a:pt x="153" y="531"/>
                    </a:lnTo>
                    <a:lnTo>
                      <a:pt x="153" y="550"/>
                    </a:lnTo>
                    <a:lnTo>
                      <a:pt x="146" y="551"/>
                    </a:lnTo>
                    <a:lnTo>
                      <a:pt x="144" y="545"/>
                    </a:lnTo>
                    <a:lnTo>
                      <a:pt x="130" y="536"/>
                    </a:lnTo>
                    <a:lnTo>
                      <a:pt x="110" y="544"/>
                    </a:lnTo>
                    <a:lnTo>
                      <a:pt x="100" y="562"/>
                    </a:lnTo>
                    <a:lnTo>
                      <a:pt x="91" y="558"/>
                    </a:lnTo>
                    <a:lnTo>
                      <a:pt x="82" y="548"/>
                    </a:lnTo>
                    <a:lnTo>
                      <a:pt x="53" y="551"/>
                    </a:lnTo>
                    <a:lnTo>
                      <a:pt x="19" y="558"/>
                    </a:lnTo>
                    <a:lnTo>
                      <a:pt x="0" y="567"/>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05" name="Freeform 80"/>
              <p:cNvSpPr>
                <a:spLocks/>
              </p:cNvSpPr>
              <p:nvPr/>
            </p:nvSpPr>
            <p:spPr bwMode="auto">
              <a:xfrm>
                <a:off x="3448" y="1531"/>
                <a:ext cx="432" cy="771"/>
              </a:xfrm>
              <a:custGeom>
                <a:avLst/>
                <a:gdLst>
                  <a:gd name="T0" fmla="*/ 388 w 432"/>
                  <a:gd name="T1" fmla="*/ 621 h 771"/>
                  <a:gd name="T2" fmla="*/ 407 w 432"/>
                  <a:gd name="T3" fmla="*/ 574 h 771"/>
                  <a:gd name="T4" fmla="*/ 432 w 432"/>
                  <a:gd name="T5" fmla="*/ 524 h 771"/>
                  <a:gd name="T6" fmla="*/ 418 w 432"/>
                  <a:gd name="T7" fmla="*/ 470 h 771"/>
                  <a:gd name="T8" fmla="*/ 421 w 432"/>
                  <a:gd name="T9" fmla="*/ 415 h 771"/>
                  <a:gd name="T10" fmla="*/ 410 w 432"/>
                  <a:gd name="T11" fmla="*/ 272 h 771"/>
                  <a:gd name="T12" fmla="*/ 396 w 432"/>
                  <a:gd name="T13" fmla="*/ 106 h 771"/>
                  <a:gd name="T14" fmla="*/ 388 w 432"/>
                  <a:gd name="T15" fmla="*/ 84 h 771"/>
                  <a:gd name="T16" fmla="*/ 371 w 432"/>
                  <a:gd name="T17" fmla="*/ 50 h 771"/>
                  <a:gd name="T18" fmla="*/ 360 w 432"/>
                  <a:gd name="T19" fmla="*/ 0 h 771"/>
                  <a:gd name="T20" fmla="*/ 76 w 432"/>
                  <a:gd name="T21" fmla="*/ 30 h 771"/>
                  <a:gd name="T22" fmla="*/ 96 w 432"/>
                  <a:gd name="T23" fmla="*/ 42 h 771"/>
                  <a:gd name="T24" fmla="*/ 123 w 432"/>
                  <a:gd name="T25" fmla="*/ 75 h 771"/>
                  <a:gd name="T26" fmla="*/ 123 w 432"/>
                  <a:gd name="T27" fmla="*/ 111 h 771"/>
                  <a:gd name="T28" fmla="*/ 107 w 432"/>
                  <a:gd name="T29" fmla="*/ 148 h 771"/>
                  <a:gd name="T30" fmla="*/ 81 w 432"/>
                  <a:gd name="T31" fmla="*/ 164 h 771"/>
                  <a:gd name="T32" fmla="*/ 45 w 432"/>
                  <a:gd name="T33" fmla="*/ 184 h 771"/>
                  <a:gd name="T34" fmla="*/ 45 w 432"/>
                  <a:gd name="T35" fmla="*/ 206 h 771"/>
                  <a:gd name="T36" fmla="*/ 54 w 432"/>
                  <a:gd name="T37" fmla="*/ 242 h 771"/>
                  <a:gd name="T38" fmla="*/ 39 w 432"/>
                  <a:gd name="T39" fmla="*/ 262 h 771"/>
                  <a:gd name="T40" fmla="*/ 28 w 432"/>
                  <a:gd name="T41" fmla="*/ 281 h 771"/>
                  <a:gd name="T42" fmla="*/ 15 w 432"/>
                  <a:gd name="T43" fmla="*/ 297 h 771"/>
                  <a:gd name="T44" fmla="*/ 6 w 432"/>
                  <a:gd name="T45" fmla="*/ 318 h 771"/>
                  <a:gd name="T46" fmla="*/ 3 w 432"/>
                  <a:gd name="T47" fmla="*/ 359 h 771"/>
                  <a:gd name="T48" fmla="*/ 64 w 432"/>
                  <a:gd name="T49" fmla="*/ 451 h 771"/>
                  <a:gd name="T50" fmla="*/ 96 w 432"/>
                  <a:gd name="T51" fmla="*/ 501 h 771"/>
                  <a:gd name="T52" fmla="*/ 142 w 432"/>
                  <a:gd name="T53" fmla="*/ 512 h 771"/>
                  <a:gd name="T54" fmla="*/ 154 w 432"/>
                  <a:gd name="T55" fmla="*/ 545 h 771"/>
                  <a:gd name="T56" fmla="*/ 135 w 432"/>
                  <a:gd name="T57" fmla="*/ 601 h 771"/>
                  <a:gd name="T58" fmla="*/ 190 w 432"/>
                  <a:gd name="T59" fmla="*/ 659 h 771"/>
                  <a:gd name="T60" fmla="*/ 231 w 432"/>
                  <a:gd name="T61" fmla="*/ 695 h 771"/>
                  <a:gd name="T62" fmla="*/ 238 w 432"/>
                  <a:gd name="T63" fmla="*/ 732 h 771"/>
                  <a:gd name="T64" fmla="*/ 260 w 432"/>
                  <a:gd name="T65" fmla="*/ 771 h 771"/>
                  <a:gd name="T66" fmla="*/ 274 w 432"/>
                  <a:gd name="T67" fmla="*/ 752 h 771"/>
                  <a:gd name="T68" fmla="*/ 301 w 432"/>
                  <a:gd name="T69" fmla="*/ 738 h 771"/>
                  <a:gd name="T70" fmla="*/ 340 w 432"/>
                  <a:gd name="T71" fmla="*/ 754 h 771"/>
                  <a:gd name="T72" fmla="*/ 349 w 432"/>
                  <a:gd name="T73" fmla="*/ 738 h 771"/>
                  <a:gd name="T74" fmla="*/ 343 w 432"/>
                  <a:gd name="T75" fmla="*/ 709 h 771"/>
                  <a:gd name="T76" fmla="*/ 373 w 432"/>
                  <a:gd name="T77" fmla="*/ 695 h 771"/>
                  <a:gd name="T78" fmla="*/ 377 w 432"/>
                  <a:gd name="T79" fmla="*/ 684 h 771"/>
                  <a:gd name="T80" fmla="*/ 382 w 432"/>
                  <a:gd name="T81" fmla="*/ 66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2" h="771">
                    <a:moveTo>
                      <a:pt x="388" y="641"/>
                    </a:moveTo>
                    <a:lnTo>
                      <a:pt x="388" y="621"/>
                    </a:lnTo>
                    <a:lnTo>
                      <a:pt x="393" y="593"/>
                    </a:lnTo>
                    <a:lnTo>
                      <a:pt x="407" y="574"/>
                    </a:lnTo>
                    <a:lnTo>
                      <a:pt x="418" y="549"/>
                    </a:lnTo>
                    <a:lnTo>
                      <a:pt x="432" y="524"/>
                    </a:lnTo>
                    <a:lnTo>
                      <a:pt x="431" y="492"/>
                    </a:lnTo>
                    <a:lnTo>
                      <a:pt x="418" y="470"/>
                    </a:lnTo>
                    <a:lnTo>
                      <a:pt x="416" y="448"/>
                    </a:lnTo>
                    <a:lnTo>
                      <a:pt x="421" y="415"/>
                    </a:lnTo>
                    <a:lnTo>
                      <a:pt x="416" y="371"/>
                    </a:lnTo>
                    <a:lnTo>
                      <a:pt x="410" y="272"/>
                    </a:lnTo>
                    <a:lnTo>
                      <a:pt x="401" y="178"/>
                    </a:lnTo>
                    <a:lnTo>
                      <a:pt x="396" y="106"/>
                    </a:lnTo>
                    <a:lnTo>
                      <a:pt x="395" y="100"/>
                    </a:lnTo>
                    <a:lnTo>
                      <a:pt x="388" y="84"/>
                    </a:lnTo>
                    <a:lnTo>
                      <a:pt x="381" y="61"/>
                    </a:lnTo>
                    <a:lnTo>
                      <a:pt x="371" y="50"/>
                    </a:lnTo>
                    <a:lnTo>
                      <a:pt x="362" y="33"/>
                    </a:lnTo>
                    <a:lnTo>
                      <a:pt x="360" y="0"/>
                    </a:lnTo>
                    <a:lnTo>
                      <a:pt x="75" y="16"/>
                    </a:lnTo>
                    <a:lnTo>
                      <a:pt x="76" y="30"/>
                    </a:lnTo>
                    <a:lnTo>
                      <a:pt x="90" y="34"/>
                    </a:lnTo>
                    <a:lnTo>
                      <a:pt x="96" y="42"/>
                    </a:lnTo>
                    <a:lnTo>
                      <a:pt x="98" y="53"/>
                    </a:lnTo>
                    <a:lnTo>
                      <a:pt x="123" y="75"/>
                    </a:lnTo>
                    <a:lnTo>
                      <a:pt x="128" y="89"/>
                    </a:lnTo>
                    <a:lnTo>
                      <a:pt x="123" y="111"/>
                    </a:lnTo>
                    <a:lnTo>
                      <a:pt x="112" y="133"/>
                    </a:lnTo>
                    <a:lnTo>
                      <a:pt x="107" y="148"/>
                    </a:lnTo>
                    <a:lnTo>
                      <a:pt x="93" y="161"/>
                    </a:lnTo>
                    <a:lnTo>
                      <a:pt x="81" y="164"/>
                    </a:lnTo>
                    <a:lnTo>
                      <a:pt x="48" y="173"/>
                    </a:lnTo>
                    <a:lnTo>
                      <a:pt x="45" y="184"/>
                    </a:lnTo>
                    <a:lnTo>
                      <a:pt x="40" y="197"/>
                    </a:lnTo>
                    <a:lnTo>
                      <a:pt x="45" y="206"/>
                    </a:lnTo>
                    <a:lnTo>
                      <a:pt x="56" y="215"/>
                    </a:lnTo>
                    <a:lnTo>
                      <a:pt x="54" y="242"/>
                    </a:lnTo>
                    <a:lnTo>
                      <a:pt x="43" y="251"/>
                    </a:lnTo>
                    <a:lnTo>
                      <a:pt x="39" y="262"/>
                    </a:lnTo>
                    <a:lnTo>
                      <a:pt x="39" y="279"/>
                    </a:lnTo>
                    <a:lnTo>
                      <a:pt x="28" y="281"/>
                    </a:lnTo>
                    <a:lnTo>
                      <a:pt x="17" y="289"/>
                    </a:lnTo>
                    <a:lnTo>
                      <a:pt x="15" y="297"/>
                    </a:lnTo>
                    <a:lnTo>
                      <a:pt x="17" y="311"/>
                    </a:lnTo>
                    <a:lnTo>
                      <a:pt x="6" y="318"/>
                    </a:lnTo>
                    <a:lnTo>
                      <a:pt x="0" y="336"/>
                    </a:lnTo>
                    <a:lnTo>
                      <a:pt x="3" y="359"/>
                    </a:lnTo>
                    <a:lnTo>
                      <a:pt x="17" y="404"/>
                    </a:lnTo>
                    <a:lnTo>
                      <a:pt x="64" y="451"/>
                    </a:lnTo>
                    <a:lnTo>
                      <a:pt x="96" y="474"/>
                    </a:lnTo>
                    <a:lnTo>
                      <a:pt x="96" y="501"/>
                    </a:lnTo>
                    <a:lnTo>
                      <a:pt x="101" y="510"/>
                    </a:lnTo>
                    <a:lnTo>
                      <a:pt x="142" y="512"/>
                    </a:lnTo>
                    <a:lnTo>
                      <a:pt x="159" y="521"/>
                    </a:lnTo>
                    <a:lnTo>
                      <a:pt x="154" y="545"/>
                    </a:lnTo>
                    <a:lnTo>
                      <a:pt x="140" y="581"/>
                    </a:lnTo>
                    <a:lnTo>
                      <a:pt x="135" y="601"/>
                    </a:lnTo>
                    <a:lnTo>
                      <a:pt x="149" y="626"/>
                    </a:lnTo>
                    <a:lnTo>
                      <a:pt x="190" y="659"/>
                    </a:lnTo>
                    <a:lnTo>
                      <a:pt x="218" y="663"/>
                    </a:lnTo>
                    <a:lnTo>
                      <a:pt x="231" y="695"/>
                    </a:lnTo>
                    <a:lnTo>
                      <a:pt x="245" y="713"/>
                    </a:lnTo>
                    <a:lnTo>
                      <a:pt x="238" y="732"/>
                    </a:lnTo>
                    <a:lnTo>
                      <a:pt x="248" y="759"/>
                    </a:lnTo>
                    <a:lnTo>
                      <a:pt x="260" y="771"/>
                    </a:lnTo>
                    <a:lnTo>
                      <a:pt x="268" y="765"/>
                    </a:lnTo>
                    <a:lnTo>
                      <a:pt x="274" y="752"/>
                    </a:lnTo>
                    <a:lnTo>
                      <a:pt x="288" y="741"/>
                    </a:lnTo>
                    <a:lnTo>
                      <a:pt x="301" y="738"/>
                    </a:lnTo>
                    <a:lnTo>
                      <a:pt x="318" y="745"/>
                    </a:lnTo>
                    <a:lnTo>
                      <a:pt x="340" y="754"/>
                    </a:lnTo>
                    <a:lnTo>
                      <a:pt x="348" y="752"/>
                    </a:lnTo>
                    <a:lnTo>
                      <a:pt x="349" y="738"/>
                    </a:lnTo>
                    <a:lnTo>
                      <a:pt x="342" y="723"/>
                    </a:lnTo>
                    <a:lnTo>
                      <a:pt x="343" y="709"/>
                    </a:lnTo>
                    <a:lnTo>
                      <a:pt x="354" y="699"/>
                    </a:lnTo>
                    <a:lnTo>
                      <a:pt x="373" y="695"/>
                    </a:lnTo>
                    <a:lnTo>
                      <a:pt x="381" y="691"/>
                    </a:lnTo>
                    <a:lnTo>
                      <a:pt x="377" y="684"/>
                    </a:lnTo>
                    <a:lnTo>
                      <a:pt x="373" y="668"/>
                    </a:lnTo>
                    <a:lnTo>
                      <a:pt x="382" y="662"/>
                    </a:lnTo>
                    <a:lnTo>
                      <a:pt x="388" y="641"/>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182880" tIns="45720" rIns="91440" bIns="18288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06" name="Freeform 81"/>
              <p:cNvSpPr>
                <a:spLocks/>
              </p:cNvSpPr>
              <p:nvPr/>
            </p:nvSpPr>
            <p:spPr bwMode="auto">
              <a:xfrm>
                <a:off x="5242" y="1322"/>
                <a:ext cx="184" cy="182"/>
              </a:xfrm>
              <a:custGeom>
                <a:avLst/>
                <a:gdLst>
                  <a:gd name="T0" fmla="*/ 184 w 184"/>
                  <a:gd name="T1" fmla="*/ 92 h 182"/>
                  <a:gd name="T2" fmla="*/ 162 w 184"/>
                  <a:gd name="T3" fmla="*/ 0 h 182"/>
                  <a:gd name="T4" fmla="*/ 132 w 184"/>
                  <a:gd name="T5" fmla="*/ 6 h 182"/>
                  <a:gd name="T6" fmla="*/ 0 w 184"/>
                  <a:gd name="T7" fmla="*/ 36 h 182"/>
                  <a:gd name="T8" fmla="*/ 6 w 184"/>
                  <a:gd name="T9" fmla="*/ 54 h 182"/>
                  <a:gd name="T10" fmla="*/ 15 w 184"/>
                  <a:gd name="T11" fmla="*/ 101 h 182"/>
                  <a:gd name="T12" fmla="*/ 15 w 184"/>
                  <a:gd name="T13" fmla="*/ 156 h 182"/>
                  <a:gd name="T14" fmla="*/ 7 w 184"/>
                  <a:gd name="T15" fmla="*/ 170 h 182"/>
                  <a:gd name="T16" fmla="*/ 20 w 184"/>
                  <a:gd name="T17" fmla="*/ 182 h 182"/>
                  <a:gd name="T18" fmla="*/ 46 w 184"/>
                  <a:gd name="T19" fmla="*/ 157 h 182"/>
                  <a:gd name="T20" fmla="*/ 68 w 184"/>
                  <a:gd name="T21" fmla="*/ 137 h 182"/>
                  <a:gd name="T22" fmla="*/ 81 w 184"/>
                  <a:gd name="T23" fmla="*/ 125 h 182"/>
                  <a:gd name="T24" fmla="*/ 85 w 184"/>
                  <a:gd name="T25" fmla="*/ 129 h 182"/>
                  <a:gd name="T26" fmla="*/ 103 w 184"/>
                  <a:gd name="T27" fmla="*/ 120 h 182"/>
                  <a:gd name="T28" fmla="*/ 135 w 184"/>
                  <a:gd name="T29" fmla="*/ 112 h 182"/>
                  <a:gd name="T30" fmla="*/ 184 w 184"/>
                  <a:gd name="T31" fmla="*/ 9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82">
                    <a:moveTo>
                      <a:pt x="184" y="92"/>
                    </a:moveTo>
                    <a:lnTo>
                      <a:pt x="162" y="0"/>
                    </a:lnTo>
                    <a:lnTo>
                      <a:pt x="132" y="6"/>
                    </a:lnTo>
                    <a:lnTo>
                      <a:pt x="0" y="36"/>
                    </a:lnTo>
                    <a:lnTo>
                      <a:pt x="6" y="54"/>
                    </a:lnTo>
                    <a:lnTo>
                      <a:pt x="15" y="101"/>
                    </a:lnTo>
                    <a:lnTo>
                      <a:pt x="15" y="156"/>
                    </a:lnTo>
                    <a:lnTo>
                      <a:pt x="7" y="170"/>
                    </a:lnTo>
                    <a:lnTo>
                      <a:pt x="20" y="182"/>
                    </a:lnTo>
                    <a:lnTo>
                      <a:pt x="46" y="157"/>
                    </a:lnTo>
                    <a:lnTo>
                      <a:pt x="68" y="137"/>
                    </a:lnTo>
                    <a:lnTo>
                      <a:pt x="81" y="125"/>
                    </a:lnTo>
                    <a:lnTo>
                      <a:pt x="85" y="129"/>
                    </a:lnTo>
                    <a:lnTo>
                      <a:pt x="103" y="120"/>
                    </a:lnTo>
                    <a:lnTo>
                      <a:pt x="135" y="112"/>
                    </a:lnTo>
                    <a:lnTo>
                      <a:pt x="184" y="92"/>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a:solidFill>
                    <a:prstClr val="black"/>
                  </a:solidFill>
                  <a:effectLst>
                    <a:outerShdw blurRad="38100" dist="38100" dir="2700000" algn="tl">
                      <a:srgbClr val="000000">
                        <a:alpha val="43137"/>
                      </a:srgbClr>
                    </a:outerShdw>
                  </a:effectLst>
                </a:endParaRPr>
              </a:p>
            </p:txBody>
          </p:sp>
          <p:sp>
            <p:nvSpPr>
              <p:cNvPr id="307" name="Freeform 82"/>
              <p:cNvSpPr>
                <a:spLocks/>
              </p:cNvSpPr>
              <p:nvPr/>
            </p:nvSpPr>
            <p:spPr bwMode="auto">
              <a:xfrm>
                <a:off x="3285" y="946"/>
                <a:ext cx="565" cy="601"/>
              </a:xfrm>
              <a:custGeom>
                <a:avLst/>
                <a:gdLst>
                  <a:gd name="T0" fmla="*/ 523 w 565"/>
                  <a:gd name="T1" fmla="*/ 565 h 601"/>
                  <a:gd name="T2" fmla="*/ 512 w 565"/>
                  <a:gd name="T3" fmla="*/ 498 h 601"/>
                  <a:gd name="T4" fmla="*/ 511 w 565"/>
                  <a:gd name="T5" fmla="*/ 463 h 601"/>
                  <a:gd name="T6" fmla="*/ 525 w 565"/>
                  <a:gd name="T7" fmla="*/ 429 h 601"/>
                  <a:gd name="T8" fmla="*/ 517 w 565"/>
                  <a:gd name="T9" fmla="*/ 385 h 601"/>
                  <a:gd name="T10" fmla="*/ 533 w 565"/>
                  <a:gd name="T11" fmla="*/ 360 h 601"/>
                  <a:gd name="T12" fmla="*/ 528 w 565"/>
                  <a:gd name="T13" fmla="*/ 334 h 601"/>
                  <a:gd name="T14" fmla="*/ 529 w 565"/>
                  <a:gd name="T15" fmla="*/ 291 h 601"/>
                  <a:gd name="T16" fmla="*/ 564 w 565"/>
                  <a:gd name="T17" fmla="*/ 215 h 601"/>
                  <a:gd name="T18" fmla="*/ 564 w 565"/>
                  <a:gd name="T19" fmla="*/ 195 h 601"/>
                  <a:gd name="T20" fmla="*/ 533 w 565"/>
                  <a:gd name="T21" fmla="*/ 237 h 601"/>
                  <a:gd name="T22" fmla="*/ 503 w 565"/>
                  <a:gd name="T23" fmla="*/ 273 h 601"/>
                  <a:gd name="T24" fmla="*/ 486 w 565"/>
                  <a:gd name="T25" fmla="*/ 291 h 601"/>
                  <a:gd name="T26" fmla="*/ 470 w 565"/>
                  <a:gd name="T27" fmla="*/ 302 h 601"/>
                  <a:gd name="T28" fmla="*/ 476 w 565"/>
                  <a:gd name="T29" fmla="*/ 276 h 601"/>
                  <a:gd name="T30" fmla="*/ 501 w 565"/>
                  <a:gd name="T31" fmla="*/ 237 h 601"/>
                  <a:gd name="T32" fmla="*/ 490 w 565"/>
                  <a:gd name="T33" fmla="*/ 210 h 601"/>
                  <a:gd name="T34" fmla="*/ 456 w 565"/>
                  <a:gd name="T35" fmla="*/ 137 h 601"/>
                  <a:gd name="T36" fmla="*/ 369 w 565"/>
                  <a:gd name="T37" fmla="*/ 106 h 601"/>
                  <a:gd name="T38" fmla="*/ 300 w 565"/>
                  <a:gd name="T39" fmla="*/ 85 h 601"/>
                  <a:gd name="T40" fmla="*/ 227 w 565"/>
                  <a:gd name="T41" fmla="*/ 46 h 601"/>
                  <a:gd name="T42" fmla="*/ 214 w 565"/>
                  <a:gd name="T43" fmla="*/ 49 h 601"/>
                  <a:gd name="T44" fmla="*/ 202 w 565"/>
                  <a:gd name="T45" fmla="*/ 43 h 601"/>
                  <a:gd name="T46" fmla="*/ 184 w 565"/>
                  <a:gd name="T47" fmla="*/ 51 h 601"/>
                  <a:gd name="T48" fmla="*/ 181 w 565"/>
                  <a:gd name="T49" fmla="*/ 34 h 601"/>
                  <a:gd name="T50" fmla="*/ 202 w 565"/>
                  <a:gd name="T51" fmla="*/ 9 h 601"/>
                  <a:gd name="T52" fmla="*/ 175 w 565"/>
                  <a:gd name="T53" fmla="*/ 4 h 601"/>
                  <a:gd name="T54" fmla="*/ 111 w 565"/>
                  <a:gd name="T55" fmla="*/ 37 h 601"/>
                  <a:gd name="T56" fmla="*/ 75 w 565"/>
                  <a:gd name="T57" fmla="*/ 37 h 601"/>
                  <a:gd name="T58" fmla="*/ 55 w 565"/>
                  <a:gd name="T59" fmla="*/ 49 h 601"/>
                  <a:gd name="T60" fmla="*/ 53 w 565"/>
                  <a:gd name="T61" fmla="*/ 120 h 601"/>
                  <a:gd name="T62" fmla="*/ 14 w 565"/>
                  <a:gd name="T63" fmla="*/ 154 h 601"/>
                  <a:gd name="T64" fmla="*/ 2 w 565"/>
                  <a:gd name="T65" fmla="*/ 193 h 601"/>
                  <a:gd name="T66" fmla="*/ 22 w 565"/>
                  <a:gd name="T67" fmla="*/ 226 h 601"/>
                  <a:gd name="T68" fmla="*/ 11 w 565"/>
                  <a:gd name="T69" fmla="*/ 270 h 601"/>
                  <a:gd name="T70" fmla="*/ 33 w 565"/>
                  <a:gd name="T71" fmla="*/ 329 h 601"/>
                  <a:gd name="T72" fmla="*/ 66 w 565"/>
                  <a:gd name="T73" fmla="*/ 349 h 601"/>
                  <a:gd name="T74" fmla="*/ 111 w 565"/>
                  <a:gd name="T75" fmla="*/ 388 h 601"/>
                  <a:gd name="T76" fmla="*/ 169 w 565"/>
                  <a:gd name="T77" fmla="*/ 430 h 601"/>
                  <a:gd name="T78" fmla="*/ 178 w 565"/>
                  <a:gd name="T79" fmla="*/ 498 h 601"/>
                  <a:gd name="T80" fmla="*/ 194 w 565"/>
                  <a:gd name="T81" fmla="*/ 516 h 601"/>
                  <a:gd name="T82" fmla="*/ 183 w 565"/>
                  <a:gd name="T83" fmla="*/ 558 h 601"/>
                  <a:gd name="T84" fmla="*/ 214 w 565"/>
                  <a:gd name="T85" fmla="*/ 590 h 601"/>
                  <a:gd name="T86" fmla="*/ 241 w 565"/>
                  <a:gd name="T87"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601">
                    <a:moveTo>
                      <a:pt x="523" y="583"/>
                    </a:moveTo>
                    <a:lnTo>
                      <a:pt x="523" y="565"/>
                    </a:lnTo>
                    <a:lnTo>
                      <a:pt x="515" y="537"/>
                    </a:lnTo>
                    <a:lnTo>
                      <a:pt x="512" y="498"/>
                    </a:lnTo>
                    <a:lnTo>
                      <a:pt x="505" y="482"/>
                    </a:lnTo>
                    <a:lnTo>
                      <a:pt x="511" y="463"/>
                    </a:lnTo>
                    <a:lnTo>
                      <a:pt x="515" y="446"/>
                    </a:lnTo>
                    <a:lnTo>
                      <a:pt x="525" y="429"/>
                    </a:lnTo>
                    <a:lnTo>
                      <a:pt x="522" y="409"/>
                    </a:lnTo>
                    <a:lnTo>
                      <a:pt x="517" y="385"/>
                    </a:lnTo>
                    <a:lnTo>
                      <a:pt x="520" y="374"/>
                    </a:lnTo>
                    <a:lnTo>
                      <a:pt x="533" y="360"/>
                    </a:lnTo>
                    <a:lnTo>
                      <a:pt x="533" y="343"/>
                    </a:lnTo>
                    <a:lnTo>
                      <a:pt x="528" y="334"/>
                    </a:lnTo>
                    <a:lnTo>
                      <a:pt x="533" y="318"/>
                    </a:lnTo>
                    <a:lnTo>
                      <a:pt x="529" y="291"/>
                    </a:lnTo>
                    <a:lnTo>
                      <a:pt x="547" y="257"/>
                    </a:lnTo>
                    <a:lnTo>
                      <a:pt x="564" y="215"/>
                    </a:lnTo>
                    <a:lnTo>
                      <a:pt x="565" y="201"/>
                    </a:lnTo>
                    <a:lnTo>
                      <a:pt x="564" y="195"/>
                    </a:lnTo>
                    <a:lnTo>
                      <a:pt x="559" y="198"/>
                    </a:lnTo>
                    <a:lnTo>
                      <a:pt x="533" y="237"/>
                    </a:lnTo>
                    <a:lnTo>
                      <a:pt x="515" y="262"/>
                    </a:lnTo>
                    <a:lnTo>
                      <a:pt x="503" y="273"/>
                    </a:lnTo>
                    <a:lnTo>
                      <a:pt x="498" y="287"/>
                    </a:lnTo>
                    <a:lnTo>
                      <a:pt x="486" y="291"/>
                    </a:lnTo>
                    <a:lnTo>
                      <a:pt x="478" y="304"/>
                    </a:lnTo>
                    <a:lnTo>
                      <a:pt x="470" y="302"/>
                    </a:lnTo>
                    <a:lnTo>
                      <a:pt x="469" y="291"/>
                    </a:lnTo>
                    <a:lnTo>
                      <a:pt x="476" y="276"/>
                    </a:lnTo>
                    <a:lnTo>
                      <a:pt x="490" y="246"/>
                    </a:lnTo>
                    <a:lnTo>
                      <a:pt x="501" y="237"/>
                    </a:lnTo>
                    <a:lnTo>
                      <a:pt x="508" y="221"/>
                    </a:lnTo>
                    <a:lnTo>
                      <a:pt x="490" y="210"/>
                    </a:lnTo>
                    <a:lnTo>
                      <a:pt x="478" y="145"/>
                    </a:lnTo>
                    <a:lnTo>
                      <a:pt x="456" y="137"/>
                    </a:lnTo>
                    <a:lnTo>
                      <a:pt x="444" y="123"/>
                    </a:lnTo>
                    <a:lnTo>
                      <a:pt x="369" y="106"/>
                    </a:lnTo>
                    <a:lnTo>
                      <a:pt x="350" y="99"/>
                    </a:lnTo>
                    <a:lnTo>
                      <a:pt x="300" y="85"/>
                    </a:lnTo>
                    <a:lnTo>
                      <a:pt x="250" y="78"/>
                    </a:lnTo>
                    <a:lnTo>
                      <a:pt x="227" y="46"/>
                    </a:lnTo>
                    <a:lnTo>
                      <a:pt x="222" y="49"/>
                    </a:lnTo>
                    <a:lnTo>
                      <a:pt x="214" y="49"/>
                    </a:lnTo>
                    <a:lnTo>
                      <a:pt x="211" y="42"/>
                    </a:lnTo>
                    <a:lnTo>
                      <a:pt x="202" y="43"/>
                    </a:lnTo>
                    <a:lnTo>
                      <a:pt x="195" y="45"/>
                    </a:lnTo>
                    <a:lnTo>
                      <a:pt x="184" y="51"/>
                    </a:lnTo>
                    <a:lnTo>
                      <a:pt x="178" y="46"/>
                    </a:lnTo>
                    <a:lnTo>
                      <a:pt x="181" y="34"/>
                    </a:lnTo>
                    <a:lnTo>
                      <a:pt x="194" y="15"/>
                    </a:lnTo>
                    <a:lnTo>
                      <a:pt x="202" y="9"/>
                    </a:lnTo>
                    <a:lnTo>
                      <a:pt x="189" y="0"/>
                    </a:lnTo>
                    <a:lnTo>
                      <a:pt x="175" y="4"/>
                    </a:lnTo>
                    <a:lnTo>
                      <a:pt x="158" y="17"/>
                    </a:lnTo>
                    <a:lnTo>
                      <a:pt x="111" y="37"/>
                    </a:lnTo>
                    <a:lnTo>
                      <a:pt x="92" y="40"/>
                    </a:lnTo>
                    <a:lnTo>
                      <a:pt x="75" y="37"/>
                    </a:lnTo>
                    <a:lnTo>
                      <a:pt x="69" y="32"/>
                    </a:lnTo>
                    <a:lnTo>
                      <a:pt x="55" y="49"/>
                    </a:lnTo>
                    <a:lnTo>
                      <a:pt x="53" y="67"/>
                    </a:lnTo>
                    <a:lnTo>
                      <a:pt x="53" y="120"/>
                    </a:lnTo>
                    <a:lnTo>
                      <a:pt x="47" y="129"/>
                    </a:lnTo>
                    <a:lnTo>
                      <a:pt x="14" y="154"/>
                    </a:lnTo>
                    <a:lnTo>
                      <a:pt x="0" y="192"/>
                    </a:lnTo>
                    <a:lnTo>
                      <a:pt x="2" y="193"/>
                    </a:lnTo>
                    <a:lnTo>
                      <a:pt x="19" y="206"/>
                    </a:lnTo>
                    <a:lnTo>
                      <a:pt x="22" y="226"/>
                    </a:lnTo>
                    <a:lnTo>
                      <a:pt x="11" y="245"/>
                    </a:lnTo>
                    <a:lnTo>
                      <a:pt x="11" y="270"/>
                    </a:lnTo>
                    <a:lnTo>
                      <a:pt x="14" y="310"/>
                    </a:lnTo>
                    <a:lnTo>
                      <a:pt x="33" y="329"/>
                    </a:lnTo>
                    <a:lnTo>
                      <a:pt x="53" y="329"/>
                    </a:lnTo>
                    <a:lnTo>
                      <a:pt x="66" y="349"/>
                    </a:lnTo>
                    <a:lnTo>
                      <a:pt x="86" y="352"/>
                    </a:lnTo>
                    <a:lnTo>
                      <a:pt x="111" y="388"/>
                    </a:lnTo>
                    <a:lnTo>
                      <a:pt x="155" y="413"/>
                    </a:lnTo>
                    <a:lnTo>
                      <a:pt x="169" y="430"/>
                    </a:lnTo>
                    <a:lnTo>
                      <a:pt x="173" y="477"/>
                    </a:lnTo>
                    <a:lnTo>
                      <a:pt x="178" y="498"/>
                    </a:lnTo>
                    <a:lnTo>
                      <a:pt x="192" y="508"/>
                    </a:lnTo>
                    <a:lnTo>
                      <a:pt x="194" y="516"/>
                    </a:lnTo>
                    <a:lnTo>
                      <a:pt x="181" y="538"/>
                    </a:lnTo>
                    <a:lnTo>
                      <a:pt x="183" y="558"/>
                    </a:lnTo>
                    <a:lnTo>
                      <a:pt x="198" y="582"/>
                    </a:lnTo>
                    <a:lnTo>
                      <a:pt x="214" y="590"/>
                    </a:lnTo>
                    <a:lnTo>
                      <a:pt x="233" y="593"/>
                    </a:lnTo>
                    <a:lnTo>
                      <a:pt x="241" y="601"/>
                    </a:lnTo>
                    <a:lnTo>
                      <a:pt x="523" y="583"/>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08" name="Freeform 83"/>
              <p:cNvSpPr>
                <a:spLocks noEditPoints="1"/>
              </p:cNvSpPr>
              <p:nvPr/>
            </p:nvSpPr>
            <p:spPr bwMode="auto">
              <a:xfrm>
                <a:off x="4294" y="2135"/>
                <a:ext cx="968" cy="423"/>
              </a:xfrm>
              <a:custGeom>
                <a:avLst/>
                <a:gdLst>
                  <a:gd name="T0" fmla="*/ 901 w 968"/>
                  <a:gd name="T1" fmla="*/ 31 h 423"/>
                  <a:gd name="T2" fmla="*/ 938 w 968"/>
                  <a:gd name="T3" fmla="*/ 86 h 423"/>
                  <a:gd name="T4" fmla="*/ 927 w 968"/>
                  <a:gd name="T5" fmla="*/ 101 h 423"/>
                  <a:gd name="T6" fmla="*/ 930 w 968"/>
                  <a:gd name="T7" fmla="*/ 133 h 423"/>
                  <a:gd name="T8" fmla="*/ 910 w 968"/>
                  <a:gd name="T9" fmla="*/ 153 h 423"/>
                  <a:gd name="T10" fmla="*/ 879 w 968"/>
                  <a:gd name="T11" fmla="*/ 181 h 423"/>
                  <a:gd name="T12" fmla="*/ 855 w 968"/>
                  <a:gd name="T13" fmla="*/ 178 h 423"/>
                  <a:gd name="T14" fmla="*/ 846 w 968"/>
                  <a:gd name="T15" fmla="*/ 178 h 423"/>
                  <a:gd name="T16" fmla="*/ 859 w 968"/>
                  <a:gd name="T17" fmla="*/ 184 h 423"/>
                  <a:gd name="T18" fmla="*/ 852 w 968"/>
                  <a:gd name="T19" fmla="*/ 233 h 423"/>
                  <a:gd name="T20" fmla="*/ 882 w 968"/>
                  <a:gd name="T21" fmla="*/ 242 h 423"/>
                  <a:gd name="T22" fmla="*/ 904 w 968"/>
                  <a:gd name="T23" fmla="*/ 225 h 423"/>
                  <a:gd name="T24" fmla="*/ 873 w 968"/>
                  <a:gd name="T25" fmla="*/ 278 h 423"/>
                  <a:gd name="T26" fmla="*/ 857 w 968"/>
                  <a:gd name="T27" fmla="*/ 275 h 423"/>
                  <a:gd name="T28" fmla="*/ 809 w 968"/>
                  <a:gd name="T29" fmla="*/ 293 h 423"/>
                  <a:gd name="T30" fmla="*/ 746 w 968"/>
                  <a:gd name="T31" fmla="*/ 356 h 423"/>
                  <a:gd name="T32" fmla="*/ 732 w 968"/>
                  <a:gd name="T33" fmla="*/ 412 h 423"/>
                  <a:gd name="T34" fmla="*/ 668 w 968"/>
                  <a:gd name="T35" fmla="*/ 423 h 423"/>
                  <a:gd name="T36" fmla="*/ 528 w 968"/>
                  <a:gd name="T37" fmla="*/ 325 h 423"/>
                  <a:gd name="T38" fmla="*/ 431 w 968"/>
                  <a:gd name="T39" fmla="*/ 328 h 423"/>
                  <a:gd name="T40" fmla="*/ 393 w 968"/>
                  <a:gd name="T41" fmla="*/ 312 h 423"/>
                  <a:gd name="T42" fmla="*/ 272 w 968"/>
                  <a:gd name="T43" fmla="*/ 303 h 423"/>
                  <a:gd name="T44" fmla="*/ 170 w 968"/>
                  <a:gd name="T45" fmla="*/ 336 h 423"/>
                  <a:gd name="T46" fmla="*/ 0 w 968"/>
                  <a:gd name="T47" fmla="*/ 368 h 423"/>
                  <a:gd name="T48" fmla="*/ 14 w 968"/>
                  <a:gd name="T49" fmla="*/ 334 h 423"/>
                  <a:gd name="T50" fmla="*/ 34 w 968"/>
                  <a:gd name="T51" fmla="*/ 306 h 423"/>
                  <a:gd name="T52" fmla="*/ 86 w 968"/>
                  <a:gd name="T53" fmla="*/ 281 h 423"/>
                  <a:gd name="T54" fmla="*/ 139 w 968"/>
                  <a:gd name="T55" fmla="*/ 245 h 423"/>
                  <a:gd name="T56" fmla="*/ 167 w 968"/>
                  <a:gd name="T57" fmla="*/ 201 h 423"/>
                  <a:gd name="T58" fmla="*/ 172 w 968"/>
                  <a:gd name="T59" fmla="*/ 201 h 423"/>
                  <a:gd name="T60" fmla="*/ 173 w 968"/>
                  <a:gd name="T61" fmla="*/ 206 h 423"/>
                  <a:gd name="T62" fmla="*/ 176 w 968"/>
                  <a:gd name="T63" fmla="*/ 208 h 423"/>
                  <a:gd name="T64" fmla="*/ 189 w 968"/>
                  <a:gd name="T65" fmla="*/ 209 h 423"/>
                  <a:gd name="T66" fmla="*/ 215 w 968"/>
                  <a:gd name="T67" fmla="*/ 184 h 423"/>
                  <a:gd name="T68" fmla="*/ 240 w 968"/>
                  <a:gd name="T69" fmla="*/ 164 h 423"/>
                  <a:gd name="T70" fmla="*/ 261 w 968"/>
                  <a:gd name="T71" fmla="*/ 134 h 423"/>
                  <a:gd name="T72" fmla="*/ 289 w 968"/>
                  <a:gd name="T73" fmla="*/ 111 h 423"/>
                  <a:gd name="T74" fmla="*/ 432 w 968"/>
                  <a:gd name="T75" fmla="*/ 92 h 423"/>
                  <a:gd name="T76" fmla="*/ 662 w 968"/>
                  <a:gd name="T77" fmla="*/ 50 h 423"/>
                  <a:gd name="T78" fmla="*/ 857 w 968"/>
                  <a:gd name="T79" fmla="*/ 8 h 423"/>
                  <a:gd name="T80" fmla="*/ 915 w 968"/>
                  <a:gd name="T81" fmla="*/ 208 h 423"/>
                  <a:gd name="T82" fmla="*/ 951 w 968"/>
                  <a:gd name="T83" fmla="*/ 176 h 423"/>
                  <a:gd name="T84" fmla="*/ 962 w 968"/>
                  <a:gd name="T85" fmla="*/ 159 h 423"/>
                  <a:gd name="T86" fmla="*/ 948 w 968"/>
                  <a:gd name="T87" fmla="*/ 106 h 423"/>
                  <a:gd name="T88" fmla="*/ 949 w 968"/>
                  <a:gd name="T89" fmla="*/ 94 h 423"/>
                  <a:gd name="T90" fmla="*/ 968 w 968"/>
                  <a:gd name="T91" fmla="*/ 155 h 423"/>
                  <a:gd name="T92" fmla="*/ 946 w 968"/>
                  <a:gd name="T93" fmla="*/ 186 h 423"/>
                  <a:gd name="T94" fmla="*/ 921 w 968"/>
                  <a:gd name="T95" fmla="*/ 209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8" h="423">
                    <a:moveTo>
                      <a:pt x="888" y="0"/>
                    </a:moveTo>
                    <a:lnTo>
                      <a:pt x="901" y="31"/>
                    </a:lnTo>
                    <a:lnTo>
                      <a:pt x="923" y="72"/>
                    </a:lnTo>
                    <a:lnTo>
                      <a:pt x="938" y="86"/>
                    </a:lnTo>
                    <a:lnTo>
                      <a:pt x="943" y="101"/>
                    </a:lnTo>
                    <a:lnTo>
                      <a:pt x="927" y="101"/>
                    </a:lnTo>
                    <a:lnTo>
                      <a:pt x="932" y="106"/>
                    </a:lnTo>
                    <a:lnTo>
                      <a:pt x="930" y="133"/>
                    </a:lnTo>
                    <a:lnTo>
                      <a:pt x="915" y="141"/>
                    </a:lnTo>
                    <a:lnTo>
                      <a:pt x="910" y="153"/>
                    </a:lnTo>
                    <a:lnTo>
                      <a:pt x="902" y="172"/>
                    </a:lnTo>
                    <a:lnTo>
                      <a:pt x="879" y="181"/>
                    </a:lnTo>
                    <a:lnTo>
                      <a:pt x="863" y="180"/>
                    </a:lnTo>
                    <a:lnTo>
                      <a:pt x="855" y="178"/>
                    </a:lnTo>
                    <a:lnTo>
                      <a:pt x="845" y="170"/>
                    </a:lnTo>
                    <a:lnTo>
                      <a:pt x="846" y="178"/>
                    </a:lnTo>
                    <a:lnTo>
                      <a:pt x="846" y="184"/>
                    </a:lnTo>
                    <a:lnTo>
                      <a:pt x="859" y="184"/>
                    </a:lnTo>
                    <a:lnTo>
                      <a:pt x="863" y="192"/>
                    </a:lnTo>
                    <a:lnTo>
                      <a:pt x="852" y="233"/>
                    </a:lnTo>
                    <a:lnTo>
                      <a:pt x="877" y="233"/>
                    </a:lnTo>
                    <a:lnTo>
                      <a:pt x="882" y="242"/>
                    </a:lnTo>
                    <a:lnTo>
                      <a:pt x="896" y="228"/>
                    </a:lnTo>
                    <a:lnTo>
                      <a:pt x="904" y="225"/>
                    </a:lnTo>
                    <a:lnTo>
                      <a:pt x="891" y="247"/>
                    </a:lnTo>
                    <a:lnTo>
                      <a:pt x="873" y="278"/>
                    </a:lnTo>
                    <a:lnTo>
                      <a:pt x="865" y="278"/>
                    </a:lnTo>
                    <a:lnTo>
                      <a:pt x="857" y="275"/>
                    </a:lnTo>
                    <a:lnTo>
                      <a:pt x="840" y="278"/>
                    </a:lnTo>
                    <a:lnTo>
                      <a:pt x="809" y="293"/>
                    </a:lnTo>
                    <a:lnTo>
                      <a:pt x="768" y="326"/>
                    </a:lnTo>
                    <a:lnTo>
                      <a:pt x="746" y="356"/>
                    </a:lnTo>
                    <a:lnTo>
                      <a:pt x="735" y="397"/>
                    </a:lnTo>
                    <a:lnTo>
                      <a:pt x="732" y="412"/>
                    </a:lnTo>
                    <a:lnTo>
                      <a:pt x="702" y="415"/>
                    </a:lnTo>
                    <a:lnTo>
                      <a:pt x="668" y="423"/>
                    </a:lnTo>
                    <a:lnTo>
                      <a:pt x="606" y="372"/>
                    </a:lnTo>
                    <a:lnTo>
                      <a:pt x="528" y="325"/>
                    </a:lnTo>
                    <a:lnTo>
                      <a:pt x="509" y="320"/>
                    </a:lnTo>
                    <a:lnTo>
                      <a:pt x="431" y="328"/>
                    </a:lnTo>
                    <a:lnTo>
                      <a:pt x="404" y="333"/>
                    </a:lnTo>
                    <a:lnTo>
                      <a:pt x="393" y="312"/>
                    </a:lnTo>
                    <a:lnTo>
                      <a:pt x="375" y="300"/>
                    </a:lnTo>
                    <a:lnTo>
                      <a:pt x="272" y="303"/>
                    </a:lnTo>
                    <a:lnTo>
                      <a:pt x="226" y="308"/>
                    </a:lnTo>
                    <a:lnTo>
                      <a:pt x="170" y="336"/>
                    </a:lnTo>
                    <a:lnTo>
                      <a:pt x="131" y="353"/>
                    </a:lnTo>
                    <a:lnTo>
                      <a:pt x="0" y="368"/>
                    </a:lnTo>
                    <a:lnTo>
                      <a:pt x="3" y="343"/>
                    </a:lnTo>
                    <a:lnTo>
                      <a:pt x="14" y="334"/>
                    </a:lnTo>
                    <a:lnTo>
                      <a:pt x="31" y="329"/>
                    </a:lnTo>
                    <a:lnTo>
                      <a:pt x="34" y="306"/>
                    </a:lnTo>
                    <a:lnTo>
                      <a:pt x="61" y="289"/>
                    </a:lnTo>
                    <a:lnTo>
                      <a:pt x="86" y="281"/>
                    </a:lnTo>
                    <a:lnTo>
                      <a:pt x="112" y="258"/>
                    </a:lnTo>
                    <a:lnTo>
                      <a:pt x="139" y="245"/>
                    </a:lnTo>
                    <a:lnTo>
                      <a:pt x="143" y="226"/>
                    </a:lnTo>
                    <a:lnTo>
                      <a:pt x="167" y="201"/>
                    </a:lnTo>
                    <a:lnTo>
                      <a:pt x="172" y="201"/>
                    </a:lnTo>
                    <a:lnTo>
                      <a:pt x="172" y="201"/>
                    </a:lnTo>
                    <a:lnTo>
                      <a:pt x="172" y="205"/>
                    </a:lnTo>
                    <a:lnTo>
                      <a:pt x="173" y="206"/>
                    </a:lnTo>
                    <a:lnTo>
                      <a:pt x="176" y="208"/>
                    </a:lnTo>
                    <a:lnTo>
                      <a:pt x="176" y="208"/>
                    </a:lnTo>
                    <a:lnTo>
                      <a:pt x="184" y="209"/>
                    </a:lnTo>
                    <a:lnTo>
                      <a:pt x="189" y="209"/>
                    </a:lnTo>
                    <a:lnTo>
                      <a:pt x="203" y="187"/>
                    </a:lnTo>
                    <a:lnTo>
                      <a:pt x="215" y="184"/>
                    </a:lnTo>
                    <a:lnTo>
                      <a:pt x="229" y="186"/>
                    </a:lnTo>
                    <a:lnTo>
                      <a:pt x="240" y="164"/>
                    </a:lnTo>
                    <a:lnTo>
                      <a:pt x="257" y="147"/>
                    </a:lnTo>
                    <a:lnTo>
                      <a:pt x="261" y="134"/>
                    </a:lnTo>
                    <a:lnTo>
                      <a:pt x="262" y="111"/>
                    </a:lnTo>
                    <a:lnTo>
                      <a:pt x="289" y="111"/>
                    </a:lnTo>
                    <a:lnTo>
                      <a:pt x="334" y="106"/>
                    </a:lnTo>
                    <a:lnTo>
                      <a:pt x="432" y="92"/>
                    </a:lnTo>
                    <a:lnTo>
                      <a:pt x="528" y="78"/>
                    </a:lnTo>
                    <a:lnTo>
                      <a:pt x="662" y="50"/>
                    </a:lnTo>
                    <a:lnTo>
                      <a:pt x="787" y="23"/>
                    </a:lnTo>
                    <a:lnTo>
                      <a:pt x="857" y="8"/>
                    </a:lnTo>
                    <a:lnTo>
                      <a:pt x="888" y="0"/>
                    </a:lnTo>
                    <a:close/>
                    <a:moveTo>
                      <a:pt x="915" y="208"/>
                    </a:moveTo>
                    <a:lnTo>
                      <a:pt x="930" y="192"/>
                    </a:lnTo>
                    <a:lnTo>
                      <a:pt x="951" y="176"/>
                    </a:lnTo>
                    <a:lnTo>
                      <a:pt x="960" y="172"/>
                    </a:lnTo>
                    <a:lnTo>
                      <a:pt x="962" y="159"/>
                    </a:lnTo>
                    <a:lnTo>
                      <a:pt x="957" y="120"/>
                    </a:lnTo>
                    <a:lnTo>
                      <a:pt x="948" y="106"/>
                    </a:lnTo>
                    <a:lnTo>
                      <a:pt x="944" y="95"/>
                    </a:lnTo>
                    <a:lnTo>
                      <a:pt x="949" y="94"/>
                    </a:lnTo>
                    <a:lnTo>
                      <a:pt x="966" y="128"/>
                    </a:lnTo>
                    <a:lnTo>
                      <a:pt x="968" y="155"/>
                    </a:lnTo>
                    <a:lnTo>
                      <a:pt x="968" y="176"/>
                    </a:lnTo>
                    <a:lnTo>
                      <a:pt x="946" y="186"/>
                    </a:lnTo>
                    <a:lnTo>
                      <a:pt x="929" y="201"/>
                    </a:lnTo>
                    <a:lnTo>
                      <a:pt x="921" y="209"/>
                    </a:lnTo>
                    <a:lnTo>
                      <a:pt x="915" y="208"/>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45720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09" name="Freeform 84"/>
              <p:cNvSpPr>
                <a:spLocks/>
              </p:cNvSpPr>
              <p:nvPr/>
            </p:nvSpPr>
            <p:spPr bwMode="auto">
              <a:xfrm>
                <a:off x="4976" y="1813"/>
                <a:ext cx="45" cy="69"/>
              </a:xfrm>
              <a:custGeom>
                <a:avLst/>
                <a:gdLst>
                  <a:gd name="T0" fmla="*/ 19 w 26"/>
                  <a:gd name="T1" fmla="*/ 28 h 28"/>
                  <a:gd name="T2" fmla="*/ 8 w 26"/>
                  <a:gd name="T3" fmla="*/ 17 h 28"/>
                  <a:gd name="T4" fmla="*/ 0 w 26"/>
                  <a:gd name="T5" fmla="*/ 13 h 28"/>
                  <a:gd name="T6" fmla="*/ 9 w 26"/>
                  <a:gd name="T7" fmla="*/ 0 h 28"/>
                  <a:gd name="T8" fmla="*/ 26 w 26"/>
                  <a:gd name="T9" fmla="*/ 13 h 28"/>
                  <a:gd name="T10" fmla="*/ 19 w 26"/>
                  <a:gd name="T11" fmla="*/ 28 h 28"/>
                </a:gdLst>
                <a:ahLst/>
                <a:cxnLst>
                  <a:cxn ang="0">
                    <a:pos x="T0" y="T1"/>
                  </a:cxn>
                  <a:cxn ang="0">
                    <a:pos x="T2" y="T3"/>
                  </a:cxn>
                  <a:cxn ang="0">
                    <a:pos x="T4" y="T5"/>
                  </a:cxn>
                  <a:cxn ang="0">
                    <a:pos x="T6" y="T7"/>
                  </a:cxn>
                  <a:cxn ang="0">
                    <a:pos x="T8" y="T9"/>
                  </a:cxn>
                  <a:cxn ang="0">
                    <a:pos x="T10" y="T11"/>
                  </a:cxn>
                </a:cxnLst>
                <a:rect l="0" t="0" r="r" b="b"/>
                <a:pathLst>
                  <a:path w="26" h="28">
                    <a:moveTo>
                      <a:pt x="19" y="28"/>
                    </a:moveTo>
                    <a:lnTo>
                      <a:pt x="8" y="17"/>
                    </a:lnTo>
                    <a:lnTo>
                      <a:pt x="0" y="13"/>
                    </a:lnTo>
                    <a:lnTo>
                      <a:pt x="9" y="0"/>
                    </a:lnTo>
                    <a:lnTo>
                      <a:pt x="26" y="13"/>
                    </a:lnTo>
                    <a:lnTo>
                      <a:pt x="19" y="28"/>
                    </a:lnTo>
                    <a:close/>
                  </a:path>
                </a:pathLst>
              </a:custGeom>
              <a:grpFill/>
              <a:ln w="5">
                <a:solidFill>
                  <a:schemeClr val="tx1">
                    <a:lumMod val="85000"/>
                    <a:lumOff val="15000"/>
                  </a:schemeClr>
                </a:solidFill>
                <a:prstDash val="solid"/>
                <a:round/>
                <a:headEnd/>
                <a:tailEnd/>
              </a:ln>
              <a:scene3d>
                <a:camera prst="orthographicFront"/>
                <a:lightRig rig="threePt" dir="t"/>
              </a:scene3d>
              <a:sp3d>
                <a:bevelT w="19050" h="6350"/>
                <a:bevelB w="19050" h="0"/>
              </a:sp3d>
            </p:spPr>
            <p:txBody>
              <a:bodyPr vert="horz" wrap="square" lIns="91440" tIns="45720" rIns="91440" bIns="45720" numCol="1" anchor="ctr" anchorCtr="0" compatLnSpc="1">
                <a:prstTxWarp prst="textNoShape">
                  <a:avLst/>
                </a:prstTxWarp>
              </a:bodyPr>
              <a:lstStyle/>
              <a:p>
                <a:pPr algn="ctr"/>
                <a:endParaRPr lang="en-US" sz="1200">
                  <a:solidFill>
                    <a:prstClr val="black"/>
                  </a:solidFill>
                  <a:effectLst>
                    <a:outerShdw blurRad="38100" dist="38100" dir="2700000" algn="tl">
                      <a:srgbClr val="000000">
                        <a:alpha val="43137"/>
                      </a:srgbClr>
                    </a:outerShdw>
                  </a:effectLst>
                </a:endParaRPr>
              </a:p>
            </p:txBody>
          </p:sp>
          <p:sp>
            <p:nvSpPr>
              <p:cNvPr id="310" name="Freeform 85"/>
              <p:cNvSpPr>
                <a:spLocks noEditPoints="1"/>
              </p:cNvSpPr>
              <p:nvPr/>
            </p:nvSpPr>
            <p:spPr bwMode="auto">
              <a:xfrm>
                <a:off x="5237" y="1186"/>
                <a:ext cx="378" cy="204"/>
              </a:xfrm>
              <a:custGeom>
                <a:avLst/>
                <a:gdLst>
                  <a:gd name="T0" fmla="*/ 348 w 378"/>
                  <a:gd name="T1" fmla="*/ 194 h 204"/>
                  <a:gd name="T2" fmla="*/ 362 w 378"/>
                  <a:gd name="T3" fmla="*/ 189 h 204"/>
                  <a:gd name="T4" fmla="*/ 365 w 378"/>
                  <a:gd name="T5" fmla="*/ 178 h 204"/>
                  <a:gd name="T6" fmla="*/ 372 w 378"/>
                  <a:gd name="T7" fmla="*/ 179 h 204"/>
                  <a:gd name="T8" fmla="*/ 378 w 378"/>
                  <a:gd name="T9" fmla="*/ 194 h 204"/>
                  <a:gd name="T10" fmla="*/ 370 w 378"/>
                  <a:gd name="T11" fmla="*/ 197 h 204"/>
                  <a:gd name="T12" fmla="*/ 347 w 378"/>
                  <a:gd name="T13" fmla="*/ 197 h 204"/>
                  <a:gd name="T14" fmla="*/ 348 w 378"/>
                  <a:gd name="T15" fmla="*/ 194 h 204"/>
                  <a:gd name="T16" fmla="*/ 290 w 378"/>
                  <a:gd name="T17" fmla="*/ 198 h 204"/>
                  <a:gd name="T18" fmla="*/ 304 w 378"/>
                  <a:gd name="T19" fmla="*/ 183 h 204"/>
                  <a:gd name="T20" fmla="*/ 315 w 378"/>
                  <a:gd name="T21" fmla="*/ 183 h 204"/>
                  <a:gd name="T22" fmla="*/ 326 w 378"/>
                  <a:gd name="T23" fmla="*/ 192 h 204"/>
                  <a:gd name="T24" fmla="*/ 311 w 378"/>
                  <a:gd name="T25" fmla="*/ 198 h 204"/>
                  <a:gd name="T26" fmla="*/ 298 w 378"/>
                  <a:gd name="T27" fmla="*/ 204 h 204"/>
                  <a:gd name="T28" fmla="*/ 290 w 378"/>
                  <a:gd name="T29" fmla="*/ 198 h 204"/>
                  <a:gd name="T30" fmla="*/ 73 w 378"/>
                  <a:gd name="T31" fmla="*/ 61 h 204"/>
                  <a:gd name="T32" fmla="*/ 183 w 378"/>
                  <a:gd name="T33" fmla="*/ 33 h 204"/>
                  <a:gd name="T34" fmla="*/ 197 w 378"/>
                  <a:gd name="T35" fmla="*/ 28 h 204"/>
                  <a:gd name="T36" fmla="*/ 209 w 378"/>
                  <a:gd name="T37" fmla="*/ 11 h 204"/>
                  <a:gd name="T38" fmla="*/ 233 w 378"/>
                  <a:gd name="T39" fmla="*/ 0 h 204"/>
                  <a:gd name="T40" fmla="*/ 251 w 378"/>
                  <a:gd name="T41" fmla="*/ 28 h 204"/>
                  <a:gd name="T42" fmla="*/ 236 w 378"/>
                  <a:gd name="T43" fmla="*/ 61 h 204"/>
                  <a:gd name="T44" fmla="*/ 234 w 378"/>
                  <a:gd name="T45" fmla="*/ 69 h 204"/>
                  <a:gd name="T46" fmla="*/ 245 w 378"/>
                  <a:gd name="T47" fmla="*/ 86 h 204"/>
                  <a:gd name="T48" fmla="*/ 253 w 378"/>
                  <a:gd name="T49" fmla="*/ 81 h 204"/>
                  <a:gd name="T50" fmla="*/ 264 w 378"/>
                  <a:gd name="T51" fmla="*/ 81 h 204"/>
                  <a:gd name="T52" fmla="*/ 278 w 378"/>
                  <a:gd name="T53" fmla="*/ 97 h 204"/>
                  <a:gd name="T54" fmla="*/ 303 w 378"/>
                  <a:gd name="T55" fmla="*/ 134 h 204"/>
                  <a:gd name="T56" fmla="*/ 325 w 378"/>
                  <a:gd name="T57" fmla="*/ 137 h 204"/>
                  <a:gd name="T58" fmla="*/ 339 w 378"/>
                  <a:gd name="T59" fmla="*/ 131 h 204"/>
                  <a:gd name="T60" fmla="*/ 350 w 378"/>
                  <a:gd name="T61" fmla="*/ 120 h 204"/>
                  <a:gd name="T62" fmla="*/ 345 w 378"/>
                  <a:gd name="T63" fmla="*/ 103 h 204"/>
                  <a:gd name="T64" fmla="*/ 331 w 378"/>
                  <a:gd name="T65" fmla="*/ 92 h 204"/>
                  <a:gd name="T66" fmla="*/ 323 w 378"/>
                  <a:gd name="T67" fmla="*/ 98 h 204"/>
                  <a:gd name="T68" fmla="*/ 317 w 378"/>
                  <a:gd name="T69" fmla="*/ 89 h 204"/>
                  <a:gd name="T70" fmla="*/ 320 w 378"/>
                  <a:gd name="T71" fmla="*/ 86 h 204"/>
                  <a:gd name="T72" fmla="*/ 333 w 378"/>
                  <a:gd name="T73" fmla="*/ 86 h 204"/>
                  <a:gd name="T74" fmla="*/ 343 w 378"/>
                  <a:gd name="T75" fmla="*/ 90 h 204"/>
                  <a:gd name="T76" fmla="*/ 356 w 378"/>
                  <a:gd name="T77" fmla="*/ 106 h 204"/>
                  <a:gd name="T78" fmla="*/ 362 w 378"/>
                  <a:gd name="T79" fmla="*/ 123 h 204"/>
                  <a:gd name="T80" fmla="*/ 364 w 378"/>
                  <a:gd name="T81" fmla="*/ 139 h 204"/>
                  <a:gd name="T82" fmla="*/ 337 w 378"/>
                  <a:gd name="T83" fmla="*/ 148 h 204"/>
                  <a:gd name="T84" fmla="*/ 314 w 378"/>
                  <a:gd name="T85" fmla="*/ 161 h 204"/>
                  <a:gd name="T86" fmla="*/ 289 w 378"/>
                  <a:gd name="T87" fmla="*/ 189 h 204"/>
                  <a:gd name="T88" fmla="*/ 276 w 378"/>
                  <a:gd name="T89" fmla="*/ 198 h 204"/>
                  <a:gd name="T90" fmla="*/ 276 w 378"/>
                  <a:gd name="T91" fmla="*/ 192 h 204"/>
                  <a:gd name="T92" fmla="*/ 292 w 378"/>
                  <a:gd name="T93" fmla="*/ 183 h 204"/>
                  <a:gd name="T94" fmla="*/ 295 w 378"/>
                  <a:gd name="T95" fmla="*/ 172 h 204"/>
                  <a:gd name="T96" fmla="*/ 290 w 378"/>
                  <a:gd name="T97" fmla="*/ 151 h 204"/>
                  <a:gd name="T98" fmla="*/ 272 w 378"/>
                  <a:gd name="T99" fmla="*/ 161 h 204"/>
                  <a:gd name="T100" fmla="*/ 267 w 378"/>
                  <a:gd name="T101" fmla="*/ 170 h 204"/>
                  <a:gd name="T102" fmla="*/ 270 w 378"/>
                  <a:gd name="T103" fmla="*/ 184 h 204"/>
                  <a:gd name="T104" fmla="*/ 258 w 378"/>
                  <a:gd name="T105" fmla="*/ 190 h 204"/>
                  <a:gd name="T106" fmla="*/ 240 w 378"/>
                  <a:gd name="T107" fmla="*/ 162 h 204"/>
                  <a:gd name="T108" fmla="*/ 219 w 378"/>
                  <a:gd name="T109" fmla="*/ 136 h 204"/>
                  <a:gd name="T110" fmla="*/ 206 w 378"/>
                  <a:gd name="T111" fmla="*/ 123 h 204"/>
                  <a:gd name="T112" fmla="*/ 165 w 378"/>
                  <a:gd name="T113" fmla="*/ 136 h 204"/>
                  <a:gd name="T114" fmla="*/ 133 w 378"/>
                  <a:gd name="T115" fmla="*/ 142 h 204"/>
                  <a:gd name="T116" fmla="*/ 5 w 378"/>
                  <a:gd name="T117" fmla="*/ 170 h 204"/>
                  <a:gd name="T118" fmla="*/ 0 w 378"/>
                  <a:gd name="T119" fmla="*/ 140 h 204"/>
                  <a:gd name="T120" fmla="*/ 3 w 378"/>
                  <a:gd name="T121" fmla="*/ 75 h 204"/>
                  <a:gd name="T122" fmla="*/ 31 w 378"/>
                  <a:gd name="T123" fmla="*/ 69 h 204"/>
                  <a:gd name="T124" fmla="*/ 73 w 378"/>
                  <a:gd name="T125" fmla="*/ 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8" h="204">
                    <a:moveTo>
                      <a:pt x="348" y="194"/>
                    </a:moveTo>
                    <a:lnTo>
                      <a:pt x="362" y="189"/>
                    </a:lnTo>
                    <a:lnTo>
                      <a:pt x="365" y="178"/>
                    </a:lnTo>
                    <a:lnTo>
                      <a:pt x="372" y="179"/>
                    </a:lnTo>
                    <a:lnTo>
                      <a:pt x="378" y="194"/>
                    </a:lnTo>
                    <a:lnTo>
                      <a:pt x="370" y="197"/>
                    </a:lnTo>
                    <a:lnTo>
                      <a:pt x="347" y="197"/>
                    </a:lnTo>
                    <a:lnTo>
                      <a:pt x="348" y="194"/>
                    </a:lnTo>
                    <a:close/>
                    <a:moveTo>
                      <a:pt x="290" y="198"/>
                    </a:moveTo>
                    <a:lnTo>
                      <a:pt x="304" y="183"/>
                    </a:lnTo>
                    <a:lnTo>
                      <a:pt x="315" y="183"/>
                    </a:lnTo>
                    <a:lnTo>
                      <a:pt x="326" y="192"/>
                    </a:lnTo>
                    <a:lnTo>
                      <a:pt x="311" y="198"/>
                    </a:lnTo>
                    <a:lnTo>
                      <a:pt x="298" y="204"/>
                    </a:lnTo>
                    <a:lnTo>
                      <a:pt x="290" y="198"/>
                    </a:lnTo>
                    <a:close/>
                    <a:moveTo>
                      <a:pt x="73" y="61"/>
                    </a:moveTo>
                    <a:lnTo>
                      <a:pt x="183" y="33"/>
                    </a:lnTo>
                    <a:lnTo>
                      <a:pt x="197" y="28"/>
                    </a:lnTo>
                    <a:lnTo>
                      <a:pt x="209" y="11"/>
                    </a:lnTo>
                    <a:lnTo>
                      <a:pt x="233" y="0"/>
                    </a:lnTo>
                    <a:lnTo>
                      <a:pt x="251" y="28"/>
                    </a:lnTo>
                    <a:lnTo>
                      <a:pt x="236" y="61"/>
                    </a:lnTo>
                    <a:lnTo>
                      <a:pt x="234" y="69"/>
                    </a:lnTo>
                    <a:lnTo>
                      <a:pt x="245" y="86"/>
                    </a:lnTo>
                    <a:lnTo>
                      <a:pt x="253" y="81"/>
                    </a:lnTo>
                    <a:lnTo>
                      <a:pt x="264" y="81"/>
                    </a:lnTo>
                    <a:lnTo>
                      <a:pt x="278" y="97"/>
                    </a:lnTo>
                    <a:lnTo>
                      <a:pt x="303" y="134"/>
                    </a:lnTo>
                    <a:lnTo>
                      <a:pt x="325" y="137"/>
                    </a:lnTo>
                    <a:lnTo>
                      <a:pt x="339" y="131"/>
                    </a:lnTo>
                    <a:lnTo>
                      <a:pt x="350" y="120"/>
                    </a:lnTo>
                    <a:lnTo>
                      <a:pt x="345" y="103"/>
                    </a:lnTo>
                    <a:lnTo>
                      <a:pt x="331" y="92"/>
                    </a:lnTo>
                    <a:lnTo>
                      <a:pt x="323" y="98"/>
                    </a:lnTo>
                    <a:lnTo>
                      <a:pt x="317" y="89"/>
                    </a:lnTo>
                    <a:lnTo>
                      <a:pt x="320" y="86"/>
                    </a:lnTo>
                    <a:lnTo>
                      <a:pt x="333" y="86"/>
                    </a:lnTo>
                    <a:lnTo>
                      <a:pt x="343" y="90"/>
                    </a:lnTo>
                    <a:lnTo>
                      <a:pt x="356" y="106"/>
                    </a:lnTo>
                    <a:lnTo>
                      <a:pt x="362" y="123"/>
                    </a:lnTo>
                    <a:lnTo>
                      <a:pt x="364" y="139"/>
                    </a:lnTo>
                    <a:lnTo>
                      <a:pt x="337" y="148"/>
                    </a:lnTo>
                    <a:lnTo>
                      <a:pt x="314" y="161"/>
                    </a:lnTo>
                    <a:lnTo>
                      <a:pt x="289" y="189"/>
                    </a:lnTo>
                    <a:lnTo>
                      <a:pt x="276" y="198"/>
                    </a:lnTo>
                    <a:lnTo>
                      <a:pt x="276" y="192"/>
                    </a:lnTo>
                    <a:lnTo>
                      <a:pt x="292" y="183"/>
                    </a:lnTo>
                    <a:lnTo>
                      <a:pt x="295" y="172"/>
                    </a:lnTo>
                    <a:lnTo>
                      <a:pt x="290" y="151"/>
                    </a:lnTo>
                    <a:lnTo>
                      <a:pt x="272" y="161"/>
                    </a:lnTo>
                    <a:lnTo>
                      <a:pt x="267" y="170"/>
                    </a:lnTo>
                    <a:lnTo>
                      <a:pt x="270" y="184"/>
                    </a:lnTo>
                    <a:lnTo>
                      <a:pt x="258" y="190"/>
                    </a:lnTo>
                    <a:lnTo>
                      <a:pt x="240" y="162"/>
                    </a:lnTo>
                    <a:lnTo>
                      <a:pt x="219" y="136"/>
                    </a:lnTo>
                    <a:lnTo>
                      <a:pt x="206" y="123"/>
                    </a:lnTo>
                    <a:lnTo>
                      <a:pt x="165" y="136"/>
                    </a:lnTo>
                    <a:lnTo>
                      <a:pt x="133" y="142"/>
                    </a:lnTo>
                    <a:lnTo>
                      <a:pt x="5" y="170"/>
                    </a:lnTo>
                    <a:lnTo>
                      <a:pt x="0" y="140"/>
                    </a:lnTo>
                    <a:lnTo>
                      <a:pt x="3" y="75"/>
                    </a:lnTo>
                    <a:lnTo>
                      <a:pt x="31" y="69"/>
                    </a:lnTo>
                    <a:lnTo>
                      <a:pt x="73" y="61"/>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a:solidFill>
                    <a:prstClr val="black"/>
                  </a:solidFill>
                  <a:effectLst>
                    <a:outerShdw blurRad="38100" dist="38100" dir="2700000" algn="tl">
                      <a:srgbClr val="000000">
                        <a:alpha val="43137"/>
                      </a:srgbClr>
                    </a:outerShdw>
                  </a:effectLst>
                </a:endParaRPr>
              </a:p>
            </p:txBody>
          </p:sp>
          <p:sp>
            <p:nvSpPr>
              <p:cNvPr id="311" name="Freeform 86"/>
              <p:cNvSpPr>
                <a:spLocks/>
              </p:cNvSpPr>
              <p:nvPr/>
            </p:nvSpPr>
            <p:spPr bwMode="auto">
              <a:xfrm>
                <a:off x="3618" y="2246"/>
                <a:ext cx="938" cy="323"/>
              </a:xfrm>
              <a:custGeom>
                <a:avLst/>
                <a:gdLst>
                  <a:gd name="T0" fmla="*/ 701 w 938"/>
                  <a:gd name="T1" fmla="*/ 39 h 323"/>
                  <a:gd name="T2" fmla="*/ 376 w 938"/>
                  <a:gd name="T3" fmla="*/ 70 h 323"/>
                  <a:gd name="T4" fmla="*/ 278 w 938"/>
                  <a:gd name="T5" fmla="*/ 81 h 323"/>
                  <a:gd name="T6" fmla="*/ 250 w 938"/>
                  <a:gd name="T7" fmla="*/ 84 h 323"/>
                  <a:gd name="T8" fmla="*/ 225 w 938"/>
                  <a:gd name="T9" fmla="*/ 84 h 323"/>
                  <a:gd name="T10" fmla="*/ 223 w 938"/>
                  <a:gd name="T11" fmla="*/ 111 h 323"/>
                  <a:gd name="T12" fmla="*/ 173 w 938"/>
                  <a:gd name="T13" fmla="*/ 112 h 323"/>
                  <a:gd name="T14" fmla="*/ 129 w 938"/>
                  <a:gd name="T15" fmla="*/ 115 h 323"/>
                  <a:gd name="T16" fmla="*/ 78 w 938"/>
                  <a:gd name="T17" fmla="*/ 115 h 323"/>
                  <a:gd name="T18" fmla="*/ 70 w 938"/>
                  <a:gd name="T19" fmla="*/ 159 h 323"/>
                  <a:gd name="T20" fmla="*/ 59 w 938"/>
                  <a:gd name="T21" fmla="*/ 193 h 323"/>
                  <a:gd name="T22" fmla="*/ 39 w 938"/>
                  <a:gd name="T23" fmla="*/ 211 h 323"/>
                  <a:gd name="T24" fmla="*/ 29 w 938"/>
                  <a:gd name="T25" fmla="*/ 237 h 323"/>
                  <a:gd name="T26" fmla="*/ 28 w 938"/>
                  <a:gd name="T27" fmla="*/ 254 h 323"/>
                  <a:gd name="T28" fmla="*/ 3 w 938"/>
                  <a:gd name="T29" fmla="*/ 268 h 323"/>
                  <a:gd name="T30" fmla="*/ 12 w 938"/>
                  <a:gd name="T31" fmla="*/ 290 h 323"/>
                  <a:gd name="T32" fmla="*/ 6 w 938"/>
                  <a:gd name="T33" fmla="*/ 317 h 323"/>
                  <a:gd name="T34" fmla="*/ 0 w 938"/>
                  <a:gd name="T35" fmla="*/ 323 h 323"/>
                  <a:gd name="T36" fmla="*/ 676 w 938"/>
                  <a:gd name="T37" fmla="*/ 257 h 323"/>
                  <a:gd name="T38" fmla="*/ 677 w 938"/>
                  <a:gd name="T39" fmla="*/ 232 h 323"/>
                  <a:gd name="T40" fmla="*/ 688 w 938"/>
                  <a:gd name="T41" fmla="*/ 223 h 323"/>
                  <a:gd name="T42" fmla="*/ 707 w 938"/>
                  <a:gd name="T43" fmla="*/ 218 h 323"/>
                  <a:gd name="T44" fmla="*/ 710 w 938"/>
                  <a:gd name="T45" fmla="*/ 195 h 323"/>
                  <a:gd name="T46" fmla="*/ 737 w 938"/>
                  <a:gd name="T47" fmla="*/ 179 h 323"/>
                  <a:gd name="T48" fmla="*/ 762 w 938"/>
                  <a:gd name="T49" fmla="*/ 170 h 323"/>
                  <a:gd name="T50" fmla="*/ 787 w 938"/>
                  <a:gd name="T51" fmla="*/ 147 h 323"/>
                  <a:gd name="T52" fmla="*/ 815 w 938"/>
                  <a:gd name="T53" fmla="*/ 134 h 323"/>
                  <a:gd name="T54" fmla="*/ 818 w 938"/>
                  <a:gd name="T55" fmla="*/ 115 h 323"/>
                  <a:gd name="T56" fmla="*/ 843 w 938"/>
                  <a:gd name="T57" fmla="*/ 90 h 323"/>
                  <a:gd name="T58" fmla="*/ 848 w 938"/>
                  <a:gd name="T59" fmla="*/ 90 h 323"/>
                  <a:gd name="T60" fmla="*/ 848 w 938"/>
                  <a:gd name="T61" fmla="*/ 90 h 323"/>
                  <a:gd name="T62" fmla="*/ 848 w 938"/>
                  <a:gd name="T63" fmla="*/ 94 h 323"/>
                  <a:gd name="T64" fmla="*/ 849 w 938"/>
                  <a:gd name="T65" fmla="*/ 95 h 323"/>
                  <a:gd name="T66" fmla="*/ 852 w 938"/>
                  <a:gd name="T67" fmla="*/ 97 h 323"/>
                  <a:gd name="T68" fmla="*/ 852 w 938"/>
                  <a:gd name="T69" fmla="*/ 97 h 323"/>
                  <a:gd name="T70" fmla="*/ 860 w 938"/>
                  <a:gd name="T71" fmla="*/ 98 h 323"/>
                  <a:gd name="T72" fmla="*/ 865 w 938"/>
                  <a:gd name="T73" fmla="*/ 98 h 323"/>
                  <a:gd name="T74" fmla="*/ 879 w 938"/>
                  <a:gd name="T75" fmla="*/ 76 h 323"/>
                  <a:gd name="T76" fmla="*/ 891 w 938"/>
                  <a:gd name="T77" fmla="*/ 73 h 323"/>
                  <a:gd name="T78" fmla="*/ 905 w 938"/>
                  <a:gd name="T79" fmla="*/ 75 h 323"/>
                  <a:gd name="T80" fmla="*/ 916 w 938"/>
                  <a:gd name="T81" fmla="*/ 53 h 323"/>
                  <a:gd name="T82" fmla="*/ 933 w 938"/>
                  <a:gd name="T83" fmla="*/ 36 h 323"/>
                  <a:gd name="T84" fmla="*/ 937 w 938"/>
                  <a:gd name="T85" fmla="*/ 23 h 323"/>
                  <a:gd name="T86" fmla="*/ 938 w 938"/>
                  <a:gd name="T87" fmla="*/ 0 h 323"/>
                  <a:gd name="T88" fmla="*/ 926 w 938"/>
                  <a:gd name="T89" fmla="*/ 0 h 323"/>
                  <a:gd name="T90" fmla="*/ 908 w 938"/>
                  <a:gd name="T91" fmla="*/ 12 h 323"/>
                  <a:gd name="T92" fmla="*/ 865 w 938"/>
                  <a:gd name="T93" fmla="*/ 12 h 323"/>
                  <a:gd name="T94" fmla="*/ 751 w 938"/>
                  <a:gd name="T95" fmla="*/ 26 h 323"/>
                  <a:gd name="T96" fmla="*/ 701 w 938"/>
                  <a:gd name="T97" fmla="*/ 3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8" h="323">
                    <a:moveTo>
                      <a:pt x="701" y="39"/>
                    </a:moveTo>
                    <a:lnTo>
                      <a:pt x="376" y="70"/>
                    </a:lnTo>
                    <a:lnTo>
                      <a:pt x="278" y="81"/>
                    </a:lnTo>
                    <a:lnTo>
                      <a:pt x="250" y="84"/>
                    </a:lnTo>
                    <a:lnTo>
                      <a:pt x="225" y="84"/>
                    </a:lnTo>
                    <a:lnTo>
                      <a:pt x="223" y="111"/>
                    </a:lnTo>
                    <a:lnTo>
                      <a:pt x="173" y="112"/>
                    </a:lnTo>
                    <a:lnTo>
                      <a:pt x="129" y="115"/>
                    </a:lnTo>
                    <a:lnTo>
                      <a:pt x="78" y="115"/>
                    </a:lnTo>
                    <a:lnTo>
                      <a:pt x="70" y="159"/>
                    </a:lnTo>
                    <a:lnTo>
                      <a:pt x="59" y="193"/>
                    </a:lnTo>
                    <a:lnTo>
                      <a:pt x="39" y="211"/>
                    </a:lnTo>
                    <a:lnTo>
                      <a:pt x="29" y="237"/>
                    </a:lnTo>
                    <a:lnTo>
                      <a:pt x="28" y="254"/>
                    </a:lnTo>
                    <a:lnTo>
                      <a:pt x="3" y="268"/>
                    </a:lnTo>
                    <a:lnTo>
                      <a:pt x="12" y="290"/>
                    </a:lnTo>
                    <a:lnTo>
                      <a:pt x="6" y="317"/>
                    </a:lnTo>
                    <a:lnTo>
                      <a:pt x="0" y="323"/>
                    </a:lnTo>
                    <a:lnTo>
                      <a:pt x="676" y="257"/>
                    </a:lnTo>
                    <a:lnTo>
                      <a:pt x="677" y="232"/>
                    </a:lnTo>
                    <a:lnTo>
                      <a:pt x="688" y="223"/>
                    </a:lnTo>
                    <a:lnTo>
                      <a:pt x="707" y="218"/>
                    </a:lnTo>
                    <a:lnTo>
                      <a:pt x="710" y="195"/>
                    </a:lnTo>
                    <a:lnTo>
                      <a:pt x="737" y="179"/>
                    </a:lnTo>
                    <a:lnTo>
                      <a:pt x="762" y="170"/>
                    </a:lnTo>
                    <a:lnTo>
                      <a:pt x="787" y="147"/>
                    </a:lnTo>
                    <a:lnTo>
                      <a:pt x="815" y="134"/>
                    </a:lnTo>
                    <a:lnTo>
                      <a:pt x="818" y="115"/>
                    </a:lnTo>
                    <a:lnTo>
                      <a:pt x="843" y="90"/>
                    </a:lnTo>
                    <a:lnTo>
                      <a:pt x="848" y="90"/>
                    </a:lnTo>
                    <a:lnTo>
                      <a:pt x="848" y="90"/>
                    </a:lnTo>
                    <a:lnTo>
                      <a:pt x="848" y="94"/>
                    </a:lnTo>
                    <a:lnTo>
                      <a:pt x="849" y="95"/>
                    </a:lnTo>
                    <a:lnTo>
                      <a:pt x="852" y="97"/>
                    </a:lnTo>
                    <a:lnTo>
                      <a:pt x="852" y="97"/>
                    </a:lnTo>
                    <a:lnTo>
                      <a:pt x="860" y="98"/>
                    </a:lnTo>
                    <a:lnTo>
                      <a:pt x="865" y="98"/>
                    </a:lnTo>
                    <a:lnTo>
                      <a:pt x="879" y="76"/>
                    </a:lnTo>
                    <a:lnTo>
                      <a:pt x="891" y="73"/>
                    </a:lnTo>
                    <a:lnTo>
                      <a:pt x="905" y="75"/>
                    </a:lnTo>
                    <a:lnTo>
                      <a:pt x="916" y="53"/>
                    </a:lnTo>
                    <a:lnTo>
                      <a:pt x="933" y="36"/>
                    </a:lnTo>
                    <a:lnTo>
                      <a:pt x="937" y="23"/>
                    </a:lnTo>
                    <a:lnTo>
                      <a:pt x="938" y="0"/>
                    </a:lnTo>
                    <a:lnTo>
                      <a:pt x="926" y="0"/>
                    </a:lnTo>
                    <a:lnTo>
                      <a:pt x="908" y="12"/>
                    </a:lnTo>
                    <a:lnTo>
                      <a:pt x="865" y="12"/>
                    </a:lnTo>
                    <a:lnTo>
                      <a:pt x="751" y="26"/>
                    </a:lnTo>
                    <a:lnTo>
                      <a:pt x="701" y="39"/>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12" name="Freeform 87"/>
              <p:cNvSpPr>
                <a:spLocks/>
              </p:cNvSpPr>
              <p:nvPr/>
            </p:nvSpPr>
            <p:spPr bwMode="auto">
              <a:xfrm>
                <a:off x="3145" y="2372"/>
                <a:ext cx="531" cy="467"/>
              </a:xfrm>
              <a:custGeom>
                <a:avLst/>
                <a:gdLst>
                  <a:gd name="T0" fmla="*/ 531 w 531"/>
                  <a:gd name="T1" fmla="*/ 67 h 467"/>
                  <a:gd name="T2" fmla="*/ 506 w 531"/>
                  <a:gd name="T3" fmla="*/ 72 h 467"/>
                  <a:gd name="T4" fmla="*/ 474 w 531"/>
                  <a:gd name="T5" fmla="*/ 69 h 467"/>
                  <a:gd name="T6" fmla="*/ 477 w 531"/>
                  <a:gd name="T7" fmla="*/ 58 h 467"/>
                  <a:gd name="T8" fmla="*/ 496 w 531"/>
                  <a:gd name="T9" fmla="*/ 42 h 467"/>
                  <a:gd name="T10" fmla="*/ 501 w 531"/>
                  <a:gd name="T11" fmla="*/ 19 h 467"/>
                  <a:gd name="T12" fmla="*/ 490 w 531"/>
                  <a:gd name="T13" fmla="*/ 0 h 467"/>
                  <a:gd name="T14" fmla="*/ 0 w 531"/>
                  <a:gd name="T15" fmla="*/ 16 h 467"/>
                  <a:gd name="T16" fmla="*/ 11 w 531"/>
                  <a:gd name="T17" fmla="*/ 60 h 467"/>
                  <a:gd name="T18" fmla="*/ 11 w 531"/>
                  <a:gd name="T19" fmla="*/ 111 h 467"/>
                  <a:gd name="T20" fmla="*/ 18 w 531"/>
                  <a:gd name="T21" fmla="*/ 180 h 467"/>
                  <a:gd name="T22" fmla="*/ 20 w 531"/>
                  <a:gd name="T23" fmla="*/ 416 h 467"/>
                  <a:gd name="T24" fmla="*/ 34 w 531"/>
                  <a:gd name="T25" fmla="*/ 428 h 467"/>
                  <a:gd name="T26" fmla="*/ 53 w 531"/>
                  <a:gd name="T27" fmla="*/ 419 h 467"/>
                  <a:gd name="T28" fmla="*/ 70 w 531"/>
                  <a:gd name="T29" fmla="*/ 426 h 467"/>
                  <a:gd name="T30" fmla="*/ 75 w 531"/>
                  <a:gd name="T31" fmla="*/ 467 h 467"/>
                  <a:gd name="T32" fmla="*/ 421 w 531"/>
                  <a:gd name="T33" fmla="*/ 461 h 467"/>
                  <a:gd name="T34" fmla="*/ 429 w 531"/>
                  <a:gd name="T35" fmla="*/ 447 h 467"/>
                  <a:gd name="T36" fmla="*/ 427 w 531"/>
                  <a:gd name="T37" fmla="*/ 425 h 467"/>
                  <a:gd name="T38" fmla="*/ 415 w 531"/>
                  <a:gd name="T39" fmla="*/ 406 h 467"/>
                  <a:gd name="T40" fmla="*/ 426 w 531"/>
                  <a:gd name="T41" fmla="*/ 397 h 467"/>
                  <a:gd name="T42" fmla="*/ 415 w 531"/>
                  <a:gd name="T43" fmla="*/ 381 h 467"/>
                  <a:gd name="T44" fmla="*/ 420 w 531"/>
                  <a:gd name="T45" fmla="*/ 366 h 467"/>
                  <a:gd name="T46" fmla="*/ 429 w 531"/>
                  <a:gd name="T47" fmla="*/ 331 h 467"/>
                  <a:gd name="T48" fmla="*/ 445 w 531"/>
                  <a:gd name="T49" fmla="*/ 317 h 467"/>
                  <a:gd name="T50" fmla="*/ 440 w 531"/>
                  <a:gd name="T51" fmla="*/ 303 h 467"/>
                  <a:gd name="T52" fmla="*/ 463 w 531"/>
                  <a:gd name="T53" fmla="*/ 270 h 467"/>
                  <a:gd name="T54" fmla="*/ 481 w 531"/>
                  <a:gd name="T55" fmla="*/ 261 h 467"/>
                  <a:gd name="T56" fmla="*/ 479 w 531"/>
                  <a:gd name="T57" fmla="*/ 252 h 467"/>
                  <a:gd name="T58" fmla="*/ 477 w 531"/>
                  <a:gd name="T59" fmla="*/ 241 h 467"/>
                  <a:gd name="T60" fmla="*/ 495 w 531"/>
                  <a:gd name="T61" fmla="*/ 206 h 467"/>
                  <a:gd name="T62" fmla="*/ 510 w 531"/>
                  <a:gd name="T63" fmla="*/ 199 h 467"/>
                  <a:gd name="T64" fmla="*/ 512 w 531"/>
                  <a:gd name="T65" fmla="*/ 177 h 467"/>
                  <a:gd name="T66" fmla="*/ 523 w 531"/>
                  <a:gd name="T67" fmla="*/ 169 h 467"/>
                  <a:gd name="T68" fmla="*/ 504 w 531"/>
                  <a:gd name="T69" fmla="*/ 166 h 467"/>
                  <a:gd name="T70" fmla="*/ 496 w 531"/>
                  <a:gd name="T71" fmla="*/ 141 h 467"/>
                  <a:gd name="T72" fmla="*/ 513 w 531"/>
                  <a:gd name="T73" fmla="*/ 125 h 467"/>
                  <a:gd name="T74" fmla="*/ 516 w 531"/>
                  <a:gd name="T75" fmla="*/ 113 h 467"/>
                  <a:gd name="T76" fmla="*/ 524 w 531"/>
                  <a:gd name="T77" fmla="*/ 88 h 467"/>
                  <a:gd name="T78" fmla="*/ 531 w 531"/>
                  <a:gd name="T79" fmla="*/ 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1" h="467">
                    <a:moveTo>
                      <a:pt x="531" y="67"/>
                    </a:moveTo>
                    <a:lnTo>
                      <a:pt x="506" y="72"/>
                    </a:lnTo>
                    <a:lnTo>
                      <a:pt x="474" y="69"/>
                    </a:lnTo>
                    <a:lnTo>
                      <a:pt x="477" y="58"/>
                    </a:lnTo>
                    <a:lnTo>
                      <a:pt x="496" y="42"/>
                    </a:lnTo>
                    <a:lnTo>
                      <a:pt x="501" y="19"/>
                    </a:lnTo>
                    <a:lnTo>
                      <a:pt x="490" y="0"/>
                    </a:lnTo>
                    <a:lnTo>
                      <a:pt x="0" y="16"/>
                    </a:lnTo>
                    <a:lnTo>
                      <a:pt x="11" y="60"/>
                    </a:lnTo>
                    <a:lnTo>
                      <a:pt x="11" y="111"/>
                    </a:lnTo>
                    <a:lnTo>
                      <a:pt x="18" y="180"/>
                    </a:lnTo>
                    <a:lnTo>
                      <a:pt x="20" y="416"/>
                    </a:lnTo>
                    <a:lnTo>
                      <a:pt x="34" y="428"/>
                    </a:lnTo>
                    <a:lnTo>
                      <a:pt x="53" y="419"/>
                    </a:lnTo>
                    <a:lnTo>
                      <a:pt x="70" y="426"/>
                    </a:lnTo>
                    <a:lnTo>
                      <a:pt x="75" y="467"/>
                    </a:lnTo>
                    <a:lnTo>
                      <a:pt x="421" y="461"/>
                    </a:lnTo>
                    <a:lnTo>
                      <a:pt x="429" y="447"/>
                    </a:lnTo>
                    <a:lnTo>
                      <a:pt x="427" y="425"/>
                    </a:lnTo>
                    <a:lnTo>
                      <a:pt x="415" y="406"/>
                    </a:lnTo>
                    <a:lnTo>
                      <a:pt x="426" y="397"/>
                    </a:lnTo>
                    <a:lnTo>
                      <a:pt x="415" y="381"/>
                    </a:lnTo>
                    <a:lnTo>
                      <a:pt x="420" y="366"/>
                    </a:lnTo>
                    <a:lnTo>
                      <a:pt x="429" y="331"/>
                    </a:lnTo>
                    <a:lnTo>
                      <a:pt x="445" y="317"/>
                    </a:lnTo>
                    <a:lnTo>
                      <a:pt x="440" y="303"/>
                    </a:lnTo>
                    <a:lnTo>
                      <a:pt x="463" y="270"/>
                    </a:lnTo>
                    <a:lnTo>
                      <a:pt x="481" y="261"/>
                    </a:lnTo>
                    <a:lnTo>
                      <a:pt x="479" y="252"/>
                    </a:lnTo>
                    <a:lnTo>
                      <a:pt x="477" y="241"/>
                    </a:lnTo>
                    <a:lnTo>
                      <a:pt x="495" y="206"/>
                    </a:lnTo>
                    <a:lnTo>
                      <a:pt x="510" y="199"/>
                    </a:lnTo>
                    <a:lnTo>
                      <a:pt x="512" y="177"/>
                    </a:lnTo>
                    <a:lnTo>
                      <a:pt x="523" y="169"/>
                    </a:lnTo>
                    <a:lnTo>
                      <a:pt x="504" y="166"/>
                    </a:lnTo>
                    <a:lnTo>
                      <a:pt x="496" y="141"/>
                    </a:lnTo>
                    <a:lnTo>
                      <a:pt x="513" y="125"/>
                    </a:lnTo>
                    <a:lnTo>
                      <a:pt x="516" y="113"/>
                    </a:lnTo>
                    <a:lnTo>
                      <a:pt x="524" y="88"/>
                    </a:lnTo>
                    <a:lnTo>
                      <a:pt x="531" y="67"/>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13" name="Freeform 88"/>
              <p:cNvSpPr>
                <a:spLocks/>
              </p:cNvSpPr>
              <p:nvPr/>
            </p:nvSpPr>
            <p:spPr bwMode="auto">
              <a:xfrm>
                <a:off x="3017" y="1813"/>
                <a:ext cx="710" cy="631"/>
              </a:xfrm>
              <a:custGeom>
                <a:avLst/>
                <a:gdLst>
                  <a:gd name="T0" fmla="*/ 438 w 710"/>
                  <a:gd name="T1" fmla="*/ 33 h 631"/>
                  <a:gd name="T2" fmla="*/ 423 w 710"/>
                  <a:gd name="T3" fmla="*/ 15 h 631"/>
                  <a:gd name="T4" fmla="*/ 415 w 710"/>
                  <a:gd name="T5" fmla="*/ 0 h 631"/>
                  <a:gd name="T6" fmla="*/ 14 w 710"/>
                  <a:gd name="T7" fmla="*/ 16 h 631"/>
                  <a:gd name="T8" fmla="*/ 0 w 710"/>
                  <a:gd name="T9" fmla="*/ 16 h 631"/>
                  <a:gd name="T10" fmla="*/ 7 w 710"/>
                  <a:gd name="T11" fmla="*/ 32 h 631"/>
                  <a:gd name="T12" fmla="*/ 6 w 710"/>
                  <a:gd name="T13" fmla="*/ 46 h 631"/>
                  <a:gd name="T14" fmla="*/ 21 w 710"/>
                  <a:gd name="T15" fmla="*/ 71 h 631"/>
                  <a:gd name="T16" fmla="*/ 40 w 710"/>
                  <a:gd name="T17" fmla="*/ 96 h 631"/>
                  <a:gd name="T18" fmla="*/ 59 w 710"/>
                  <a:gd name="T19" fmla="*/ 113 h 631"/>
                  <a:gd name="T20" fmla="*/ 73 w 710"/>
                  <a:gd name="T21" fmla="*/ 114 h 631"/>
                  <a:gd name="T22" fmla="*/ 82 w 710"/>
                  <a:gd name="T23" fmla="*/ 121 h 631"/>
                  <a:gd name="T24" fmla="*/ 82 w 710"/>
                  <a:gd name="T25" fmla="*/ 139 h 631"/>
                  <a:gd name="T26" fmla="*/ 71 w 710"/>
                  <a:gd name="T27" fmla="*/ 149 h 631"/>
                  <a:gd name="T28" fmla="*/ 68 w 710"/>
                  <a:gd name="T29" fmla="*/ 163 h 631"/>
                  <a:gd name="T30" fmla="*/ 81 w 710"/>
                  <a:gd name="T31" fmla="*/ 185 h 631"/>
                  <a:gd name="T32" fmla="*/ 96 w 710"/>
                  <a:gd name="T33" fmla="*/ 203 h 631"/>
                  <a:gd name="T34" fmla="*/ 112 w 710"/>
                  <a:gd name="T35" fmla="*/ 214 h 631"/>
                  <a:gd name="T36" fmla="*/ 121 w 710"/>
                  <a:gd name="T37" fmla="*/ 288 h 631"/>
                  <a:gd name="T38" fmla="*/ 123 w 710"/>
                  <a:gd name="T39" fmla="*/ 512 h 631"/>
                  <a:gd name="T40" fmla="*/ 125 w 710"/>
                  <a:gd name="T41" fmla="*/ 542 h 631"/>
                  <a:gd name="T42" fmla="*/ 128 w 710"/>
                  <a:gd name="T43" fmla="*/ 575 h 631"/>
                  <a:gd name="T44" fmla="*/ 267 w 710"/>
                  <a:gd name="T45" fmla="*/ 570 h 631"/>
                  <a:gd name="T46" fmla="*/ 412 w 710"/>
                  <a:gd name="T47" fmla="*/ 566 h 631"/>
                  <a:gd name="T48" fmla="*/ 543 w 710"/>
                  <a:gd name="T49" fmla="*/ 561 h 631"/>
                  <a:gd name="T50" fmla="*/ 615 w 710"/>
                  <a:gd name="T51" fmla="*/ 559 h 631"/>
                  <a:gd name="T52" fmla="*/ 629 w 710"/>
                  <a:gd name="T53" fmla="*/ 581 h 631"/>
                  <a:gd name="T54" fmla="*/ 624 w 710"/>
                  <a:gd name="T55" fmla="*/ 601 h 631"/>
                  <a:gd name="T56" fmla="*/ 605 w 710"/>
                  <a:gd name="T57" fmla="*/ 617 h 631"/>
                  <a:gd name="T58" fmla="*/ 601 w 710"/>
                  <a:gd name="T59" fmla="*/ 628 h 631"/>
                  <a:gd name="T60" fmla="*/ 635 w 710"/>
                  <a:gd name="T61" fmla="*/ 631 h 631"/>
                  <a:gd name="T62" fmla="*/ 660 w 710"/>
                  <a:gd name="T63" fmla="*/ 626 h 631"/>
                  <a:gd name="T64" fmla="*/ 669 w 710"/>
                  <a:gd name="T65" fmla="*/ 592 h 631"/>
                  <a:gd name="T66" fmla="*/ 674 w 710"/>
                  <a:gd name="T67" fmla="*/ 556 h 631"/>
                  <a:gd name="T68" fmla="*/ 687 w 710"/>
                  <a:gd name="T69" fmla="*/ 539 h 631"/>
                  <a:gd name="T70" fmla="*/ 704 w 710"/>
                  <a:gd name="T71" fmla="*/ 530 h 631"/>
                  <a:gd name="T72" fmla="*/ 704 w 710"/>
                  <a:gd name="T73" fmla="*/ 511 h 631"/>
                  <a:gd name="T74" fmla="*/ 710 w 710"/>
                  <a:gd name="T75" fmla="*/ 498 h 631"/>
                  <a:gd name="T76" fmla="*/ 699 w 710"/>
                  <a:gd name="T77" fmla="*/ 483 h 631"/>
                  <a:gd name="T78" fmla="*/ 691 w 710"/>
                  <a:gd name="T79" fmla="*/ 489 h 631"/>
                  <a:gd name="T80" fmla="*/ 679 w 710"/>
                  <a:gd name="T81" fmla="*/ 475 h 631"/>
                  <a:gd name="T82" fmla="*/ 671 w 710"/>
                  <a:gd name="T83" fmla="*/ 445 h 631"/>
                  <a:gd name="T84" fmla="*/ 676 w 710"/>
                  <a:gd name="T85" fmla="*/ 430 h 631"/>
                  <a:gd name="T86" fmla="*/ 663 w 710"/>
                  <a:gd name="T87" fmla="*/ 409 h 631"/>
                  <a:gd name="T88" fmla="*/ 652 w 710"/>
                  <a:gd name="T89" fmla="*/ 380 h 631"/>
                  <a:gd name="T90" fmla="*/ 623 w 710"/>
                  <a:gd name="T91" fmla="*/ 375 h 631"/>
                  <a:gd name="T92" fmla="*/ 579 w 710"/>
                  <a:gd name="T93" fmla="*/ 341 h 631"/>
                  <a:gd name="T94" fmla="*/ 568 w 710"/>
                  <a:gd name="T95" fmla="*/ 314 h 631"/>
                  <a:gd name="T96" fmla="*/ 573 w 710"/>
                  <a:gd name="T97" fmla="*/ 294 h 631"/>
                  <a:gd name="T98" fmla="*/ 585 w 710"/>
                  <a:gd name="T99" fmla="*/ 256 h 631"/>
                  <a:gd name="T100" fmla="*/ 588 w 710"/>
                  <a:gd name="T101" fmla="*/ 239 h 631"/>
                  <a:gd name="T102" fmla="*/ 576 w 710"/>
                  <a:gd name="T103" fmla="*/ 233 h 631"/>
                  <a:gd name="T104" fmla="*/ 534 w 710"/>
                  <a:gd name="T105" fmla="*/ 227 h 631"/>
                  <a:gd name="T106" fmla="*/ 527 w 710"/>
                  <a:gd name="T107" fmla="*/ 216 h 631"/>
                  <a:gd name="T108" fmla="*/ 526 w 710"/>
                  <a:gd name="T109" fmla="*/ 191 h 631"/>
                  <a:gd name="T110" fmla="*/ 493 w 710"/>
                  <a:gd name="T111" fmla="*/ 169 h 631"/>
                  <a:gd name="T112" fmla="*/ 449 w 710"/>
                  <a:gd name="T113" fmla="*/ 121 h 631"/>
                  <a:gd name="T114" fmla="*/ 434 w 710"/>
                  <a:gd name="T115" fmla="*/ 75 h 631"/>
                  <a:gd name="T116" fmla="*/ 434 w 710"/>
                  <a:gd name="T117" fmla="*/ 49 h 631"/>
                  <a:gd name="T118" fmla="*/ 438 w 710"/>
                  <a:gd name="T119" fmla="*/ 33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0" h="631">
                    <a:moveTo>
                      <a:pt x="438" y="33"/>
                    </a:moveTo>
                    <a:lnTo>
                      <a:pt x="423" y="15"/>
                    </a:lnTo>
                    <a:lnTo>
                      <a:pt x="415" y="0"/>
                    </a:lnTo>
                    <a:lnTo>
                      <a:pt x="14" y="16"/>
                    </a:lnTo>
                    <a:lnTo>
                      <a:pt x="0" y="16"/>
                    </a:lnTo>
                    <a:lnTo>
                      <a:pt x="7" y="32"/>
                    </a:lnTo>
                    <a:lnTo>
                      <a:pt x="6" y="46"/>
                    </a:lnTo>
                    <a:lnTo>
                      <a:pt x="21" y="71"/>
                    </a:lnTo>
                    <a:lnTo>
                      <a:pt x="40" y="96"/>
                    </a:lnTo>
                    <a:lnTo>
                      <a:pt x="59" y="113"/>
                    </a:lnTo>
                    <a:lnTo>
                      <a:pt x="73" y="114"/>
                    </a:lnTo>
                    <a:lnTo>
                      <a:pt x="82" y="121"/>
                    </a:lnTo>
                    <a:lnTo>
                      <a:pt x="82" y="139"/>
                    </a:lnTo>
                    <a:lnTo>
                      <a:pt x="71" y="149"/>
                    </a:lnTo>
                    <a:lnTo>
                      <a:pt x="68" y="163"/>
                    </a:lnTo>
                    <a:lnTo>
                      <a:pt x="81" y="185"/>
                    </a:lnTo>
                    <a:lnTo>
                      <a:pt x="96" y="203"/>
                    </a:lnTo>
                    <a:lnTo>
                      <a:pt x="112" y="214"/>
                    </a:lnTo>
                    <a:lnTo>
                      <a:pt x="121" y="288"/>
                    </a:lnTo>
                    <a:lnTo>
                      <a:pt x="123" y="512"/>
                    </a:lnTo>
                    <a:lnTo>
                      <a:pt x="125" y="542"/>
                    </a:lnTo>
                    <a:lnTo>
                      <a:pt x="128" y="575"/>
                    </a:lnTo>
                    <a:lnTo>
                      <a:pt x="267" y="570"/>
                    </a:lnTo>
                    <a:lnTo>
                      <a:pt x="412" y="566"/>
                    </a:lnTo>
                    <a:lnTo>
                      <a:pt x="543" y="561"/>
                    </a:lnTo>
                    <a:lnTo>
                      <a:pt x="615" y="559"/>
                    </a:lnTo>
                    <a:lnTo>
                      <a:pt x="629" y="581"/>
                    </a:lnTo>
                    <a:lnTo>
                      <a:pt x="624" y="601"/>
                    </a:lnTo>
                    <a:lnTo>
                      <a:pt x="605" y="617"/>
                    </a:lnTo>
                    <a:lnTo>
                      <a:pt x="601" y="628"/>
                    </a:lnTo>
                    <a:lnTo>
                      <a:pt x="635" y="631"/>
                    </a:lnTo>
                    <a:lnTo>
                      <a:pt x="660" y="626"/>
                    </a:lnTo>
                    <a:lnTo>
                      <a:pt x="669" y="592"/>
                    </a:lnTo>
                    <a:lnTo>
                      <a:pt x="674" y="556"/>
                    </a:lnTo>
                    <a:lnTo>
                      <a:pt x="687" y="539"/>
                    </a:lnTo>
                    <a:lnTo>
                      <a:pt x="704" y="530"/>
                    </a:lnTo>
                    <a:lnTo>
                      <a:pt x="704" y="511"/>
                    </a:lnTo>
                    <a:lnTo>
                      <a:pt x="710" y="498"/>
                    </a:lnTo>
                    <a:lnTo>
                      <a:pt x="699" y="483"/>
                    </a:lnTo>
                    <a:lnTo>
                      <a:pt x="691" y="489"/>
                    </a:lnTo>
                    <a:lnTo>
                      <a:pt x="679" y="475"/>
                    </a:lnTo>
                    <a:lnTo>
                      <a:pt x="671" y="445"/>
                    </a:lnTo>
                    <a:lnTo>
                      <a:pt x="676" y="430"/>
                    </a:lnTo>
                    <a:lnTo>
                      <a:pt x="663" y="409"/>
                    </a:lnTo>
                    <a:lnTo>
                      <a:pt x="652" y="380"/>
                    </a:lnTo>
                    <a:lnTo>
                      <a:pt x="623" y="375"/>
                    </a:lnTo>
                    <a:lnTo>
                      <a:pt x="579" y="341"/>
                    </a:lnTo>
                    <a:lnTo>
                      <a:pt x="568" y="314"/>
                    </a:lnTo>
                    <a:lnTo>
                      <a:pt x="573" y="294"/>
                    </a:lnTo>
                    <a:lnTo>
                      <a:pt x="585" y="256"/>
                    </a:lnTo>
                    <a:lnTo>
                      <a:pt x="588" y="239"/>
                    </a:lnTo>
                    <a:lnTo>
                      <a:pt x="576" y="233"/>
                    </a:lnTo>
                    <a:lnTo>
                      <a:pt x="534" y="227"/>
                    </a:lnTo>
                    <a:lnTo>
                      <a:pt x="527" y="216"/>
                    </a:lnTo>
                    <a:lnTo>
                      <a:pt x="526" y="191"/>
                    </a:lnTo>
                    <a:lnTo>
                      <a:pt x="493" y="169"/>
                    </a:lnTo>
                    <a:lnTo>
                      <a:pt x="449" y="121"/>
                    </a:lnTo>
                    <a:lnTo>
                      <a:pt x="434" y="75"/>
                    </a:lnTo>
                    <a:lnTo>
                      <a:pt x="434" y="49"/>
                    </a:lnTo>
                    <a:lnTo>
                      <a:pt x="438" y="33"/>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14" name="Freeform 89"/>
              <p:cNvSpPr>
                <a:spLocks/>
              </p:cNvSpPr>
              <p:nvPr/>
            </p:nvSpPr>
            <p:spPr bwMode="auto">
              <a:xfrm>
                <a:off x="4166" y="2486"/>
                <a:ext cx="584" cy="614"/>
              </a:xfrm>
              <a:custGeom>
                <a:avLst/>
                <a:gdLst>
                  <a:gd name="T0" fmla="*/ 0 w 584"/>
                  <a:gd name="T1" fmla="*/ 46 h 614"/>
                  <a:gd name="T2" fmla="*/ 4 w 584"/>
                  <a:gd name="T3" fmla="*/ 80 h 614"/>
                  <a:gd name="T4" fmla="*/ 42 w 584"/>
                  <a:gd name="T5" fmla="*/ 191 h 614"/>
                  <a:gd name="T6" fmla="*/ 61 w 584"/>
                  <a:gd name="T7" fmla="*/ 259 h 614"/>
                  <a:gd name="T8" fmla="*/ 83 w 584"/>
                  <a:gd name="T9" fmla="*/ 342 h 614"/>
                  <a:gd name="T10" fmla="*/ 101 w 584"/>
                  <a:gd name="T11" fmla="*/ 384 h 614"/>
                  <a:gd name="T12" fmla="*/ 115 w 584"/>
                  <a:gd name="T13" fmla="*/ 403 h 614"/>
                  <a:gd name="T14" fmla="*/ 101 w 584"/>
                  <a:gd name="T15" fmla="*/ 453 h 614"/>
                  <a:gd name="T16" fmla="*/ 111 w 584"/>
                  <a:gd name="T17" fmla="*/ 492 h 614"/>
                  <a:gd name="T18" fmla="*/ 108 w 584"/>
                  <a:gd name="T19" fmla="*/ 540 h 614"/>
                  <a:gd name="T20" fmla="*/ 120 w 584"/>
                  <a:gd name="T21" fmla="*/ 551 h 614"/>
                  <a:gd name="T22" fmla="*/ 136 w 584"/>
                  <a:gd name="T23" fmla="*/ 592 h 614"/>
                  <a:gd name="T24" fmla="*/ 200 w 584"/>
                  <a:gd name="T25" fmla="*/ 606 h 614"/>
                  <a:gd name="T26" fmla="*/ 401 w 584"/>
                  <a:gd name="T27" fmla="*/ 595 h 614"/>
                  <a:gd name="T28" fmla="*/ 464 w 584"/>
                  <a:gd name="T29" fmla="*/ 590 h 614"/>
                  <a:gd name="T30" fmla="*/ 481 w 584"/>
                  <a:gd name="T31" fmla="*/ 614 h 614"/>
                  <a:gd name="T32" fmla="*/ 473 w 584"/>
                  <a:gd name="T33" fmla="*/ 558 h 614"/>
                  <a:gd name="T34" fmla="*/ 517 w 584"/>
                  <a:gd name="T35" fmla="*/ 553 h 614"/>
                  <a:gd name="T36" fmla="*/ 542 w 584"/>
                  <a:gd name="T37" fmla="*/ 515 h 614"/>
                  <a:gd name="T38" fmla="*/ 565 w 584"/>
                  <a:gd name="T39" fmla="*/ 426 h 614"/>
                  <a:gd name="T40" fmla="*/ 584 w 584"/>
                  <a:gd name="T41" fmla="*/ 372 h 614"/>
                  <a:gd name="T42" fmla="*/ 568 w 584"/>
                  <a:gd name="T43" fmla="*/ 367 h 614"/>
                  <a:gd name="T44" fmla="*/ 548 w 584"/>
                  <a:gd name="T45" fmla="*/ 347 h 614"/>
                  <a:gd name="T46" fmla="*/ 526 w 584"/>
                  <a:gd name="T47" fmla="*/ 311 h 614"/>
                  <a:gd name="T48" fmla="*/ 499 w 584"/>
                  <a:gd name="T49" fmla="*/ 277 h 614"/>
                  <a:gd name="T50" fmla="*/ 456 w 584"/>
                  <a:gd name="T51" fmla="*/ 225 h 614"/>
                  <a:gd name="T52" fmla="*/ 434 w 584"/>
                  <a:gd name="T53" fmla="*/ 197 h 614"/>
                  <a:gd name="T54" fmla="*/ 406 w 584"/>
                  <a:gd name="T55" fmla="*/ 177 h 614"/>
                  <a:gd name="T56" fmla="*/ 373 w 584"/>
                  <a:gd name="T57" fmla="*/ 144 h 614"/>
                  <a:gd name="T58" fmla="*/ 342 w 584"/>
                  <a:gd name="T59" fmla="*/ 124 h 614"/>
                  <a:gd name="T60" fmla="*/ 323 w 584"/>
                  <a:gd name="T61" fmla="*/ 97 h 614"/>
                  <a:gd name="T62" fmla="*/ 281 w 584"/>
                  <a:gd name="T63" fmla="*/ 67 h 614"/>
                  <a:gd name="T64" fmla="*/ 248 w 584"/>
                  <a:gd name="T65" fmla="*/ 44 h 614"/>
                  <a:gd name="T66" fmla="*/ 251 w 584"/>
                  <a:gd name="T67" fmla="*/ 21 h 614"/>
                  <a:gd name="T68" fmla="*/ 262 w 584"/>
                  <a:gd name="T69"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4" h="614">
                    <a:moveTo>
                      <a:pt x="0" y="31"/>
                    </a:moveTo>
                    <a:lnTo>
                      <a:pt x="0" y="46"/>
                    </a:lnTo>
                    <a:lnTo>
                      <a:pt x="1" y="58"/>
                    </a:lnTo>
                    <a:lnTo>
                      <a:pt x="4" y="80"/>
                    </a:lnTo>
                    <a:lnTo>
                      <a:pt x="26" y="130"/>
                    </a:lnTo>
                    <a:lnTo>
                      <a:pt x="42" y="191"/>
                    </a:lnTo>
                    <a:lnTo>
                      <a:pt x="51" y="230"/>
                    </a:lnTo>
                    <a:lnTo>
                      <a:pt x="61" y="259"/>
                    </a:lnTo>
                    <a:lnTo>
                      <a:pt x="70" y="303"/>
                    </a:lnTo>
                    <a:lnTo>
                      <a:pt x="83" y="342"/>
                    </a:lnTo>
                    <a:lnTo>
                      <a:pt x="100" y="364"/>
                    </a:lnTo>
                    <a:lnTo>
                      <a:pt x="101" y="384"/>
                    </a:lnTo>
                    <a:lnTo>
                      <a:pt x="114" y="389"/>
                    </a:lnTo>
                    <a:lnTo>
                      <a:pt x="115" y="403"/>
                    </a:lnTo>
                    <a:lnTo>
                      <a:pt x="104" y="433"/>
                    </a:lnTo>
                    <a:lnTo>
                      <a:pt x="101" y="453"/>
                    </a:lnTo>
                    <a:lnTo>
                      <a:pt x="100" y="465"/>
                    </a:lnTo>
                    <a:lnTo>
                      <a:pt x="111" y="492"/>
                    </a:lnTo>
                    <a:lnTo>
                      <a:pt x="112" y="526"/>
                    </a:lnTo>
                    <a:lnTo>
                      <a:pt x="108" y="540"/>
                    </a:lnTo>
                    <a:lnTo>
                      <a:pt x="111" y="547"/>
                    </a:lnTo>
                    <a:lnTo>
                      <a:pt x="120" y="551"/>
                    </a:lnTo>
                    <a:lnTo>
                      <a:pt x="122" y="572"/>
                    </a:lnTo>
                    <a:lnTo>
                      <a:pt x="136" y="592"/>
                    </a:lnTo>
                    <a:lnTo>
                      <a:pt x="150" y="606"/>
                    </a:lnTo>
                    <a:lnTo>
                      <a:pt x="200" y="606"/>
                    </a:lnTo>
                    <a:lnTo>
                      <a:pt x="267" y="603"/>
                    </a:lnTo>
                    <a:lnTo>
                      <a:pt x="401" y="595"/>
                    </a:lnTo>
                    <a:lnTo>
                      <a:pt x="435" y="590"/>
                    </a:lnTo>
                    <a:lnTo>
                      <a:pt x="464" y="590"/>
                    </a:lnTo>
                    <a:lnTo>
                      <a:pt x="465" y="609"/>
                    </a:lnTo>
                    <a:lnTo>
                      <a:pt x="481" y="614"/>
                    </a:lnTo>
                    <a:lnTo>
                      <a:pt x="482" y="587"/>
                    </a:lnTo>
                    <a:lnTo>
                      <a:pt x="473" y="558"/>
                    </a:lnTo>
                    <a:lnTo>
                      <a:pt x="479" y="548"/>
                    </a:lnTo>
                    <a:lnTo>
                      <a:pt x="517" y="553"/>
                    </a:lnTo>
                    <a:lnTo>
                      <a:pt x="548" y="554"/>
                    </a:lnTo>
                    <a:lnTo>
                      <a:pt x="542" y="515"/>
                    </a:lnTo>
                    <a:lnTo>
                      <a:pt x="556" y="453"/>
                    </a:lnTo>
                    <a:lnTo>
                      <a:pt x="565" y="426"/>
                    </a:lnTo>
                    <a:lnTo>
                      <a:pt x="562" y="411"/>
                    </a:lnTo>
                    <a:lnTo>
                      <a:pt x="584" y="372"/>
                    </a:lnTo>
                    <a:lnTo>
                      <a:pt x="581" y="364"/>
                    </a:lnTo>
                    <a:lnTo>
                      <a:pt x="568" y="367"/>
                    </a:lnTo>
                    <a:lnTo>
                      <a:pt x="553" y="359"/>
                    </a:lnTo>
                    <a:lnTo>
                      <a:pt x="548" y="347"/>
                    </a:lnTo>
                    <a:lnTo>
                      <a:pt x="540" y="325"/>
                    </a:lnTo>
                    <a:lnTo>
                      <a:pt x="526" y="311"/>
                    </a:lnTo>
                    <a:lnTo>
                      <a:pt x="509" y="308"/>
                    </a:lnTo>
                    <a:lnTo>
                      <a:pt x="499" y="277"/>
                    </a:lnTo>
                    <a:lnTo>
                      <a:pt x="481" y="238"/>
                    </a:lnTo>
                    <a:lnTo>
                      <a:pt x="456" y="225"/>
                    </a:lnTo>
                    <a:lnTo>
                      <a:pt x="442" y="213"/>
                    </a:lnTo>
                    <a:lnTo>
                      <a:pt x="434" y="197"/>
                    </a:lnTo>
                    <a:lnTo>
                      <a:pt x="421" y="184"/>
                    </a:lnTo>
                    <a:lnTo>
                      <a:pt x="406" y="177"/>
                    </a:lnTo>
                    <a:lnTo>
                      <a:pt x="392" y="158"/>
                    </a:lnTo>
                    <a:lnTo>
                      <a:pt x="373" y="144"/>
                    </a:lnTo>
                    <a:lnTo>
                      <a:pt x="345" y="133"/>
                    </a:lnTo>
                    <a:lnTo>
                      <a:pt x="342" y="124"/>
                    </a:lnTo>
                    <a:lnTo>
                      <a:pt x="326" y="106"/>
                    </a:lnTo>
                    <a:lnTo>
                      <a:pt x="323" y="97"/>
                    </a:lnTo>
                    <a:lnTo>
                      <a:pt x="303" y="66"/>
                    </a:lnTo>
                    <a:lnTo>
                      <a:pt x="281" y="67"/>
                    </a:lnTo>
                    <a:lnTo>
                      <a:pt x="257" y="52"/>
                    </a:lnTo>
                    <a:lnTo>
                      <a:pt x="248" y="44"/>
                    </a:lnTo>
                    <a:lnTo>
                      <a:pt x="247" y="33"/>
                    </a:lnTo>
                    <a:lnTo>
                      <a:pt x="251" y="21"/>
                    </a:lnTo>
                    <a:lnTo>
                      <a:pt x="265" y="14"/>
                    </a:lnTo>
                    <a:lnTo>
                      <a:pt x="262" y="0"/>
                    </a:lnTo>
                    <a:lnTo>
                      <a:pt x="0" y="31"/>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15" name="Freeform 90"/>
              <p:cNvSpPr>
                <a:spLocks/>
              </p:cNvSpPr>
              <p:nvPr/>
            </p:nvSpPr>
            <p:spPr bwMode="auto">
              <a:xfrm>
                <a:off x="4413" y="2435"/>
                <a:ext cx="551" cy="418"/>
              </a:xfrm>
              <a:custGeom>
                <a:avLst/>
                <a:gdLst>
                  <a:gd name="T0" fmla="*/ 332 w 551"/>
                  <a:gd name="T1" fmla="*/ 412 h 418"/>
                  <a:gd name="T2" fmla="*/ 321 w 551"/>
                  <a:gd name="T3" fmla="*/ 418 h 418"/>
                  <a:gd name="T4" fmla="*/ 304 w 551"/>
                  <a:gd name="T5" fmla="*/ 409 h 418"/>
                  <a:gd name="T6" fmla="*/ 301 w 551"/>
                  <a:gd name="T7" fmla="*/ 396 h 418"/>
                  <a:gd name="T8" fmla="*/ 293 w 551"/>
                  <a:gd name="T9" fmla="*/ 374 h 418"/>
                  <a:gd name="T10" fmla="*/ 279 w 551"/>
                  <a:gd name="T11" fmla="*/ 360 h 418"/>
                  <a:gd name="T12" fmla="*/ 262 w 551"/>
                  <a:gd name="T13" fmla="*/ 357 h 418"/>
                  <a:gd name="T14" fmla="*/ 252 w 551"/>
                  <a:gd name="T15" fmla="*/ 326 h 418"/>
                  <a:gd name="T16" fmla="*/ 235 w 551"/>
                  <a:gd name="T17" fmla="*/ 289 h 418"/>
                  <a:gd name="T18" fmla="*/ 209 w 551"/>
                  <a:gd name="T19" fmla="*/ 278 h 418"/>
                  <a:gd name="T20" fmla="*/ 195 w 551"/>
                  <a:gd name="T21" fmla="*/ 265 h 418"/>
                  <a:gd name="T22" fmla="*/ 187 w 551"/>
                  <a:gd name="T23" fmla="*/ 249 h 418"/>
                  <a:gd name="T24" fmla="*/ 174 w 551"/>
                  <a:gd name="T25" fmla="*/ 237 h 418"/>
                  <a:gd name="T26" fmla="*/ 160 w 551"/>
                  <a:gd name="T27" fmla="*/ 229 h 418"/>
                  <a:gd name="T28" fmla="*/ 146 w 551"/>
                  <a:gd name="T29" fmla="*/ 210 h 418"/>
                  <a:gd name="T30" fmla="*/ 128 w 551"/>
                  <a:gd name="T31" fmla="*/ 196 h 418"/>
                  <a:gd name="T32" fmla="*/ 98 w 551"/>
                  <a:gd name="T33" fmla="*/ 185 h 418"/>
                  <a:gd name="T34" fmla="*/ 95 w 551"/>
                  <a:gd name="T35" fmla="*/ 176 h 418"/>
                  <a:gd name="T36" fmla="*/ 81 w 551"/>
                  <a:gd name="T37" fmla="*/ 157 h 418"/>
                  <a:gd name="T38" fmla="*/ 78 w 551"/>
                  <a:gd name="T39" fmla="*/ 150 h 418"/>
                  <a:gd name="T40" fmla="*/ 56 w 551"/>
                  <a:gd name="T41" fmla="*/ 117 h 418"/>
                  <a:gd name="T42" fmla="*/ 35 w 551"/>
                  <a:gd name="T43" fmla="*/ 117 h 418"/>
                  <a:gd name="T44" fmla="*/ 10 w 551"/>
                  <a:gd name="T45" fmla="*/ 103 h 418"/>
                  <a:gd name="T46" fmla="*/ 1 w 551"/>
                  <a:gd name="T47" fmla="*/ 95 h 418"/>
                  <a:gd name="T48" fmla="*/ 0 w 551"/>
                  <a:gd name="T49" fmla="*/ 82 h 418"/>
                  <a:gd name="T50" fmla="*/ 4 w 551"/>
                  <a:gd name="T51" fmla="*/ 72 h 418"/>
                  <a:gd name="T52" fmla="*/ 18 w 551"/>
                  <a:gd name="T53" fmla="*/ 65 h 418"/>
                  <a:gd name="T54" fmla="*/ 15 w 551"/>
                  <a:gd name="T55" fmla="*/ 51 h 418"/>
                  <a:gd name="T56" fmla="*/ 51 w 551"/>
                  <a:gd name="T57" fmla="*/ 36 h 418"/>
                  <a:gd name="T58" fmla="*/ 109 w 551"/>
                  <a:gd name="T59" fmla="*/ 8 h 418"/>
                  <a:gd name="T60" fmla="*/ 157 w 551"/>
                  <a:gd name="T61" fmla="*/ 3 h 418"/>
                  <a:gd name="T62" fmla="*/ 257 w 551"/>
                  <a:gd name="T63" fmla="*/ 0 h 418"/>
                  <a:gd name="T64" fmla="*/ 274 w 551"/>
                  <a:gd name="T65" fmla="*/ 12 h 418"/>
                  <a:gd name="T66" fmla="*/ 285 w 551"/>
                  <a:gd name="T67" fmla="*/ 33 h 418"/>
                  <a:gd name="T68" fmla="*/ 312 w 551"/>
                  <a:gd name="T69" fmla="*/ 29 h 418"/>
                  <a:gd name="T70" fmla="*/ 390 w 551"/>
                  <a:gd name="T71" fmla="*/ 20 h 418"/>
                  <a:gd name="T72" fmla="*/ 409 w 551"/>
                  <a:gd name="T73" fmla="*/ 25 h 418"/>
                  <a:gd name="T74" fmla="*/ 487 w 551"/>
                  <a:gd name="T75" fmla="*/ 72 h 418"/>
                  <a:gd name="T76" fmla="*/ 551 w 551"/>
                  <a:gd name="T77" fmla="*/ 123 h 418"/>
                  <a:gd name="T78" fmla="*/ 516 w 551"/>
                  <a:gd name="T79" fmla="*/ 157 h 418"/>
                  <a:gd name="T80" fmla="*/ 501 w 551"/>
                  <a:gd name="T81" fmla="*/ 195 h 418"/>
                  <a:gd name="T82" fmla="*/ 498 w 551"/>
                  <a:gd name="T83" fmla="*/ 234 h 418"/>
                  <a:gd name="T84" fmla="*/ 487 w 551"/>
                  <a:gd name="T85" fmla="*/ 240 h 418"/>
                  <a:gd name="T86" fmla="*/ 480 w 551"/>
                  <a:gd name="T87" fmla="*/ 257 h 418"/>
                  <a:gd name="T88" fmla="*/ 465 w 551"/>
                  <a:gd name="T89" fmla="*/ 260 h 418"/>
                  <a:gd name="T90" fmla="*/ 452 w 551"/>
                  <a:gd name="T91" fmla="*/ 284 h 418"/>
                  <a:gd name="T92" fmla="*/ 435 w 551"/>
                  <a:gd name="T93" fmla="*/ 301 h 418"/>
                  <a:gd name="T94" fmla="*/ 421 w 551"/>
                  <a:gd name="T95" fmla="*/ 321 h 418"/>
                  <a:gd name="T96" fmla="*/ 410 w 551"/>
                  <a:gd name="T97" fmla="*/ 326 h 418"/>
                  <a:gd name="T98" fmla="*/ 388 w 551"/>
                  <a:gd name="T99" fmla="*/ 348 h 418"/>
                  <a:gd name="T100" fmla="*/ 370 w 551"/>
                  <a:gd name="T101" fmla="*/ 349 h 418"/>
                  <a:gd name="T102" fmla="*/ 376 w 551"/>
                  <a:gd name="T103" fmla="*/ 368 h 418"/>
                  <a:gd name="T104" fmla="*/ 345 w 551"/>
                  <a:gd name="T105" fmla="*/ 402 h 418"/>
                  <a:gd name="T106" fmla="*/ 332 w 551"/>
                  <a:gd name="T107" fmla="*/ 4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 h="418">
                    <a:moveTo>
                      <a:pt x="332" y="412"/>
                    </a:moveTo>
                    <a:lnTo>
                      <a:pt x="321" y="418"/>
                    </a:lnTo>
                    <a:lnTo>
                      <a:pt x="304" y="409"/>
                    </a:lnTo>
                    <a:lnTo>
                      <a:pt x="301" y="396"/>
                    </a:lnTo>
                    <a:lnTo>
                      <a:pt x="293" y="374"/>
                    </a:lnTo>
                    <a:lnTo>
                      <a:pt x="279" y="360"/>
                    </a:lnTo>
                    <a:lnTo>
                      <a:pt x="262" y="357"/>
                    </a:lnTo>
                    <a:lnTo>
                      <a:pt x="252" y="326"/>
                    </a:lnTo>
                    <a:lnTo>
                      <a:pt x="235" y="289"/>
                    </a:lnTo>
                    <a:lnTo>
                      <a:pt x="209" y="278"/>
                    </a:lnTo>
                    <a:lnTo>
                      <a:pt x="195" y="265"/>
                    </a:lnTo>
                    <a:lnTo>
                      <a:pt x="187" y="249"/>
                    </a:lnTo>
                    <a:lnTo>
                      <a:pt x="174" y="237"/>
                    </a:lnTo>
                    <a:lnTo>
                      <a:pt x="160" y="229"/>
                    </a:lnTo>
                    <a:lnTo>
                      <a:pt x="146" y="210"/>
                    </a:lnTo>
                    <a:lnTo>
                      <a:pt x="128" y="196"/>
                    </a:lnTo>
                    <a:lnTo>
                      <a:pt x="98" y="185"/>
                    </a:lnTo>
                    <a:lnTo>
                      <a:pt x="95" y="176"/>
                    </a:lnTo>
                    <a:lnTo>
                      <a:pt x="81" y="157"/>
                    </a:lnTo>
                    <a:lnTo>
                      <a:pt x="78" y="150"/>
                    </a:lnTo>
                    <a:lnTo>
                      <a:pt x="56" y="117"/>
                    </a:lnTo>
                    <a:lnTo>
                      <a:pt x="35" y="117"/>
                    </a:lnTo>
                    <a:lnTo>
                      <a:pt x="10" y="103"/>
                    </a:lnTo>
                    <a:lnTo>
                      <a:pt x="1" y="95"/>
                    </a:lnTo>
                    <a:lnTo>
                      <a:pt x="0" y="82"/>
                    </a:lnTo>
                    <a:lnTo>
                      <a:pt x="4" y="72"/>
                    </a:lnTo>
                    <a:lnTo>
                      <a:pt x="18" y="65"/>
                    </a:lnTo>
                    <a:lnTo>
                      <a:pt x="15" y="51"/>
                    </a:lnTo>
                    <a:lnTo>
                      <a:pt x="51" y="36"/>
                    </a:lnTo>
                    <a:lnTo>
                      <a:pt x="109" y="8"/>
                    </a:lnTo>
                    <a:lnTo>
                      <a:pt x="157" y="3"/>
                    </a:lnTo>
                    <a:lnTo>
                      <a:pt x="257" y="0"/>
                    </a:lnTo>
                    <a:lnTo>
                      <a:pt x="274" y="12"/>
                    </a:lnTo>
                    <a:lnTo>
                      <a:pt x="285" y="33"/>
                    </a:lnTo>
                    <a:lnTo>
                      <a:pt x="312" y="29"/>
                    </a:lnTo>
                    <a:lnTo>
                      <a:pt x="390" y="20"/>
                    </a:lnTo>
                    <a:lnTo>
                      <a:pt x="409" y="25"/>
                    </a:lnTo>
                    <a:lnTo>
                      <a:pt x="487" y="72"/>
                    </a:lnTo>
                    <a:lnTo>
                      <a:pt x="551" y="123"/>
                    </a:lnTo>
                    <a:lnTo>
                      <a:pt x="516" y="157"/>
                    </a:lnTo>
                    <a:lnTo>
                      <a:pt x="501" y="195"/>
                    </a:lnTo>
                    <a:lnTo>
                      <a:pt x="498" y="234"/>
                    </a:lnTo>
                    <a:lnTo>
                      <a:pt x="487" y="240"/>
                    </a:lnTo>
                    <a:lnTo>
                      <a:pt x="480" y="257"/>
                    </a:lnTo>
                    <a:lnTo>
                      <a:pt x="465" y="260"/>
                    </a:lnTo>
                    <a:lnTo>
                      <a:pt x="452" y="284"/>
                    </a:lnTo>
                    <a:lnTo>
                      <a:pt x="435" y="301"/>
                    </a:lnTo>
                    <a:lnTo>
                      <a:pt x="421" y="321"/>
                    </a:lnTo>
                    <a:lnTo>
                      <a:pt x="410" y="326"/>
                    </a:lnTo>
                    <a:lnTo>
                      <a:pt x="388" y="348"/>
                    </a:lnTo>
                    <a:lnTo>
                      <a:pt x="370" y="349"/>
                    </a:lnTo>
                    <a:lnTo>
                      <a:pt x="376" y="368"/>
                    </a:lnTo>
                    <a:lnTo>
                      <a:pt x="345" y="402"/>
                    </a:lnTo>
                    <a:lnTo>
                      <a:pt x="332" y="412"/>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27432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16" name="Freeform 91"/>
              <p:cNvSpPr>
                <a:spLocks/>
              </p:cNvSpPr>
              <p:nvPr/>
            </p:nvSpPr>
            <p:spPr bwMode="auto">
              <a:xfrm>
                <a:off x="3697" y="1960"/>
                <a:ext cx="805" cy="401"/>
              </a:xfrm>
              <a:custGeom>
                <a:avLst/>
                <a:gdLst>
                  <a:gd name="T0" fmla="*/ 790 w 805"/>
                  <a:gd name="T1" fmla="*/ 197 h 401"/>
                  <a:gd name="T2" fmla="*/ 737 w 805"/>
                  <a:gd name="T3" fmla="*/ 256 h 401"/>
                  <a:gd name="T4" fmla="*/ 730 w 805"/>
                  <a:gd name="T5" fmla="*/ 280 h 401"/>
                  <a:gd name="T6" fmla="*/ 667 w 805"/>
                  <a:gd name="T7" fmla="*/ 314 h 401"/>
                  <a:gd name="T8" fmla="*/ 297 w 805"/>
                  <a:gd name="T9" fmla="*/ 356 h 401"/>
                  <a:gd name="T10" fmla="*/ 171 w 805"/>
                  <a:gd name="T11" fmla="*/ 370 h 401"/>
                  <a:gd name="T12" fmla="*/ 144 w 805"/>
                  <a:gd name="T13" fmla="*/ 397 h 401"/>
                  <a:gd name="T14" fmla="*/ 50 w 805"/>
                  <a:gd name="T15" fmla="*/ 401 h 401"/>
                  <a:gd name="T16" fmla="*/ 8 w 805"/>
                  <a:gd name="T17" fmla="*/ 392 h 401"/>
                  <a:gd name="T18" fmla="*/ 24 w 805"/>
                  <a:gd name="T19" fmla="*/ 362 h 401"/>
                  <a:gd name="T20" fmla="*/ 21 w 805"/>
                  <a:gd name="T21" fmla="*/ 336 h 401"/>
                  <a:gd name="T22" fmla="*/ 39 w 805"/>
                  <a:gd name="T23" fmla="*/ 312 h 401"/>
                  <a:gd name="T24" fmla="*/ 69 w 805"/>
                  <a:gd name="T25" fmla="*/ 317 h 401"/>
                  <a:gd name="T26" fmla="*/ 99 w 805"/>
                  <a:gd name="T27" fmla="*/ 323 h 401"/>
                  <a:gd name="T28" fmla="*/ 93 w 805"/>
                  <a:gd name="T29" fmla="*/ 294 h 401"/>
                  <a:gd name="T30" fmla="*/ 107 w 805"/>
                  <a:gd name="T31" fmla="*/ 270 h 401"/>
                  <a:gd name="T32" fmla="*/ 132 w 805"/>
                  <a:gd name="T33" fmla="*/ 262 h 401"/>
                  <a:gd name="T34" fmla="*/ 124 w 805"/>
                  <a:gd name="T35" fmla="*/ 239 h 401"/>
                  <a:gd name="T36" fmla="*/ 133 w 805"/>
                  <a:gd name="T37" fmla="*/ 233 h 401"/>
                  <a:gd name="T38" fmla="*/ 160 w 805"/>
                  <a:gd name="T39" fmla="*/ 200 h 401"/>
                  <a:gd name="T40" fmla="*/ 221 w 805"/>
                  <a:gd name="T41" fmla="*/ 192 h 401"/>
                  <a:gd name="T42" fmla="*/ 239 w 805"/>
                  <a:gd name="T43" fmla="*/ 208 h 401"/>
                  <a:gd name="T44" fmla="*/ 269 w 805"/>
                  <a:gd name="T45" fmla="*/ 180 h 401"/>
                  <a:gd name="T46" fmla="*/ 285 w 805"/>
                  <a:gd name="T47" fmla="*/ 195 h 401"/>
                  <a:gd name="T48" fmla="*/ 291 w 805"/>
                  <a:gd name="T49" fmla="*/ 175 h 401"/>
                  <a:gd name="T50" fmla="*/ 325 w 805"/>
                  <a:gd name="T51" fmla="*/ 158 h 401"/>
                  <a:gd name="T52" fmla="*/ 355 w 805"/>
                  <a:gd name="T53" fmla="*/ 167 h 401"/>
                  <a:gd name="T54" fmla="*/ 356 w 805"/>
                  <a:gd name="T55" fmla="*/ 144 h 401"/>
                  <a:gd name="T56" fmla="*/ 402 w 805"/>
                  <a:gd name="T57" fmla="*/ 97 h 401"/>
                  <a:gd name="T58" fmla="*/ 425 w 805"/>
                  <a:gd name="T59" fmla="*/ 64 h 401"/>
                  <a:gd name="T60" fmla="*/ 464 w 805"/>
                  <a:gd name="T61" fmla="*/ 44 h 401"/>
                  <a:gd name="T62" fmla="*/ 455 w 805"/>
                  <a:gd name="T63" fmla="*/ 25 h 401"/>
                  <a:gd name="T64" fmla="*/ 484 w 805"/>
                  <a:gd name="T65" fmla="*/ 5 h 401"/>
                  <a:gd name="T66" fmla="*/ 520 w 805"/>
                  <a:gd name="T67" fmla="*/ 10 h 401"/>
                  <a:gd name="T68" fmla="*/ 566 w 805"/>
                  <a:gd name="T69" fmla="*/ 36 h 401"/>
                  <a:gd name="T70" fmla="*/ 587 w 805"/>
                  <a:gd name="T71" fmla="*/ 50 h 401"/>
                  <a:gd name="T72" fmla="*/ 637 w 805"/>
                  <a:gd name="T73" fmla="*/ 45 h 401"/>
                  <a:gd name="T74" fmla="*/ 664 w 805"/>
                  <a:gd name="T75" fmla="*/ 33 h 401"/>
                  <a:gd name="T76" fmla="*/ 692 w 805"/>
                  <a:gd name="T77" fmla="*/ 20 h 401"/>
                  <a:gd name="T78" fmla="*/ 709 w 805"/>
                  <a:gd name="T79" fmla="*/ 44 h 401"/>
                  <a:gd name="T80" fmla="*/ 726 w 805"/>
                  <a:gd name="T81" fmla="*/ 94 h 401"/>
                  <a:gd name="T82" fmla="*/ 747 w 805"/>
                  <a:gd name="T83" fmla="*/ 113 h 401"/>
                  <a:gd name="T84" fmla="*/ 778 w 805"/>
                  <a:gd name="T85" fmla="*/ 148 h 401"/>
                  <a:gd name="T86" fmla="*/ 805 w 805"/>
                  <a:gd name="T87" fmla="*/ 18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5" h="401">
                    <a:moveTo>
                      <a:pt x="805" y="181"/>
                    </a:moveTo>
                    <a:lnTo>
                      <a:pt x="790" y="197"/>
                    </a:lnTo>
                    <a:lnTo>
                      <a:pt x="767" y="222"/>
                    </a:lnTo>
                    <a:lnTo>
                      <a:pt x="737" y="256"/>
                    </a:lnTo>
                    <a:lnTo>
                      <a:pt x="730" y="266"/>
                    </a:lnTo>
                    <a:lnTo>
                      <a:pt x="730" y="280"/>
                    </a:lnTo>
                    <a:lnTo>
                      <a:pt x="701" y="292"/>
                    </a:lnTo>
                    <a:lnTo>
                      <a:pt x="667" y="314"/>
                    </a:lnTo>
                    <a:lnTo>
                      <a:pt x="622" y="325"/>
                    </a:lnTo>
                    <a:lnTo>
                      <a:pt x="297" y="356"/>
                    </a:lnTo>
                    <a:lnTo>
                      <a:pt x="199" y="367"/>
                    </a:lnTo>
                    <a:lnTo>
                      <a:pt x="171" y="370"/>
                    </a:lnTo>
                    <a:lnTo>
                      <a:pt x="146" y="370"/>
                    </a:lnTo>
                    <a:lnTo>
                      <a:pt x="144" y="397"/>
                    </a:lnTo>
                    <a:lnTo>
                      <a:pt x="94" y="397"/>
                    </a:lnTo>
                    <a:lnTo>
                      <a:pt x="50" y="401"/>
                    </a:lnTo>
                    <a:lnTo>
                      <a:pt x="0" y="401"/>
                    </a:lnTo>
                    <a:lnTo>
                      <a:pt x="8" y="392"/>
                    </a:lnTo>
                    <a:lnTo>
                      <a:pt x="24" y="383"/>
                    </a:lnTo>
                    <a:lnTo>
                      <a:pt x="24" y="362"/>
                    </a:lnTo>
                    <a:lnTo>
                      <a:pt x="30" y="351"/>
                    </a:lnTo>
                    <a:lnTo>
                      <a:pt x="21" y="336"/>
                    </a:lnTo>
                    <a:lnTo>
                      <a:pt x="25" y="323"/>
                    </a:lnTo>
                    <a:lnTo>
                      <a:pt x="39" y="312"/>
                    </a:lnTo>
                    <a:lnTo>
                      <a:pt x="52" y="309"/>
                    </a:lnTo>
                    <a:lnTo>
                      <a:pt x="69" y="317"/>
                    </a:lnTo>
                    <a:lnTo>
                      <a:pt x="93" y="325"/>
                    </a:lnTo>
                    <a:lnTo>
                      <a:pt x="99" y="323"/>
                    </a:lnTo>
                    <a:lnTo>
                      <a:pt x="100" y="309"/>
                    </a:lnTo>
                    <a:lnTo>
                      <a:pt x="93" y="294"/>
                    </a:lnTo>
                    <a:lnTo>
                      <a:pt x="94" y="280"/>
                    </a:lnTo>
                    <a:lnTo>
                      <a:pt x="107" y="270"/>
                    </a:lnTo>
                    <a:lnTo>
                      <a:pt x="122" y="266"/>
                    </a:lnTo>
                    <a:lnTo>
                      <a:pt x="132" y="262"/>
                    </a:lnTo>
                    <a:lnTo>
                      <a:pt x="127" y="252"/>
                    </a:lnTo>
                    <a:lnTo>
                      <a:pt x="124" y="239"/>
                    </a:lnTo>
                    <a:lnTo>
                      <a:pt x="133" y="233"/>
                    </a:lnTo>
                    <a:lnTo>
                      <a:pt x="133" y="233"/>
                    </a:lnTo>
                    <a:lnTo>
                      <a:pt x="141" y="209"/>
                    </a:lnTo>
                    <a:lnTo>
                      <a:pt x="160" y="200"/>
                    </a:lnTo>
                    <a:lnTo>
                      <a:pt x="192" y="195"/>
                    </a:lnTo>
                    <a:lnTo>
                      <a:pt x="221" y="192"/>
                    </a:lnTo>
                    <a:lnTo>
                      <a:pt x="230" y="202"/>
                    </a:lnTo>
                    <a:lnTo>
                      <a:pt x="239" y="208"/>
                    </a:lnTo>
                    <a:lnTo>
                      <a:pt x="249" y="188"/>
                    </a:lnTo>
                    <a:lnTo>
                      <a:pt x="269" y="180"/>
                    </a:lnTo>
                    <a:lnTo>
                      <a:pt x="283" y="189"/>
                    </a:lnTo>
                    <a:lnTo>
                      <a:pt x="285" y="195"/>
                    </a:lnTo>
                    <a:lnTo>
                      <a:pt x="292" y="194"/>
                    </a:lnTo>
                    <a:lnTo>
                      <a:pt x="291" y="175"/>
                    </a:lnTo>
                    <a:lnTo>
                      <a:pt x="311" y="164"/>
                    </a:lnTo>
                    <a:lnTo>
                      <a:pt x="325" y="158"/>
                    </a:lnTo>
                    <a:lnTo>
                      <a:pt x="335" y="169"/>
                    </a:lnTo>
                    <a:lnTo>
                      <a:pt x="355" y="167"/>
                    </a:lnTo>
                    <a:lnTo>
                      <a:pt x="358" y="158"/>
                    </a:lnTo>
                    <a:lnTo>
                      <a:pt x="356" y="144"/>
                    </a:lnTo>
                    <a:lnTo>
                      <a:pt x="372" y="119"/>
                    </a:lnTo>
                    <a:lnTo>
                      <a:pt x="402" y="97"/>
                    </a:lnTo>
                    <a:lnTo>
                      <a:pt x="406" y="67"/>
                    </a:lnTo>
                    <a:lnTo>
                      <a:pt x="425" y="64"/>
                    </a:lnTo>
                    <a:lnTo>
                      <a:pt x="449" y="55"/>
                    </a:lnTo>
                    <a:lnTo>
                      <a:pt x="464" y="44"/>
                    </a:lnTo>
                    <a:lnTo>
                      <a:pt x="463" y="33"/>
                    </a:lnTo>
                    <a:lnTo>
                      <a:pt x="455" y="25"/>
                    </a:lnTo>
                    <a:lnTo>
                      <a:pt x="459" y="6"/>
                    </a:lnTo>
                    <a:lnTo>
                      <a:pt x="484" y="5"/>
                    </a:lnTo>
                    <a:lnTo>
                      <a:pt x="500" y="0"/>
                    </a:lnTo>
                    <a:lnTo>
                      <a:pt x="520" y="10"/>
                    </a:lnTo>
                    <a:lnTo>
                      <a:pt x="533" y="36"/>
                    </a:lnTo>
                    <a:lnTo>
                      <a:pt x="566" y="36"/>
                    </a:lnTo>
                    <a:lnTo>
                      <a:pt x="578" y="50"/>
                    </a:lnTo>
                    <a:lnTo>
                      <a:pt x="587" y="50"/>
                    </a:lnTo>
                    <a:lnTo>
                      <a:pt x="605" y="42"/>
                    </a:lnTo>
                    <a:lnTo>
                      <a:pt x="637" y="45"/>
                    </a:lnTo>
                    <a:lnTo>
                      <a:pt x="653" y="47"/>
                    </a:lnTo>
                    <a:lnTo>
                      <a:pt x="664" y="33"/>
                    </a:lnTo>
                    <a:lnTo>
                      <a:pt x="680" y="25"/>
                    </a:lnTo>
                    <a:lnTo>
                      <a:pt x="692" y="20"/>
                    </a:lnTo>
                    <a:lnTo>
                      <a:pt x="695" y="38"/>
                    </a:lnTo>
                    <a:lnTo>
                      <a:pt x="709" y="44"/>
                    </a:lnTo>
                    <a:lnTo>
                      <a:pt x="725" y="58"/>
                    </a:lnTo>
                    <a:lnTo>
                      <a:pt x="726" y="94"/>
                    </a:lnTo>
                    <a:lnTo>
                      <a:pt x="731" y="103"/>
                    </a:lnTo>
                    <a:lnTo>
                      <a:pt x="747" y="113"/>
                    </a:lnTo>
                    <a:lnTo>
                      <a:pt x="751" y="127"/>
                    </a:lnTo>
                    <a:lnTo>
                      <a:pt x="778" y="148"/>
                    </a:lnTo>
                    <a:lnTo>
                      <a:pt x="789" y="170"/>
                    </a:lnTo>
                    <a:lnTo>
                      <a:pt x="805" y="181"/>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274320" tIns="9144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17" name="Freeform 92"/>
              <p:cNvSpPr>
                <a:spLocks/>
              </p:cNvSpPr>
              <p:nvPr/>
            </p:nvSpPr>
            <p:spPr bwMode="auto">
              <a:xfrm>
                <a:off x="3883" y="2517"/>
                <a:ext cx="406" cy="673"/>
              </a:xfrm>
              <a:custGeom>
                <a:avLst/>
                <a:gdLst>
                  <a:gd name="T0" fmla="*/ 27 w 406"/>
                  <a:gd name="T1" fmla="*/ 656 h 673"/>
                  <a:gd name="T2" fmla="*/ 17 w 406"/>
                  <a:gd name="T3" fmla="*/ 566 h 673"/>
                  <a:gd name="T4" fmla="*/ 0 w 406"/>
                  <a:gd name="T5" fmla="*/ 448 h 673"/>
                  <a:gd name="T6" fmla="*/ 2 w 406"/>
                  <a:gd name="T7" fmla="*/ 361 h 673"/>
                  <a:gd name="T8" fmla="*/ 6 w 406"/>
                  <a:gd name="T9" fmla="*/ 167 h 673"/>
                  <a:gd name="T10" fmla="*/ 6 w 406"/>
                  <a:gd name="T11" fmla="*/ 63 h 673"/>
                  <a:gd name="T12" fmla="*/ 6 w 406"/>
                  <a:gd name="T13" fmla="*/ 24 h 673"/>
                  <a:gd name="T14" fmla="*/ 284 w 406"/>
                  <a:gd name="T15" fmla="*/ 0 h 673"/>
                  <a:gd name="T16" fmla="*/ 284 w 406"/>
                  <a:gd name="T17" fmla="*/ 15 h 673"/>
                  <a:gd name="T18" fmla="*/ 284 w 406"/>
                  <a:gd name="T19" fmla="*/ 27 h 673"/>
                  <a:gd name="T20" fmla="*/ 289 w 406"/>
                  <a:gd name="T21" fmla="*/ 49 h 673"/>
                  <a:gd name="T22" fmla="*/ 309 w 406"/>
                  <a:gd name="T23" fmla="*/ 99 h 673"/>
                  <a:gd name="T24" fmla="*/ 325 w 406"/>
                  <a:gd name="T25" fmla="*/ 160 h 673"/>
                  <a:gd name="T26" fmla="*/ 334 w 406"/>
                  <a:gd name="T27" fmla="*/ 199 h 673"/>
                  <a:gd name="T28" fmla="*/ 344 w 406"/>
                  <a:gd name="T29" fmla="*/ 228 h 673"/>
                  <a:gd name="T30" fmla="*/ 353 w 406"/>
                  <a:gd name="T31" fmla="*/ 272 h 673"/>
                  <a:gd name="T32" fmla="*/ 367 w 406"/>
                  <a:gd name="T33" fmla="*/ 311 h 673"/>
                  <a:gd name="T34" fmla="*/ 383 w 406"/>
                  <a:gd name="T35" fmla="*/ 333 h 673"/>
                  <a:gd name="T36" fmla="*/ 386 w 406"/>
                  <a:gd name="T37" fmla="*/ 353 h 673"/>
                  <a:gd name="T38" fmla="*/ 398 w 406"/>
                  <a:gd name="T39" fmla="*/ 358 h 673"/>
                  <a:gd name="T40" fmla="*/ 398 w 406"/>
                  <a:gd name="T41" fmla="*/ 372 h 673"/>
                  <a:gd name="T42" fmla="*/ 387 w 406"/>
                  <a:gd name="T43" fmla="*/ 402 h 673"/>
                  <a:gd name="T44" fmla="*/ 384 w 406"/>
                  <a:gd name="T45" fmla="*/ 422 h 673"/>
                  <a:gd name="T46" fmla="*/ 384 w 406"/>
                  <a:gd name="T47" fmla="*/ 434 h 673"/>
                  <a:gd name="T48" fmla="*/ 394 w 406"/>
                  <a:gd name="T49" fmla="*/ 461 h 673"/>
                  <a:gd name="T50" fmla="*/ 395 w 406"/>
                  <a:gd name="T51" fmla="*/ 495 h 673"/>
                  <a:gd name="T52" fmla="*/ 391 w 406"/>
                  <a:gd name="T53" fmla="*/ 509 h 673"/>
                  <a:gd name="T54" fmla="*/ 395 w 406"/>
                  <a:gd name="T55" fmla="*/ 516 h 673"/>
                  <a:gd name="T56" fmla="*/ 403 w 406"/>
                  <a:gd name="T57" fmla="*/ 520 h 673"/>
                  <a:gd name="T58" fmla="*/ 406 w 406"/>
                  <a:gd name="T59" fmla="*/ 537 h 673"/>
                  <a:gd name="T60" fmla="*/ 370 w 406"/>
                  <a:gd name="T61" fmla="*/ 536 h 673"/>
                  <a:gd name="T62" fmla="*/ 328 w 406"/>
                  <a:gd name="T63" fmla="*/ 541 h 673"/>
                  <a:gd name="T64" fmla="*/ 169 w 406"/>
                  <a:gd name="T65" fmla="*/ 558 h 673"/>
                  <a:gd name="T66" fmla="*/ 103 w 406"/>
                  <a:gd name="T67" fmla="*/ 567 h 673"/>
                  <a:gd name="T68" fmla="*/ 103 w 406"/>
                  <a:gd name="T69" fmla="*/ 584 h 673"/>
                  <a:gd name="T70" fmla="*/ 114 w 406"/>
                  <a:gd name="T71" fmla="*/ 597 h 673"/>
                  <a:gd name="T72" fmla="*/ 130 w 406"/>
                  <a:gd name="T73" fmla="*/ 608 h 673"/>
                  <a:gd name="T74" fmla="*/ 133 w 406"/>
                  <a:gd name="T75" fmla="*/ 658 h 673"/>
                  <a:gd name="T76" fmla="*/ 99 w 406"/>
                  <a:gd name="T77" fmla="*/ 673 h 673"/>
                  <a:gd name="T78" fmla="*/ 81 w 406"/>
                  <a:gd name="T79" fmla="*/ 672 h 673"/>
                  <a:gd name="T80" fmla="*/ 99 w 406"/>
                  <a:gd name="T81" fmla="*/ 659 h 673"/>
                  <a:gd name="T82" fmla="*/ 99 w 406"/>
                  <a:gd name="T83" fmla="*/ 653 h 673"/>
                  <a:gd name="T84" fmla="*/ 80 w 406"/>
                  <a:gd name="T85" fmla="*/ 616 h 673"/>
                  <a:gd name="T86" fmla="*/ 66 w 406"/>
                  <a:gd name="T87" fmla="*/ 612 h 673"/>
                  <a:gd name="T88" fmla="*/ 56 w 406"/>
                  <a:gd name="T89" fmla="*/ 639 h 673"/>
                  <a:gd name="T90" fmla="*/ 49 w 406"/>
                  <a:gd name="T91" fmla="*/ 656 h 673"/>
                  <a:gd name="T92" fmla="*/ 44 w 406"/>
                  <a:gd name="T93" fmla="*/ 656 h 673"/>
                  <a:gd name="T94" fmla="*/ 27 w 406"/>
                  <a:gd name="T95" fmla="*/ 65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673">
                    <a:moveTo>
                      <a:pt x="27" y="656"/>
                    </a:moveTo>
                    <a:lnTo>
                      <a:pt x="17" y="566"/>
                    </a:lnTo>
                    <a:lnTo>
                      <a:pt x="0" y="448"/>
                    </a:lnTo>
                    <a:lnTo>
                      <a:pt x="2" y="361"/>
                    </a:lnTo>
                    <a:lnTo>
                      <a:pt x="6" y="167"/>
                    </a:lnTo>
                    <a:lnTo>
                      <a:pt x="6" y="63"/>
                    </a:lnTo>
                    <a:lnTo>
                      <a:pt x="6" y="24"/>
                    </a:lnTo>
                    <a:lnTo>
                      <a:pt x="284" y="0"/>
                    </a:lnTo>
                    <a:lnTo>
                      <a:pt x="284" y="15"/>
                    </a:lnTo>
                    <a:lnTo>
                      <a:pt x="284" y="27"/>
                    </a:lnTo>
                    <a:lnTo>
                      <a:pt x="289" y="49"/>
                    </a:lnTo>
                    <a:lnTo>
                      <a:pt x="309" y="99"/>
                    </a:lnTo>
                    <a:lnTo>
                      <a:pt x="325" y="160"/>
                    </a:lnTo>
                    <a:lnTo>
                      <a:pt x="334" y="199"/>
                    </a:lnTo>
                    <a:lnTo>
                      <a:pt x="344" y="228"/>
                    </a:lnTo>
                    <a:lnTo>
                      <a:pt x="353" y="272"/>
                    </a:lnTo>
                    <a:lnTo>
                      <a:pt x="367" y="311"/>
                    </a:lnTo>
                    <a:lnTo>
                      <a:pt x="383" y="333"/>
                    </a:lnTo>
                    <a:lnTo>
                      <a:pt x="386" y="353"/>
                    </a:lnTo>
                    <a:lnTo>
                      <a:pt x="398" y="358"/>
                    </a:lnTo>
                    <a:lnTo>
                      <a:pt x="398" y="372"/>
                    </a:lnTo>
                    <a:lnTo>
                      <a:pt x="387" y="402"/>
                    </a:lnTo>
                    <a:lnTo>
                      <a:pt x="384" y="422"/>
                    </a:lnTo>
                    <a:lnTo>
                      <a:pt x="384" y="434"/>
                    </a:lnTo>
                    <a:lnTo>
                      <a:pt x="394" y="461"/>
                    </a:lnTo>
                    <a:lnTo>
                      <a:pt x="395" y="495"/>
                    </a:lnTo>
                    <a:lnTo>
                      <a:pt x="391" y="509"/>
                    </a:lnTo>
                    <a:lnTo>
                      <a:pt x="395" y="516"/>
                    </a:lnTo>
                    <a:lnTo>
                      <a:pt x="403" y="520"/>
                    </a:lnTo>
                    <a:lnTo>
                      <a:pt x="406" y="537"/>
                    </a:lnTo>
                    <a:lnTo>
                      <a:pt x="370" y="536"/>
                    </a:lnTo>
                    <a:lnTo>
                      <a:pt x="328" y="541"/>
                    </a:lnTo>
                    <a:lnTo>
                      <a:pt x="169" y="558"/>
                    </a:lnTo>
                    <a:lnTo>
                      <a:pt x="103" y="567"/>
                    </a:lnTo>
                    <a:lnTo>
                      <a:pt x="103" y="584"/>
                    </a:lnTo>
                    <a:lnTo>
                      <a:pt x="114" y="597"/>
                    </a:lnTo>
                    <a:lnTo>
                      <a:pt x="130" y="608"/>
                    </a:lnTo>
                    <a:lnTo>
                      <a:pt x="133" y="658"/>
                    </a:lnTo>
                    <a:lnTo>
                      <a:pt x="99" y="673"/>
                    </a:lnTo>
                    <a:lnTo>
                      <a:pt x="81" y="672"/>
                    </a:lnTo>
                    <a:lnTo>
                      <a:pt x="99" y="659"/>
                    </a:lnTo>
                    <a:lnTo>
                      <a:pt x="99" y="653"/>
                    </a:lnTo>
                    <a:lnTo>
                      <a:pt x="80" y="616"/>
                    </a:lnTo>
                    <a:lnTo>
                      <a:pt x="66" y="612"/>
                    </a:lnTo>
                    <a:lnTo>
                      <a:pt x="56" y="639"/>
                    </a:lnTo>
                    <a:lnTo>
                      <a:pt x="49" y="656"/>
                    </a:lnTo>
                    <a:lnTo>
                      <a:pt x="44" y="656"/>
                    </a:lnTo>
                    <a:lnTo>
                      <a:pt x="27" y="656"/>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18" name="Freeform 93"/>
              <p:cNvSpPr>
                <a:spLocks/>
              </p:cNvSpPr>
              <p:nvPr/>
            </p:nvSpPr>
            <p:spPr bwMode="auto">
              <a:xfrm>
                <a:off x="3218" y="2831"/>
                <a:ext cx="642" cy="545"/>
              </a:xfrm>
              <a:custGeom>
                <a:avLst/>
                <a:gdLst>
                  <a:gd name="T0" fmla="*/ 526 w 642"/>
                  <a:gd name="T1" fmla="*/ 314 h 545"/>
                  <a:gd name="T2" fmla="*/ 528 w 642"/>
                  <a:gd name="T3" fmla="*/ 273 h 545"/>
                  <a:gd name="T4" fmla="*/ 314 w 642"/>
                  <a:gd name="T5" fmla="*/ 283 h 545"/>
                  <a:gd name="T6" fmla="*/ 315 w 642"/>
                  <a:gd name="T7" fmla="*/ 216 h 545"/>
                  <a:gd name="T8" fmla="*/ 367 w 642"/>
                  <a:gd name="T9" fmla="*/ 124 h 545"/>
                  <a:gd name="T10" fmla="*/ 372 w 642"/>
                  <a:gd name="T11" fmla="*/ 105 h 545"/>
                  <a:gd name="T12" fmla="*/ 361 w 642"/>
                  <a:gd name="T13" fmla="*/ 80 h 545"/>
                  <a:gd name="T14" fmla="*/ 348 w 642"/>
                  <a:gd name="T15" fmla="*/ 41 h 545"/>
                  <a:gd name="T16" fmla="*/ 0 w 642"/>
                  <a:gd name="T17" fmla="*/ 6 h 545"/>
                  <a:gd name="T18" fmla="*/ 5 w 642"/>
                  <a:gd name="T19" fmla="*/ 125 h 545"/>
                  <a:gd name="T20" fmla="*/ 25 w 642"/>
                  <a:gd name="T21" fmla="*/ 175 h 545"/>
                  <a:gd name="T22" fmla="*/ 58 w 642"/>
                  <a:gd name="T23" fmla="*/ 241 h 545"/>
                  <a:gd name="T24" fmla="*/ 64 w 642"/>
                  <a:gd name="T25" fmla="*/ 266 h 545"/>
                  <a:gd name="T26" fmla="*/ 41 w 642"/>
                  <a:gd name="T27" fmla="*/ 350 h 545"/>
                  <a:gd name="T28" fmla="*/ 47 w 642"/>
                  <a:gd name="T29" fmla="*/ 378 h 545"/>
                  <a:gd name="T30" fmla="*/ 34 w 642"/>
                  <a:gd name="T31" fmla="*/ 444 h 545"/>
                  <a:gd name="T32" fmla="*/ 64 w 642"/>
                  <a:gd name="T33" fmla="*/ 456 h 545"/>
                  <a:gd name="T34" fmla="*/ 205 w 642"/>
                  <a:gd name="T35" fmla="*/ 479 h 545"/>
                  <a:gd name="T36" fmla="*/ 267 w 642"/>
                  <a:gd name="T37" fmla="*/ 478 h 545"/>
                  <a:gd name="T38" fmla="*/ 308 w 642"/>
                  <a:gd name="T39" fmla="*/ 490 h 545"/>
                  <a:gd name="T40" fmla="*/ 294 w 642"/>
                  <a:gd name="T41" fmla="*/ 470 h 545"/>
                  <a:gd name="T42" fmla="*/ 259 w 642"/>
                  <a:gd name="T43" fmla="*/ 464 h 545"/>
                  <a:gd name="T44" fmla="*/ 261 w 642"/>
                  <a:gd name="T45" fmla="*/ 459 h 545"/>
                  <a:gd name="T46" fmla="*/ 264 w 642"/>
                  <a:gd name="T47" fmla="*/ 454 h 545"/>
                  <a:gd name="T48" fmla="*/ 284 w 642"/>
                  <a:gd name="T49" fmla="*/ 448 h 545"/>
                  <a:gd name="T50" fmla="*/ 306 w 642"/>
                  <a:gd name="T51" fmla="*/ 451 h 545"/>
                  <a:gd name="T52" fmla="*/ 336 w 642"/>
                  <a:gd name="T53" fmla="*/ 470 h 545"/>
                  <a:gd name="T54" fmla="*/ 365 w 642"/>
                  <a:gd name="T55" fmla="*/ 487 h 545"/>
                  <a:gd name="T56" fmla="*/ 372 w 642"/>
                  <a:gd name="T57" fmla="*/ 508 h 545"/>
                  <a:gd name="T58" fmla="*/ 373 w 642"/>
                  <a:gd name="T59" fmla="*/ 523 h 545"/>
                  <a:gd name="T60" fmla="*/ 448 w 642"/>
                  <a:gd name="T61" fmla="*/ 537 h 545"/>
                  <a:gd name="T62" fmla="*/ 470 w 642"/>
                  <a:gd name="T63" fmla="*/ 518 h 545"/>
                  <a:gd name="T64" fmla="*/ 490 w 642"/>
                  <a:gd name="T65" fmla="*/ 515 h 545"/>
                  <a:gd name="T66" fmla="*/ 481 w 642"/>
                  <a:gd name="T67" fmla="*/ 539 h 545"/>
                  <a:gd name="T68" fmla="*/ 506 w 642"/>
                  <a:gd name="T69" fmla="*/ 534 h 545"/>
                  <a:gd name="T70" fmla="*/ 525 w 642"/>
                  <a:gd name="T71" fmla="*/ 511 h 545"/>
                  <a:gd name="T72" fmla="*/ 517 w 642"/>
                  <a:gd name="T73" fmla="*/ 498 h 545"/>
                  <a:gd name="T74" fmla="*/ 529 w 642"/>
                  <a:gd name="T75" fmla="*/ 486 h 545"/>
                  <a:gd name="T76" fmla="*/ 540 w 642"/>
                  <a:gd name="T77" fmla="*/ 483 h 545"/>
                  <a:gd name="T78" fmla="*/ 540 w 642"/>
                  <a:gd name="T79" fmla="*/ 492 h 545"/>
                  <a:gd name="T80" fmla="*/ 543 w 642"/>
                  <a:gd name="T81" fmla="*/ 501 h 545"/>
                  <a:gd name="T82" fmla="*/ 545 w 642"/>
                  <a:gd name="T83" fmla="*/ 503 h 545"/>
                  <a:gd name="T84" fmla="*/ 570 w 642"/>
                  <a:gd name="T85" fmla="*/ 506 h 545"/>
                  <a:gd name="T86" fmla="*/ 601 w 642"/>
                  <a:gd name="T87" fmla="*/ 528 h 545"/>
                  <a:gd name="T88" fmla="*/ 628 w 642"/>
                  <a:gd name="T89" fmla="*/ 534 h 545"/>
                  <a:gd name="T90" fmla="*/ 642 w 642"/>
                  <a:gd name="T91" fmla="*/ 504 h 545"/>
                  <a:gd name="T92" fmla="*/ 612 w 642"/>
                  <a:gd name="T93" fmla="*/ 487 h 545"/>
                  <a:gd name="T94" fmla="*/ 556 w 642"/>
                  <a:gd name="T95" fmla="*/ 469 h 545"/>
                  <a:gd name="T96" fmla="*/ 576 w 642"/>
                  <a:gd name="T97" fmla="*/ 454 h 545"/>
                  <a:gd name="T98" fmla="*/ 567 w 642"/>
                  <a:gd name="T99" fmla="*/ 444 h 545"/>
                  <a:gd name="T100" fmla="*/ 587 w 642"/>
                  <a:gd name="T101" fmla="*/ 440 h 545"/>
                  <a:gd name="T102" fmla="*/ 590 w 642"/>
                  <a:gd name="T103" fmla="*/ 409 h 545"/>
                  <a:gd name="T104" fmla="*/ 579 w 642"/>
                  <a:gd name="T105" fmla="*/ 394 h 545"/>
                  <a:gd name="T106" fmla="*/ 562 w 642"/>
                  <a:gd name="T107" fmla="*/ 422 h 545"/>
                  <a:gd name="T108" fmla="*/ 537 w 642"/>
                  <a:gd name="T109" fmla="*/ 408 h 545"/>
                  <a:gd name="T110" fmla="*/ 561 w 642"/>
                  <a:gd name="T111" fmla="*/ 373 h 545"/>
                  <a:gd name="T112" fmla="*/ 547 w 642"/>
                  <a:gd name="T113" fmla="*/ 33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2" h="545">
                    <a:moveTo>
                      <a:pt x="547" y="334"/>
                    </a:moveTo>
                    <a:lnTo>
                      <a:pt x="526" y="314"/>
                    </a:lnTo>
                    <a:lnTo>
                      <a:pt x="532" y="280"/>
                    </a:lnTo>
                    <a:lnTo>
                      <a:pt x="528" y="273"/>
                    </a:lnTo>
                    <a:lnTo>
                      <a:pt x="470" y="280"/>
                    </a:lnTo>
                    <a:lnTo>
                      <a:pt x="314" y="283"/>
                    </a:lnTo>
                    <a:lnTo>
                      <a:pt x="309" y="269"/>
                    </a:lnTo>
                    <a:lnTo>
                      <a:pt x="315" y="216"/>
                    </a:lnTo>
                    <a:lnTo>
                      <a:pt x="336" y="178"/>
                    </a:lnTo>
                    <a:lnTo>
                      <a:pt x="367" y="124"/>
                    </a:lnTo>
                    <a:lnTo>
                      <a:pt x="364" y="109"/>
                    </a:lnTo>
                    <a:lnTo>
                      <a:pt x="372" y="105"/>
                    </a:lnTo>
                    <a:lnTo>
                      <a:pt x="375" y="92"/>
                    </a:lnTo>
                    <a:lnTo>
                      <a:pt x="361" y="80"/>
                    </a:lnTo>
                    <a:lnTo>
                      <a:pt x="359" y="67"/>
                    </a:lnTo>
                    <a:lnTo>
                      <a:pt x="348" y="41"/>
                    </a:lnTo>
                    <a:lnTo>
                      <a:pt x="347" y="0"/>
                    </a:lnTo>
                    <a:lnTo>
                      <a:pt x="0" y="6"/>
                    </a:lnTo>
                    <a:lnTo>
                      <a:pt x="2" y="66"/>
                    </a:lnTo>
                    <a:lnTo>
                      <a:pt x="5" y="125"/>
                    </a:lnTo>
                    <a:lnTo>
                      <a:pt x="9" y="149"/>
                    </a:lnTo>
                    <a:lnTo>
                      <a:pt x="25" y="175"/>
                    </a:lnTo>
                    <a:lnTo>
                      <a:pt x="31" y="206"/>
                    </a:lnTo>
                    <a:lnTo>
                      <a:pt x="58" y="241"/>
                    </a:lnTo>
                    <a:lnTo>
                      <a:pt x="59" y="261"/>
                    </a:lnTo>
                    <a:lnTo>
                      <a:pt x="64" y="266"/>
                    </a:lnTo>
                    <a:lnTo>
                      <a:pt x="59" y="317"/>
                    </a:lnTo>
                    <a:lnTo>
                      <a:pt x="41" y="350"/>
                    </a:lnTo>
                    <a:lnTo>
                      <a:pt x="52" y="362"/>
                    </a:lnTo>
                    <a:lnTo>
                      <a:pt x="47" y="378"/>
                    </a:lnTo>
                    <a:lnTo>
                      <a:pt x="42" y="423"/>
                    </a:lnTo>
                    <a:lnTo>
                      <a:pt x="34" y="444"/>
                    </a:lnTo>
                    <a:lnTo>
                      <a:pt x="34" y="465"/>
                    </a:lnTo>
                    <a:lnTo>
                      <a:pt x="64" y="456"/>
                    </a:lnTo>
                    <a:lnTo>
                      <a:pt x="139" y="458"/>
                    </a:lnTo>
                    <a:lnTo>
                      <a:pt x="205" y="479"/>
                    </a:lnTo>
                    <a:lnTo>
                      <a:pt x="245" y="487"/>
                    </a:lnTo>
                    <a:lnTo>
                      <a:pt x="267" y="478"/>
                    </a:lnTo>
                    <a:lnTo>
                      <a:pt x="287" y="486"/>
                    </a:lnTo>
                    <a:lnTo>
                      <a:pt x="308" y="490"/>
                    </a:lnTo>
                    <a:lnTo>
                      <a:pt x="312" y="478"/>
                    </a:lnTo>
                    <a:lnTo>
                      <a:pt x="294" y="470"/>
                    </a:lnTo>
                    <a:lnTo>
                      <a:pt x="276" y="473"/>
                    </a:lnTo>
                    <a:lnTo>
                      <a:pt x="259" y="464"/>
                    </a:lnTo>
                    <a:lnTo>
                      <a:pt x="259" y="464"/>
                    </a:lnTo>
                    <a:lnTo>
                      <a:pt x="261" y="459"/>
                    </a:lnTo>
                    <a:lnTo>
                      <a:pt x="262" y="456"/>
                    </a:lnTo>
                    <a:lnTo>
                      <a:pt x="264" y="454"/>
                    </a:lnTo>
                    <a:lnTo>
                      <a:pt x="264" y="454"/>
                    </a:lnTo>
                    <a:lnTo>
                      <a:pt x="284" y="448"/>
                    </a:lnTo>
                    <a:lnTo>
                      <a:pt x="295" y="458"/>
                    </a:lnTo>
                    <a:lnTo>
                      <a:pt x="306" y="451"/>
                    </a:lnTo>
                    <a:lnTo>
                      <a:pt x="326" y="456"/>
                    </a:lnTo>
                    <a:lnTo>
                      <a:pt x="336" y="470"/>
                    </a:lnTo>
                    <a:lnTo>
                      <a:pt x="337" y="486"/>
                    </a:lnTo>
                    <a:lnTo>
                      <a:pt x="365" y="487"/>
                    </a:lnTo>
                    <a:lnTo>
                      <a:pt x="376" y="498"/>
                    </a:lnTo>
                    <a:lnTo>
                      <a:pt x="372" y="508"/>
                    </a:lnTo>
                    <a:lnTo>
                      <a:pt x="364" y="514"/>
                    </a:lnTo>
                    <a:lnTo>
                      <a:pt x="373" y="523"/>
                    </a:lnTo>
                    <a:lnTo>
                      <a:pt x="426" y="545"/>
                    </a:lnTo>
                    <a:lnTo>
                      <a:pt x="448" y="537"/>
                    </a:lnTo>
                    <a:lnTo>
                      <a:pt x="454" y="522"/>
                    </a:lnTo>
                    <a:lnTo>
                      <a:pt x="470" y="518"/>
                    </a:lnTo>
                    <a:lnTo>
                      <a:pt x="481" y="509"/>
                    </a:lnTo>
                    <a:lnTo>
                      <a:pt x="490" y="515"/>
                    </a:lnTo>
                    <a:lnTo>
                      <a:pt x="495" y="534"/>
                    </a:lnTo>
                    <a:lnTo>
                      <a:pt x="481" y="539"/>
                    </a:lnTo>
                    <a:lnTo>
                      <a:pt x="484" y="542"/>
                    </a:lnTo>
                    <a:lnTo>
                      <a:pt x="506" y="534"/>
                    </a:lnTo>
                    <a:lnTo>
                      <a:pt x="520" y="514"/>
                    </a:lnTo>
                    <a:lnTo>
                      <a:pt x="525" y="511"/>
                    </a:lnTo>
                    <a:lnTo>
                      <a:pt x="512" y="508"/>
                    </a:lnTo>
                    <a:lnTo>
                      <a:pt x="517" y="498"/>
                    </a:lnTo>
                    <a:lnTo>
                      <a:pt x="515" y="489"/>
                    </a:lnTo>
                    <a:lnTo>
                      <a:pt x="529" y="486"/>
                    </a:lnTo>
                    <a:lnTo>
                      <a:pt x="536" y="478"/>
                    </a:lnTo>
                    <a:lnTo>
                      <a:pt x="540" y="483"/>
                    </a:lnTo>
                    <a:lnTo>
                      <a:pt x="540" y="483"/>
                    </a:lnTo>
                    <a:lnTo>
                      <a:pt x="540" y="492"/>
                    </a:lnTo>
                    <a:lnTo>
                      <a:pt x="542" y="500"/>
                    </a:lnTo>
                    <a:lnTo>
                      <a:pt x="543" y="501"/>
                    </a:lnTo>
                    <a:lnTo>
                      <a:pt x="545" y="503"/>
                    </a:lnTo>
                    <a:lnTo>
                      <a:pt x="545" y="503"/>
                    </a:lnTo>
                    <a:lnTo>
                      <a:pt x="559" y="504"/>
                    </a:lnTo>
                    <a:lnTo>
                      <a:pt x="570" y="506"/>
                    </a:lnTo>
                    <a:lnTo>
                      <a:pt x="596" y="518"/>
                    </a:lnTo>
                    <a:lnTo>
                      <a:pt x="601" y="528"/>
                    </a:lnTo>
                    <a:lnTo>
                      <a:pt x="620" y="528"/>
                    </a:lnTo>
                    <a:lnTo>
                      <a:pt x="628" y="534"/>
                    </a:lnTo>
                    <a:lnTo>
                      <a:pt x="642" y="514"/>
                    </a:lnTo>
                    <a:lnTo>
                      <a:pt x="642" y="504"/>
                    </a:lnTo>
                    <a:lnTo>
                      <a:pt x="632" y="504"/>
                    </a:lnTo>
                    <a:lnTo>
                      <a:pt x="612" y="487"/>
                    </a:lnTo>
                    <a:lnTo>
                      <a:pt x="576" y="483"/>
                    </a:lnTo>
                    <a:lnTo>
                      <a:pt x="556" y="469"/>
                    </a:lnTo>
                    <a:lnTo>
                      <a:pt x="562" y="451"/>
                    </a:lnTo>
                    <a:lnTo>
                      <a:pt x="576" y="454"/>
                    </a:lnTo>
                    <a:lnTo>
                      <a:pt x="578" y="450"/>
                    </a:lnTo>
                    <a:lnTo>
                      <a:pt x="567" y="444"/>
                    </a:lnTo>
                    <a:lnTo>
                      <a:pt x="567" y="440"/>
                    </a:lnTo>
                    <a:lnTo>
                      <a:pt x="587" y="440"/>
                    </a:lnTo>
                    <a:lnTo>
                      <a:pt x="598" y="422"/>
                    </a:lnTo>
                    <a:lnTo>
                      <a:pt x="590" y="409"/>
                    </a:lnTo>
                    <a:lnTo>
                      <a:pt x="587" y="392"/>
                    </a:lnTo>
                    <a:lnTo>
                      <a:pt x="579" y="394"/>
                    </a:lnTo>
                    <a:lnTo>
                      <a:pt x="567" y="406"/>
                    </a:lnTo>
                    <a:lnTo>
                      <a:pt x="562" y="422"/>
                    </a:lnTo>
                    <a:lnTo>
                      <a:pt x="543" y="419"/>
                    </a:lnTo>
                    <a:lnTo>
                      <a:pt x="537" y="408"/>
                    </a:lnTo>
                    <a:lnTo>
                      <a:pt x="548" y="395"/>
                    </a:lnTo>
                    <a:lnTo>
                      <a:pt x="561" y="373"/>
                    </a:lnTo>
                    <a:lnTo>
                      <a:pt x="554" y="359"/>
                    </a:lnTo>
                    <a:lnTo>
                      <a:pt x="547" y="334"/>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457200" bIns="18288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19" name="Freeform 94"/>
              <p:cNvSpPr>
                <a:spLocks/>
              </p:cNvSpPr>
              <p:nvPr/>
            </p:nvSpPr>
            <p:spPr bwMode="auto">
              <a:xfrm>
                <a:off x="3527" y="2541"/>
                <a:ext cx="384" cy="663"/>
              </a:xfrm>
              <a:custGeom>
                <a:avLst/>
                <a:gdLst>
                  <a:gd name="T0" fmla="*/ 384 w 384"/>
                  <a:gd name="T1" fmla="*/ 624 h 663"/>
                  <a:gd name="T2" fmla="*/ 383 w 384"/>
                  <a:gd name="T3" fmla="*/ 632 h 663"/>
                  <a:gd name="T4" fmla="*/ 352 w 384"/>
                  <a:gd name="T5" fmla="*/ 632 h 663"/>
                  <a:gd name="T6" fmla="*/ 342 w 384"/>
                  <a:gd name="T7" fmla="*/ 627 h 663"/>
                  <a:gd name="T8" fmla="*/ 328 w 384"/>
                  <a:gd name="T9" fmla="*/ 626 h 663"/>
                  <a:gd name="T10" fmla="*/ 286 w 384"/>
                  <a:gd name="T11" fmla="*/ 638 h 663"/>
                  <a:gd name="T12" fmla="*/ 275 w 384"/>
                  <a:gd name="T13" fmla="*/ 632 h 663"/>
                  <a:gd name="T14" fmla="*/ 259 w 384"/>
                  <a:gd name="T15" fmla="*/ 659 h 663"/>
                  <a:gd name="T16" fmla="*/ 252 w 384"/>
                  <a:gd name="T17" fmla="*/ 663 h 663"/>
                  <a:gd name="T18" fmla="*/ 245 w 384"/>
                  <a:gd name="T19" fmla="*/ 648 h 663"/>
                  <a:gd name="T20" fmla="*/ 238 w 384"/>
                  <a:gd name="T21" fmla="*/ 624 h 663"/>
                  <a:gd name="T22" fmla="*/ 216 w 384"/>
                  <a:gd name="T23" fmla="*/ 604 h 663"/>
                  <a:gd name="T24" fmla="*/ 223 w 384"/>
                  <a:gd name="T25" fmla="*/ 570 h 663"/>
                  <a:gd name="T26" fmla="*/ 219 w 384"/>
                  <a:gd name="T27" fmla="*/ 563 h 663"/>
                  <a:gd name="T28" fmla="*/ 208 w 384"/>
                  <a:gd name="T29" fmla="*/ 565 h 663"/>
                  <a:gd name="T30" fmla="*/ 158 w 384"/>
                  <a:gd name="T31" fmla="*/ 571 h 663"/>
                  <a:gd name="T32" fmla="*/ 5 w 384"/>
                  <a:gd name="T33" fmla="*/ 573 h 663"/>
                  <a:gd name="T34" fmla="*/ 0 w 384"/>
                  <a:gd name="T35" fmla="*/ 559 h 663"/>
                  <a:gd name="T36" fmla="*/ 6 w 384"/>
                  <a:gd name="T37" fmla="*/ 507 h 663"/>
                  <a:gd name="T38" fmla="*/ 25 w 384"/>
                  <a:gd name="T39" fmla="*/ 471 h 663"/>
                  <a:gd name="T40" fmla="*/ 58 w 384"/>
                  <a:gd name="T41" fmla="*/ 414 h 663"/>
                  <a:gd name="T42" fmla="*/ 55 w 384"/>
                  <a:gd name="T43" fmla="*/ 399 h 663"/>
                  <a:gd name="T44" fmla="*/ 63 w 384"/>
                  <a:gd name="T45" fmla="*/ 395 h 663"/>
                  <a:gd name="T46" fmla="*/ 66 w 384"/>
                  <a:gd name="T47" fmla="*/ 382 h 663"/>
                  <a:gd name="T48" fmla="*/ 52 w 384"/>
                  <a:gd name="T49" fmla="*/ 370 h 663"/>
                  <a:gd name="T50" fmla="*/ 50 w 384"/>
                  <a:gd name="T51" fmla="*/ 356 h 663"/>
                  <a:gd name="T52" fmla="*/ 39 w 384"/>
                  <a:gd name="T53" fmla="*/ 331 h 663"/>
                  <a:gd name="T54" fmla="*/ 38 w 384"/>
                  <a:gd name="T55" fmla="*/ 293 h 663"/>
                  <a:gd name="T56" fmla="*/ 47 w 384"/>
                  <a:gd name="T57" fmla="*/ 278 h 663"/>
                  <a:gd name="T58" fmla="*/ 45 w 384"/>
                  <a:gd name="T59" fmla="*/ 257 h 663"/>
                  <a:gd name="T60" fmla="*/ 35 w 384"/>
                  <a:gd name="T61" fmla="*/ 237 h 663"/>
                  <a:gd name="T62" fmla="*/ 44 w 384"/>
                  <a:gd name="T63" fmla="*/ 228 h 663"/>
                  <a:gd name="T64" fmla="*/ 33 w 384"/>
                  <a:gd name="T65" fmla="*/ 212 h 663"/>
                  <a:gd name="T66" fmla="*/ 36 w 384"/>
                  <a:gd name="T67" fmla="*/ 203 h 663"/>
                  <a:gd name="T68" fmla="*/ 47 w 384"/>
                  <a:gd name="T69" fmla="*/ 162 h 663"/>
                  <a:gd name="T70" fmla="*/ 63 w 384"/>
                  <a:gd name="T71" fmla="*/ 148 h 663"/>
                  <a:gd name="T72" fmla="*/ 58 w 384"/>
                  <a:gd name="T73" fmla="*/ 134 h 663"/>
                  <a:gd name="T74" fmla="*/ 81 w 384"/>
                  <a:gd name="T75" fmla="*/ 101 h 663"/>
                  <a:gd name="T76" fmla="*/ 99 w 384"/>
                  <a:gd name="T77" fmla="*/ 92 h 663"/>
                  <a:gd name="T78" fmla="*/ 97 w 384"/>
                  <a:gd name="T79" fmla="*/ 83 h 663"/>
                  <a:gd name="T80" fmla="*/ 95 w 384"/>
                  <a:gd name="T81" fmla="*/ 72 h 663"/>
                  <a:gd name="T82" fmla="*/ 113 w 384"/>
                  <a:gd name="T83" fmla="*/ 37 h 663"/>
                  <a:gd name="T84" fmla="*/ 128 w 384"/>
                  <a:gd name="T85" fmla="*/ 30 h 663"/>
                  <a:gd name="T86" fmla="*/ 128 w 384"/>
                  <a:gd name="T87" fmla="*/ 23 h 663"/>
                  <a:gd name="T88" fmla="*/ 362 w 384"/>
                  <a:gd name="T89" fmla="*/ 0 h 663"/>
                  <a:gd name="T90" fmla="*/ 364 w 384"/>
                  <a:gd name="T91" fmla="*/ 39 h 663"/>
                  <a:gd name="T92" fmla="*/ 364 w 384"/>
                  <a:gd name="T93" fmla="*/ 142 h 663"/>
                  <a:gd name="T94" fmla="*/ 359 w 384"/>
                  <a:gd name="T95" fmla="*/ 337 h 663"/>
                  <a:gd name="T96" fmla="*/ 358 w 384"/>
                  <a:gd name="T97" fmla="*/ 424 h 663"/>
                  <a:gd name="T98" fmla="*/ 375 w 384"/>
                  <a:gd name="T99" fmla="*/ 542 h 663"/>
                  <a:gd name="T100" fmla="*/ 384 w 384"/>
                  <a:gd name="T101" fmla="*/ 624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 h="663">
                    <a:moveTo>
                      <a:pt x="384" y="624"/>
                    </a:moveTo>
                    <a:lnTo>
                      <a:pt x="383" y="632"/>
                    </a:lnTo>
                    <a:lnTo>
                      <a:pt x="352" y="632"/>
                    </a:lnTo>
                    <a:lnTo>
                      <a:pt x="342" y="627"/>
                    </a:lnTo>
                    <a:lnTo>
                      <a:pt x="328" y="626"/>
                    </a:lnTo>
                    <a:lnTo>
                      <a:pt x="286" y="638"/>
                    </a:lnTo>
                    <a:lnTo>
                      <a:pt x="275" y="632"/>
                    </a:lnTo>
                    <a:lnTo>
                      <a:pt x="259" y="659"/>
                    </a:lnTo>
                    <a:lnTo>
                      <a:pt x="252" y="663"/>
                    </a:lnTo>
                    <a:lnTo>
                      <a:pt x="245" y="648"/>
                    </a:lnTo>
                    <a:lnTo>
                      <a:pt x="238" y="624"/>
                    </a:lnTo>
                    <a:lnTo>
                      <a:pt x="216" y="604"/>
                    </a:lnTo>
                    <a:lnTo>
                      <a:pt x="223" y="570"/>
                    </a:lnTo>
                    <a:lnTo>
                      <a:pt x="219" y="563"/>
                    </a:lnTo>
                    <a:lnTo>
                      <a:pt x="208" y="565"/>
                    </a:lnTo>
                    <a:lnTo>
                      <a:pt x="158" y="571"/>
                    </a:lnTo>
                    <a:lnTo>
                      <a:pt x="5" y="573"/>
                    </a:lnTo>
                    <a:lnTo>
                      <a:pt x="0" y="559"/>
                    </a:lnTo>
                    <a:lnTo>
                      <a:pt x="6" y="507"/>
                    </a:lnTo>
                    <a:lnTo>
                      <a:pt x="25" y="471"/>
                    </a:lnTo>
                    <a:lnTo>
                      <a:pt x="58" y="414"/>
                    </a:lnTo>
                    <a:lnTo>
                      <a:pt x="55" y="399"/>
                    </a:lnTo>
                    <a:lnTo>
                      <a:pt x="63" y="395"/>
                    </a:lnTo>
                    <a:lnTo>
                      <a:pt x="66" y="382"/>
                    </a:lnTo>
                    <a:lnTo>
                      <a:pt x="52" y="370"/>
                    </a:lnTo>
                    <a:lnTo>
                      <a:pt x="50" y="356"/>
                    </a:lnTo>
                    <a:lnTo>
                      <a:pt x="39" y="331"/>
                    </a:lnTo>
                    <a:lnTo>
                      <a:pt x="38" y="293"/>
                    </a:lnTo>
                    <a:lnTo>
                      <a:pt x="47" y="278"/>
                    </a:lnTo>
                    <a:lnTo>
                      <a:pt x="45" y="257"/>
                    </a:lnTo>
                    <a:lnTo>
                      <a:pt x="35" y="237"/>
                    </a:lnTo>
                    <a:lnTo>
                      <a:pt x="44" y="228"/>
                    </a:lnTo>
                    <a:lnTo>
                      <a:pt x="33" y="212"/>
                    </a:lnTo>
                    <a:lnTo>
                      <a:pt x="36" y="203"/>
                    </a:lnTo>
                    <a:lnTo>
                      <a:pt x="47" y="162"/>
                    </a:lnTo>
                    <a:lnTo>
                      <a:pt x="63" y="148"/>
                    </a:lnTo>
                    <a:lnTo>
                      <a:pt x="58" y="134"/>
                    </a:lnTo>
                    <a:lnTo>
                      <a:pt x="81" y="101"/>
                    </a:lnTo>
                    <a:lnTo>
                      <a:pt x="99" y="92"/>
                    </a:lnTo>
                    <a:lnTo>
                      <a:pt x="97" y="83"/>
                    </a:lnTo>
                    <a:lnTo>
                      <a:pt x="95" y="72"/>
                    </a:lnTo>
                    <a:lnTo>
                      <a:pt x="113" y="37"/>
                    </a:lnTo>
                    <a:lnTo>
                      <a:pt x="128" y="30"/>
                    </a:lnTo>
                    <a:lnTo>
                      <a:pt x="128" y="23"/>
                    </a:lnTo>
                    <a:lnTo>
                      <a:pt x="362" y="0"/>
                    </a:lnTo>
                    <a:lnTo>
                      <a:pt x="364" y="39"/>
                    </a:lnTo>
                    <a:lnTo>
                      <a:pt x="364" y="142"/>
                    </a:lnTo>
                    <a:lnTo>
                      <a:pt x="359" y="337"/>
                    </a:lnTo>
                    <a:lnTo>
                      <a:pt x="358" y="424"/>
                    </a:lnTo>
                    <a:lnTo>
                      <a:pt x="375" y="542"/>
                    </a:lnTo>
                    <a:lnTo>
                      <a:pt x="384" y="624"/>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20" name="Freeform 95"/>
              <p:cNvSpPr>
                <a:spLocks/>
              </p:cNvSpPr>
              <p:nvPr/>
            </p:nvSpPr>
            <p:spPr bwMode="auto">
              <a:xfrm>
                <a:off x="2924" y="1419"/>
                <a:ext cx="650" cy="429"/>
              </a:xfrm>
              <a:custGeom>
                <a:avLst/>
                <a:gdLst>
                  <a:gd name="T0" fmla="*/ 599 w 650"/>
                  <a:gd name="T1" fmla="*/ 124 h 429"/>
                  <a:gd name="T2" fmla="*/ 600 w 650"/>
                  <a:gd name="T3" fmla="*/ 142 h 429"/>
                  <a:gd name="T4" fmla="*/ 614 w 650"/>
                  <a:gd name="T5" fmla="*/ 146 h 429"/>
                  <a:gd name="T6" fmla="*/ 620 w 650"/>
                  <a:gd name="T7" fmla="*/ 154 h 429"/>
                  <a:gd name="T8" fmla="*/ 623 w 650"/>
                  <a:gd name="T9" fmla="*/ 165 h 429"/>
                  <a:gd name="T10" fmla="*/ 647 w 650"/>
                  <a:gd name="T11" fmla="*/ 187 h 429"/>
                  <a:gd name="T12" fmla="*/ 650 w 650"/>
                  <a:gd name="T13" fmla="*/ 201 h 429"/>
                  <a:gd name="T14" fmla="*/ 647 w 650"/>
                  <a:gd name="T15" fmla="*/ 223 h 429"/>
                  <a:gd name="T16" fmla="*/ 636 w 650"/>
                  <a:gd name="T17" fmla="*/ 243 h 429"/>
                  <a:gd name="T18" fmla="*/ 631 w 650"/>
                  <a:gd name="T19" fmla="*/ 260 h 429"/>
                  <a:gd name="T20" fmla="*/ 619 w 650"/>
                  <a:gd name="T21" fmla="*/ 270 h 429"/>
                  <a:gd name="T22" fmla="*/ 608 w 650"/>
                  <a:gd name="T23" fmla="*/ 273 h 429"/>
                  <a:gd name="T24" fmla="*/ 572 w 650"/>
                  <a:gd name="T25" fmla="*/ 285 h 429"/>
                  <a:gd name="T26" fmla="*/ 564 w 650"/>
                  <a:gd name="T27" fmla="*/ 309 h 429"/>
                  <a:gd name="T28" fmla="*/ 569 w 650"/>
                  <a:gd name="T29" fmla="*/ 318 h 429"/>
                  <a:gd name="T30" fmla="*/ 580 w 650"/>
                  <a:gd name="T31" fmla="*/ 327 h 429"/>
                  <a:gd name="T32" fmla="*/ 578 w 650"/>
                  <a:gd name="T33" fmla="*/ 354 h 429"/>
                  <a:gd name="T34" fmla="*/ 567 w 650"/>
                  <a:gd name="T35" fmla="*/ 363 h 429"/>
                  <a:gd name="T36" fmla="*/ 563 w 650"/>
                  <a:gd name="T37" fmla="*/ 373 h 429"/>
                  <a:gd name="T38" fmla="*/ 563 w 650"/>
                  <a:gd name="T39" fmla="*/ 390 h 429"/>
                  <a:gd name="T40" fmla="*/ 552 w 650"/>
                  <a:gd name="T41" fmla="*/ 393 h 429"/>
                  <a:gd name="T42" fmla="*/ 541 w 650"/>
                  <a:gd name="T43" fmla="*/ 401 h 429"/>
                  <a:gd name="T44" fmla="*/ 539 w 650"/>
                  <a:gd name="T45" fmla="*/ 409 h 429"/>
                  <a:gd name="T46" fmla="*/ 541 w 650"/>
                  <a:gd name="T47" fmla="*/ 423 h 429"/>
                  <a:gd name="T48" fmla="*/ 531 w 650"/>
                  <a:gd name="T49" fmla="*/ 429 h 429"/>
                  <a:gd name="T50" fmla="*/ 516 w 650"/>
                  <a:gd name="T51" fmla="*/ 409 h 429"/>
                  <a:gd name="T52" fmla="*/ 508 w 650"/>
                  <a:gd name="T53" fmla="*/ 394 h 429"/>
                  <a:gd name="T54" fmla="*/ 97 w 650"/>
                  <a:gd name="T55" fmla="*/ 410 h 429"/>
                  <a:gd name="T56" fmla="*/ 93 w 650"/>
                  <a:gd name="T57" fmla="*/ 410 h 429"/>
                  <a:gd name="T58" fmla="*/ 79 w 650"/>
                  <a:gd name="T59" fmla="*/ 382 h 429"/>
                  <a:gd name="T60" fmla="*/ 77 w 650"/>
                  <a:gd name="T61" fmla="*/ 341 h 429"/>
                  <a:gd name="T62" fmla="*/ 68 w 650"/>
                  <a:gd name="T63" fmla="*/ 315 h 429"/>
                  <a:gd name="T64" fmla="*/ 63 w 650"/>
                  <a:gd name="T65" fmla="*/ 282 h 429"/>
                  <a:gd name="T66" fmla="*/ 49 w 650"/>
                  <a:gd name="T67" fmla="*/ 260 h 429"/>
                  <a:gd name="T68" fmla="*/ 43 w 650"/>
                  <a:gd name="T69" fmla="*/ 229 h 429"/>
                  <a:gd name="T70" fmla="*/ 25 w 650"/>
                  <a:gd name="T71" fmla="*/ 182 h 429"/>
                  <a:gd name="T72" fmla="*/ 19 w 650"/>
                  <a:gd name="T73" fmla="*/ 149 h 429"/>
                  <a:gd name="T74" fmla="*/ 10 w 650"/>
                  <a:gd name="T75" fmla="*/ 135 h 429"/>
                  <a:gd name="T76" fmla="*/ 0 w 650"/>
                  <a:gd name="T77" fmla="*/ 118 h 429"/>
                  <a:gd name="T78" fmla="*/ 13 w 650"/>
                  <a:gd name="T79" fmla="*/ 89 h 429"/>
                  <a:gd name="T80" fmla="*/ 21 w 650"/>
                  <a:gd name="T81" fmla="*/ 53 h 429"/>
                  <a:gd name="T82" fmla="*/ 4 w 650"/>
                  <a:gd name="T83" fmla="*/ 40 h 429"/>
                  <a:gd name="T84" fmla="*/ 2 w 650"/>
                  <a:gd name="T85" fmla="*/ 23 h 429"/>
                  <a:gd name="T86" fmla="*/ 7 w 650"/>
                  <a:gd name="T87" fmla="*/ 7 h 429"/>
                  <a:gd name="T88" fmla="*/ 18 w 650"/>
                  <a:gd name="T89" fmla="*/ 7 h 429"/>
                  <a:gd name="T90" fmla="*/ 534 w 650"/>
                  <a:gd name="T91" fmla="*/ 0 h 429"/>
                  <a:gd name="T92" fmla="*/ 539 w 650"/>
                  <a:gd name="T93" fmla="*/ 25 h 429"/>
                  <a:gd name="T94" fmla="*/ 553 w 650"/>
                  <a:gd name="T95" fmla="*/ 35 h 429"/>
                  <a:gd name="T96" fmla="*/ 555 w 650"/>
                  <a:gd name="T97" fmla="*/ 43 h 429"/>
                  <a:gd name="T98" fmla="*/ 542 w 650"/>
                  <a:gd name="T99" fmla="*/ 65 h 429"/>
                  <a:gd name="T100" fmla="*/ 544 w 650"/>
                  <a:gd name="T101" fmla="*/ 85 h 429"/>
                  <a:gd name="T102" fmla="*/ 559 w 650"/>
                  <a:gd name="T103" fmla="*/ 109 h 429"/>
                  <a:gd name="T104" fmla="*/ 575 w 650"/>
                  <a:gd name="T105" fmla="*/ 117 h 429"/>
                  <a:gd name="T106" fmla="*/ 594 w 650"/>
                  <a:gd name="T107" fmla="*/ 120 h 429"/>
                  <a:gd name="T108" fmla="*/ 599 w 650"/>
                  <a:gd name="T109" fmla="*/ 12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0" h="429">
                    <a:moveTo>
                      <a:pt x="599" y="124"/>
                    </a:moveTo>
                    <a:lnTo>
                      <a:pt x="600" y="142"/>
                    </a:lnTo>
                    <a:lnTo>
                      <a:pt x="614" y="146"/>
                    </a:lnTo>
                    <a:lnTo>
                      <a:pt x="620" y="154"/>
                    </a:lnTo>
                    <a:lnTo>
                      <a:pt x="623" y="165"/>
                    </a:lnTo>
                    <a:lnTo>
                      <a:pt x="647" y="187"/>
                    </a:lnTo>
                    <a:lnTo>
                      <a:pt x="650" y="201"/>
                    </a:lnTo>
                    <a:lnTo>
                      <a:pt x="647" y="223"/>
                    </a:lnTo>
                    <a:lnTo>
                      <a:pt x="636" y="243"/>
                    </a:lnTo>
                    <a:lnTo>
                      <a:pt x="631" y="260"/>
                    </a:lnTo>
                    <a:lnTo>
                      <a:pt x="619" y="270"/>
                    </a:lnTo>
                    <a:lnTo>
                      <a:pt x="608" y="273"/>
                    </a:lnTo>
                    <a:lnTo>
                      <a:pt x="572" y="285"/>
                    </a:lnTo>
                    <a:lnTo>
                      <a:pt x="564" y="309"/>
                    </a:lnTo>
                    <a:lnTo>
                      <a:pt x="569" y="318"/>
                    </a:lnTo>
                    <a:lnTo>
                      <a:pt x="580" y="327"/>
                    </a:lnTo>
                    <a:lnTo>
                      <a:pt x="578" y="354"/>
                    </a:lnTo>
                    <a:lnTo>
                      <a:pt x="567" y="363"/>
                    </a:lnTo>
                    <a:lnTo>
                      <a:pt x="563" y="373"/>
                    </a:lnTo>
                    <a:lnTo>
                      <a:pt x="563" y="390"/>
                    </a:lnTo>
                    <a:lnTo>
                      <a:pt x="552" y="393"/>
                    </a:lnTo>
                    <a:lnTo>
                      <a:pt x="541" y="401"/>
                    </a:lnTo>
                    <a:lnTo>
                      <a:pt x="539" y="409"/>
                    </a:lnTo>
                    <a:lnTo>
                      <a:pt x="541" y="423"/>
                    </a:lnTo>
                    <a:lnTo>
                      <a:pt x="531" y="429"/>
                    </a:lnTo>
                    <a:lnTo>
                      <a:pt x="516" y="409"/>
                    </a:lnTo>
                    <a:lnTo>
                      <a:pt x="508" y="394"/>
                    </a:lnTo>
                    <a:lnTo>
                      <a:pt x="97" y="410"/>
                    </a:lnTo>
                    <a:lnTo>
                      <a:pt x="93" y="410"/>
                    </a:lnTo>
                    <a:lnTo>
                      <a:pt x="79" y="382"/>
                    </a:lnTo>
                    <a:lnTo>
                      <a:pt x="77" y="341"/>
                    </a:lnTo>
                    <a:lnTo>
                      <a:pt x="68" y="315"/>
                    </a:lnTo>
                    <a:lnTo>
                      <a:pt x="63" y="282"/>
                    </a:lnTo>
                    <a:lnTo>
                      <a:pt x="49" y="260"/>
                    </a:lnTo>
                    <a:lnTo>
                      <a:pt x="43" y="229"/>
                    </a:lnTo>
                    <a:lnTo>
                      <a:pt x="25" y="182"/>
                    </a:lnTo>
                    <a:lnTo>
                      <a:pt x="19" y="149"/>
                    </a:lnTo>
                    <a:lnTo>
                      <a:pt x="10" y="135"/>
                    </a:lnTo>
                    <a:lnTo>
                      <a:pt x="0" y="118"/>
                    </a:lnTo>
                    <a:lnTo>
                      <a:pt x="13" y="89"/>
                    </a:lnTo>
                    <a:lnTo>
                      <a:pt x="21" y="53"/>
                    </a:lnTo>
                    <a:lnTo>
                      <a:pt x="4" y="40"/>
                    </a:lnTo>
                    <a:lnTo>
                      <a:pt x="2" y="23"/>
                    </a:lnTo>
                    <a:lnTo>
                      <a:pt x="7" y="7"/>
                    </a:lnTo>
                    <a:lnTo>
                      <a:pt x="18" y="7"/>
                    </a:lnTo>
                    <a:lnTo>
                      <a:pt x="534" y="0"/>
                    </a:lnTo>
                    <a:lnTo>
                      <a:pt x="539" y="25"/>
                    </a:lnTo>
                    <a:lnTo>
                      <a:pt x="553" y="35"/>
                    </a:lnTo>
                    <a:lnTo>
                      <a:pt x="555" y="43"/>
                    </a:lnTo>
                    <a:lnTo>
                      <a:pt x="542" y="65"/>
                    </a:lnTo>
                    <a:lnTo>
                      <a:pt x="544" y="85"/>
                    </a:lnTo>
                    <a:lnTo>
                      <a:pt x="559" y="109"/>
                    </a:lnTo>
                    <a:lnTo>
                      <a:pt x="575" y="117"/>
                    </a:lnTo>
                    <a:lnTo>
                      <a:pt x="594" y="120"/>
                    </a:lnTo>
                    <a:lnTo>
                      <a:pt x="599" y="124"/>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21" name="Freeform 96"/>
              <p:cNvSpPr>
                <a:spLocks/>
              </p:cNvSpPr>
              <p:nvPr/>
            </p:nvSpPr>
            <p:spPr bwMode="auto">
              <a:xfrm>
                <a:off x="2878" y="630"/>
                <a:ext cx="716" cy="795"/>
              </a:xfrm>
              <a:custGeom>
                <a:avLst/>
                <a:gdLst>
                  <a:gd name="T0" fmla="*/ 54 w 716"/>
                  <a:gd name="T1" fmla="*/ 419 h 795"/>
                  <a:gd name="T2" fmla="*/ 31 w 716"/>
                  <a:gd name="T3" fmla="*/ 289 h 795"/>
                  <a:gd name="T4" fmla="*/ 17 w 716"/>
                  <a:gd name="T5" fmla="*/ 206 h 795"/>
                  <a:gd name="T6" fmla="*/ 7 w 716"/>
                  <a:gd name="T7" fmla="*/ 111 h 795"/>
                  <a:gd name="T8" fmla="*/ 0 w 716"/>
                  <a:gd name="T9" fmla="*/ 53 h 795"/>
                  <a:gd name="T10" fmla="*/ 190 w 716"/>
                  <a:gd name="T11" fmla="*/ 2 h 795"/>
                  <a:gd name="T12" fmla="*/ 209 w 716"/>
                  <a:gd name="T13" fmla="*/ 3 h 795"/>
                  <a:gd name="T14" fmla="*/ 226 w 716"/>
                  <a:gd name="T15" fmla="*/ 42 h 795"/>
                  <a:gd name="T16" fmla="*/ 245 w 716"/>
                  <a:gd name="T17" fmla="*/ 91 h 795"/>
                  <a:gd name="T18" fmla="*/ 278 w 716"/>
                  <a:gd name="T19" fmla="*/ 100 h 795"/>
                  <a:gd name="T20" fmla="*/ 317 w 716"/>
                  <a:gd name="T21" fmla="*/ 116 h 795"/>
                  <a:gd name="T22" fmla="*/ 349 w 716"/>
                  <a:gd name="T23" fmla="*/ 108 h 795"/>
                  <a:gd name="T24" fmla="*/ 370 w 716"/>
                  <a:gd name="T25" fmla="*/ 97 h 795"/>
                  <a:gd name="T26" fmla="*/ 396 w 716"/>
                  <a:gd name="T27" fmla="*/ 102 h 795"/>
                  <a:gd name="T28" fmla="*/ 454 w 716"/>
                  <a:gd name="T29" fmla="*/ 133 h 795"/>
                  <a:gd name="T30" fmla="*/ 473 w 716"/>
                  <a:gd name="T31" fmla="*/ 131 h 795"/>
                  <a:gd name="T32" fmla="*/ 484 w 716"/>
                  <a:gd name="T33" fmla="*/ 145 h 795"/>
                  <a:gd name="T34" fmla="*/ 504 w 716"/>
                  <a:gd name="T35" fmla="*/ 150 h 795"/>
                  <a:gd name="T36" fmla="*/ 512 w 716"/>
                  <a:gd name="T37" fmla="*/ 164 h 795"/>
                  <a:gd name="T38" fmla="*/ 546 w 716"/>
                  <a:gd name="T39" fmla="*/ 170 h 795"/>
                  <a:gd name="T40" fmla="*/ 577 w 716"/>
                  <a:gd name="T41" fmla="*/ 145 h 795"/>
                  <a:gd name="T42" fmla="*/ 598 w 716"/>
                  <a:gd name="T43" fmla="*/ 153 h 795"/>
                  <a:gd name="T44" fmla="*/ 607 w 716"/>
                  <a:gd name="T45" fmla="*/ 163 h 795"/>
                  <a:gd name="T46" fmla="*/ 669 w 716"/>
                  <a:gd name="T47" fmla="*/ 155 h 795"/>
                  <a:gd name="T48" fmla="*/ 684 w 716"/>
                  <a:gd name="T49" fmla="*/ 173 h 795"/>
                  <a:gd name="T50" fmla="*/ 716 w 716"/>
                  <a:gd name="T51" fmla="*/ 164 h 795"/>
                  <a:gd name="T52" fmla="*/ 688 w 716"/>
                  <a:gd name="T53" fmla="*/ 191 h 795"/>
                  <a:gd name="T54" fmla="*/ 601 w 716"/>
                  <a:gd name="T55" fmla="*/ 228 h 795"/>
                  <a:gd name="T56" fmla="*/ 566 w 716"/>
                  <a:gd name="T57" fmla="*/ 267 h 795"/>
                  <a:gd name="T58" fmla="*/ 541 w 716"/>
                  <a:gd name="T59" fmla="*/ 297 h 795"/>
                  <a:gd name="T60" fmla="*/ 504 w 716"/>
                  <a:gd name="T61" fmla="*/ 328 h 795"/>
                  <a:gd name="T62" fmla="*/ 462 w 716"/>
                  <a:gd name="T63" fmla="*/ 365 h 795"/>
                  <a:gd name="T64" fmla="*/ 462 w 716"/>
                  <a:gd name="T65" fmla="*/ 436 h 795"/>
                  <a:gd name="T66" fmla="*/ 421 w 716"/>
                  <a:gd name="T67" fmla="*/ 470 h 795"/>
                  <a:gd name="T68" fmla="*/ 424 w 716"/>
                  <a:gd name="T69" fmla="*/ 522 h 795"/>
                  <a:gd name="T70" fmla="*/ 418 w 716"/>
                  <a:gd name="T71" fmla="*/ 562 h 795"/>
                  <a:gd name="T72" fmla="*/ 421 w 716"/>
                  <a:gd name="T73" fmla="*/ 626 h 795"/>
                  <a:gd name="T74" fmla="*/ 460 w 716"/>
                  <a:gd name="T75" fmla="*/ 645 h 795"/>
                  <a:gd name="T76" fmla="*/ 493 w 716"/>
                  <a:gd name="T77" fmla="*/ 668 h 795"/>
                  <a:gd name="T78" fmla="*/ 562 w 716"/>
                  <a:gd name="T79" fmla="*/ 729 h 795"/>
                  <a:gd name="T80" fmla="*/ 579 w 716"/>
                  <a:gd name="T81" fmla="*/ 787 h 795"/>
                  <a:gd name="T82" fmla="*/ 70 w 716"/>
                  <a:gd name="T83" fmla="*/ 572 h 795"/>
                  <a:gd name="T84" fmla="*/ 42 w 716"/>
                  <a:gd name="T85" fmla="*/ 533 h 795"/>
                  <a:gd name="T86" fmla="*/ 34 w 716"/>
                  <a:gd name="T87" fmla="*/ 511 h 795"/>
                  <a:gd name="T88" fmla="*/ 56 w 716"/>
                  <a:gd name="T89" fmla="*/ 49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795">
                    <a:moveTo>
                      <a:pt x="57" y="472"/>
                    </a:moveTo>
                    <a:lnTo>
                      <a:pt x="54" y="419"/>
                    </a:lnTo>
                    <a:lnTo>
                      <a:pt x="43" y="373"/>
                    </a:lnTo>
                    <a:lnTo>
                      <a:pt x="31" y="289"/>
                    </a:lnTo>
                    <a:lnTo>
                      <a:pt x="29" y="228"/>
                    </a:lnTo>
                    <a:lnTo>
                      <a:pt x="17" y="206"/>
                    </a:lnTo>
                    <a:lnTo>
                      <a:pt x="7" y="175"/>
                    </a:lnTo>
                    <a:lnTo>
                      <a:pt x="7" y="111"/>
                    </a:lnTo>
                    <a:lnTo>
                      <a:pt x="12" y="86"/>
                    </a:lnTo>
                    <a:lnTo>
                      <a:pt x="0" y="53"/>
                    </a:lnTo>
                    <a:lnTo>
                      <a:pt x="189" y="53"/>
                    </a:lnTo>
                    <a:lnTo>
                      <a:pt x="190" y="2"/>
                    </a:lnTo>
                    <a:lnTo>
                      <a:pt x="195" y="0"/>
                    </a:lnTo>
                    <a:lnTo>
                      <a:pt x="209" y="3"/>
                    </a:lnTo>
                    <a:lnTo>
                      <a:pt x="221" y="8"/>
                    </a:lnTo>
                    <a:lnTo>
                      <a:pt x="226" y="42"/>
                    </a:lnTo>
                    <a:lnTo>
                      <a:pt x="235" y="81"/>
                    </a:lnTo>
                    <a:lnTo>
                      <a:pt x="245" y="91"/>
                    </a:lnTo>
                    <a:lnTo>
                      <a:pt x="276" y="91"/>
                    </a:lnTo>
                    <a:lnTo>
                      <a:pt x="278" y="100"/>
                    </a:lnTo>
                    <a:lnTo>
                      <a:pt x="317" y="102"/>
                    </a:lnTo>
                    <a:lnTo>
                      <a:pt x="317" y="116"/>
                    </a:lnTo>
                    <a:lnTo>
                      <a:pt x="346" y="116"/>
                    </a:lnTo>
                    <a:lnTo>
                      <a:pt x="349" y="108"/>
                    </a:lnTo>
                    <a:lnTo>
                      <a:pt x="356" y="100"/>
                    </a:lnTo>
                    <a:lnTo>
                      <a:pt x="370" y="97"/>
                    </a:lnTo>
                    <a:lnTo>
                      <a:pt x="379" y="102"/>
                    </a:lnTo>
                    <a:lnTo>
                      <a:pt x="396" y="102"/>
                    </a:lnTo>
                    <a:lnTo>
                      <a:pt x="421" y="119"/>
                    </a:lnTo>
                    <a:lnTo>
                      <a:pt x="454" y="133"/>
                    </a:lnTo>
                    <a:lnTo>
                      <a:pt x="470" y="136"/>
                    </a:lnTo>
                    <a:lnTo>
                      <a:pt x="473" y="131"/>
                    </a:lnTo>
                    <a:lnTo>
                      <a:pt x="481" y="128"/>
                    </a:lnTo>
                    <a:lnTo>
                      <a:pt x="484" y="145"/>
                    </a:lnTo>
                    <a:lnTo>
                      <a:pt x="501" y="153"/>
                    </a:lnTo>
                    <a:lnTo>
                      <a:pt x="504" y="150"/>
                    </a:lnTo>
                    <a:lnTo>
                      <a:pt x="512" y="152"/>
                    </a:lnTo>
                    <a:lnTo>
                      <a:pt x="512" y="164"/>
                    </a:lnTo>
                    <a:lnTo>
                      <a:pt x="527" y="170"/>
                    </a:lnTo>
                    <a:lnTo>
                      <a:pt x="546" y="170"/>
                    </a:lnTo>
                    <a:lnTo>
                      <a:pt x="557" y="166"/>
                    </a:lnTo>
                    <a:lnTo>
                      <a:pt x="577" y="145"/>
                    </a:lnTo>
                    <a:lnTo>
                      <a:pt x="593" y="142"/>
                    </a:lnTo>
                    <a:lnTo>
                      <a:pt x="598" y="153"/>
                    </a:lnTo>
                    <a:lnTo>
                      <a:pt x="601" y="163"/>
                    </a:lnTo>
                    <a:lnTo>
                      <a:pt x="607" y="163"/>
                    </a:lnTo>
                    <a:lnTo>
                      <a:pt x="613" y="156"/>
                    </a:lnTo>
                    <a:lnTo>
                      <a:pt x="669" y="155"/>
                    </a:lnTo>
                    <a:lnTo>
                      <a:pt x="680" y="173"/>
                    </a:lnTo>
                    <a:lnTo>
                      <a:pt x="684" y="173"/>
                    </a:lnTo>
                    <a:lnTo>
                      <a:pt x="688" y="167"/>
                    </a:lnTo>
                    <a:lnTo>
                      <a:pt x="716" y="164"/>
                    </a:lnTo>
                    <a:lnTo>
                      <a:pt x="713" y="180"/>
                    </a:lnTo>
                    <a:lnTo>
                      <a:pt x="688" y="191"/>
                    </a:lnTo>
                    <a:lnTo>
                      <a:pt x="630" y="216"/>
                    </a:lnTo>
                    <a:lnTo>
                      <a:pt x="601" y="228"/>
                    </a:lnTo>
                    <a:lnTo>
                      <a:pt x="580" y="245"/>
                    </a:lnTo>
                    <a:lnTo>
                      <a:pt x="566" y="267"/>
                    </a:lnTo>
                    <a:lnTo>
                      <a:pt x="552" y="291"/>
                    </a:lnTo>
                    <a:lnTo>
                      <a:pt x="541" y="297"/>
                    </a:lnTo>
                    <a:lnTo>
                      <a:pt x="513" y="328"/>
                    </a:lnTo>
                    <a:lnTo>
                      <a:pt x="504" y="328"/>
                    </a:lnTo>
                    <a:lnTo>
                      <a:pt x="477" y="345"/>
                    </a:lnTo>
                    <a:lnTo>
                      <a:pt x="462" y="365"/>
                    </a:lnTo>
                    <a:lnTo>
                      <a:pt x="460" y="386"/>
                    </a:lnTo>
                    <a:lnTo>
                      <a:pt x="462" y="436"/>
                    </a:lnTo>
                    <a:lnTo>
                      <a:pt x="452" y="447"/>
                    </a:lnTo>
                    <a:lnTo>
                      <a:pt x="421" y="470"/>
                    </a:lnTo>
                    <a:lnTo>
                      <a:pt x="407" y="508"/>
                    </a:lnTo>
                    <a:lnTo>
                      <a:pt x="424" y="522"/>
                    </a:lnTo>
                    <a:lnTo>
                      <a:pt x="429" y="542"/>
                    </a:lnTo>
                    <a:lnTo>
                      <a:pt x="418" y="562"/>
                    </a:lnTo>
                    <a:lnTo>
                      <a:pt x="418" y="586"/>
                    </a:lnTo>
                    <a:lnTo>
                      <a:pt x="421" y="626"/>
                    </a:lnTo>
                    <a:lnTo>
                      <a:pt x="440" y="645"/>
                    </a:lnTo>
                    <a:lnTo>
                      <a:pt x="460" y="645"/>
                    </a:lnTo>
                    <a:lnTo>
                      <a:pt x="473" y="665"/>
                    </a:lnTo>
                    <a:lnTo>
                      <a:pt x="493" y="668"/>
                    </a:lnTo>
                    <a:lnTo>
                      <a:pt x="518" y="704"/>
                    </a:lnTo>
                    <a:lnTo>
                      <a:pt x="562" y="729"/>
                    </a:lnTo>
                    <a:lnTo>
                      <a:pt x="576" y="748"/>
                    </a:lnTo>
                    <a:lnTo>
                      <a:pt x="579" y="787"/>
                    </a:lnTo>
                    <a:lnTo>
                      <a:pt x="73" y="795"/>
                    </a:lnTo>
                    <a:lnTo>
                      <a:pt x="70" y="572"/>
                    </a:lnTo>
                    <a:lnTo>
                      <a:pt x="67" y="553"/>
                    </a:lnTo>
                    <a:lnTo>
                      <a:pt x="42" y="533"/>
                    </a:lnTo>
                    <a:lnTo>
                      <a:pt x="34" y="520"/>
                    </a:lnTo>
                    <a:lnTo>
                      <a:pt x="34" y="511"/>
                    </a:lnTo>
                    <a:lnTo>
                      <a:pt x="48" y="501"/>
                    </a:lnTo>
                    <a:lnTo>
                      <a:pt x="56" y="492"/>
                    </a:lnTo>
                    <a:lnTo>
                      <a:pt x="57" y="472"/>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36576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22" name="Freeform 97"/>
              <p:cNvSpPr>
                <a:spLocks/>
              </p:cNvSpPr>
              <p:nvPr/>
            </p:nvSpPr>
            <p:spPr bwMode="auto">
              <a:xfrm>
                <a:off x="2233" y="2293"/>
                <a:ext cx="935" cy="496"/>
              </a:xfrm>
              <a:custGeom>
                <a:avLst/>
                <a:gdLst>
                  <a:gd name="T0" fmla="*/ 109 w 935"/>
                  <a:gd name="T1" fmla="*/ 7 h 496"/>
                  <a:gd name="T2" fmla="*/ 6 w 935"/>
                  <a:gd name="T3" fmla="*/ 0 h 496"/>
                  <a:gd name="T4" fmla="*/ 0 w 935"/>
                  <a:gd name="T5" fmla="*/ 68 h 496"/>
                  <a:gd name="T6" fmla="*/ 128 w 935"/>
                  <a:gd name="T7" fmla="*/ 76 h 496"/>
                  <a:gd name="T8" fmla="*/ 328 w 935"/>
                  <a:gd name="T9" fmla="*/ 84 h 496"/>
                  <a:gd name="T10" fmla="*/ 314 w 935"/>
                  <a:gd name="T11" fmla="*/ 237 h 496"/>
                  <a:gd name="T12" fmla="*/ 311 w 935"/>
                  <a:gd name="T13" fmla="*/ 348 h 496"/>
                  <a:gd name="T14" fmla="*/ 312 w 935"/>
                  <a:gd name="T15" fmla="*/ 357 h 496"/>
                  <a:gd name="T16" fmla="*/ 339 w 935"/>
                  <a:gd name="T17" fmla="*/ 381 h 496"/>
                  <a:gd name="T18" fmla="*/ 353 w 935"/>
                  <a:gd name="T19" fmla="*/ 387 h 496"/>
                  <a:gd name="T20" fmla="*/ 356 w 935"/>
                  <a:gd name="T21" fmla="*/ 387 h 496"/>
                  <a:gd name="T22" fmla="*/ 360 w 935"/>
                  <a:gd name="T23" fmla="*/ 373 h 496"/>
                  <a:gd name="T24" fmla="*/ 370 w 935"/>
                  <a:gd name="T25" fmla="*/ 385 h 496"/>
                  <a:gd name="T26" fmla="*/ 382 w 935"/>
                  <a:gd name="T27" fmla="*/ 385 h 496"/>
                  <a:gd name="T28" fmla="*/ 382 w 935"/>
                  <a:gd name="T29" fmla="*/ 376 h 496"/>
                  <a:gd name="T30" fmla="*/ 400 w 935"/>
                  <a:gd name="T31" fmla="*/ 385 h 496"/>
                  <a:gd name="T32" fmla="*/ 396 w 935"/>
                  <a:gd name="T33" fmla="*/ 409 h 496"/>
                  <a:gd name="T34" fmla="*/ 421 w 935"/>
                  <a:gd name="T35" fmla="*/ 410 h 496"/>
                  <a:gd name="T36" fmla="*/ 437 w 935"/>
                  <a:gd name="T37" fmla="*/ 418 h 496"/>
                  <a:gd name="T38" fmla="*/ 464 w 935"/>
                  <a:gd name="T39" fmla="*/ 421 h 496"/>
                  <a:gd name="T40" fmla="*/ 479 w 935"/>
                  <a:gd name="T41" fmla="*/ 434 h 496"/>
                  <a:gd name="T42" fmla="*/ 493 w 935"/>
                  <a:gd name="T43" fmla="*/ 420 h 496"/>
                  <a:gd name="T44" fmla="*/ 515 w 935"/>
                  <a:gd name="T45" fmla="*/ 424 h 496"/>
                  <a:gd name="T46" fmla="*/ 531 w 935"/>
                  <a:gd name="T47" fmla="*/ 446 h 496"/>
                  <a:gd name="T48" fmla="*/ 537 w 935"/>
                  <a:gd name="T49" fmla="*/ 446 h 496"/>
                  <a:gd name="T50" fmla="*/ 537 w 935"/>
                  <a:gd name="T51" fmla="*/ 460 h 496"/>
                  <a:gd name="T52" fmla="*/ 551 w 935"/>
                  <a:gd name="T53" fmla="*/ 465 h 496"/>
                  <a:gd name="T54" fmla="*/ 565 w 935"/>
                  <a:gd name="T55" fmla="*/ 451 h 496"/>
                  <a:gd name="T56" fmla="*/ 576 w 935"/>
                  <a:gd name="T57" fmla="*/ 454 h 496"/>
                  <a:gd name="T58" fmla="*/ 592 w 935"/>
                  <a:gd name="T59" fmla="*/ 454 h 496"/>
                  <a:gd name="T60" fmla="*/ 598 w 935"/>
                  <a:gd name="T61" fmla="*/ 470 h 496"/>
                  <a:gd name="T62" fmla="*/ 637 w 935"/>
                  <a:gd name="T63" fmla="*/ 484 h 496"/>
                  <a:gd name="T64" fmla="*/ 646 w 935"/>
                  <a:gd name="T65" fmla="*/ 479 h 496"/>
                  <a:gd name="T66" fmla="*/ 657 w 935"/>
                  <a:gd name="T67" fmla="*/ 454 h 496"/>
                  <a:gd name="T68" fmla="*/ 663 w 935"/>
                  <a:gd name="T69" fmla="*/ 454 h 496"/>
                  <a:gd name="T70" fmla="*/ 671 w 935"/>
                  <a:gd name="T71" fmla="*/ 466 h 496"/>
                  <a:gd name="T72" fmla="*/ 696 w 935"/>
                  <a:gd name="T73" fmla="*/ 471 h 496"/>
                  <a:gd name="T74" fmla="*/ 720 w 935"/>
                  <a:gd name="T75" fmla="*/ 479 h 496"/>
                  <a:gd name="T76" fmla="*/ 738 w 935"/>
                  <a:gd name="T77" fmla="*/ 485 h 496"/>
                  <a:gd name="T78" fmla="*/ 749 w 935"/>
                  <a:gd name="T79" fmla="*/ 479 h 496"/>
                  <a:gd name="T80" fmla="*/ 754 w 935"/>
                  <a:gd name="T81" fmla="*/ 463 h 496"/>
                  <a:gd name="T82" fmla="*/ 780 w 935"/>
                  <a:gd name="T83" fmla="*/ 463 h 496"/>
                  <a:gd name="T84" fmla="*/ 795 w 935"/>
                  <a:gd name="T85" fmla="*/ 470 h 496"/>
                  <a:gd name="T86" fmla="*/ 812 w 935"/>
                  <a:gd name="T87" fmla="*/ 455 h 496"/>
                  <a:gd name="T88" fmla="*/ 818 w 935"/>
                  <a:gd name="T89" fmla="*/ 455 h 496"/>
                  <a:gd name="T90" fmla="*/ 823 w 935"/>
                  <a:gd name="T91" fmla="*/ 466 h 496"/>
                  <a:gd name="T92" fmla="*/ 848 w 935"/>
                  <a:gd name="T93" fmla="*/ 466 h 496"/>
                  <a:gd name="T94" fmla="*/ 859 w 935"/>
                  <a:gd name="T95" fmla="*/ 454 h 496"/>
                  <a:gd name="T96" fmla="*/ 869 w 935"/>
                  <a:gd name="T97" fmla="*/ 455 h 496"/>
                  <a:gd name="T98" fmla="*/ 882 w 935"/>
                  <a:gd name="T99" fmla="*/ 471 h 496"/>
                  <a:gd name="T100" fmla="*/ 902 w 935"/>
                  <a:gd name="T101" fmla="*/ 484 h 496"/>
                  <a:gd name="T102" fmla="*/ 923 w 935"/>
                  <a:gd name="T103" fmla="*/ 488 h 496"/>
                  <a:gd name="T104" fmla="*/ 935 w 935"/>
                  <a:gd name="T105" fmla="*/ 496 h 496"/>
                  <a:gd name="T106" fmla="*/ 932 w 935"/>
                  <a:gd name="T107" fmla="*/ 263 h 496"/>
                  <a:gd name="T108" fmla="*/ 924 w 935"/>
                  <a:gd name="T109" fmla="*/ 195 h 496"/>
                  <a:gd name="T110" fmla="*/ 923 w 935"/>
                  <a:gd name="T111" fmla="*/ 140 h 496"/>
                  <a:gd name="T112" fmla="*/ 913 w 935"/>
                  <a:gd name="T113" fmla="*/ 100 h 496"/>
                  <a:gd name="T114" fmla="*/ 909 w 935"/>
                  <a:gd name="T115" fmla="*/ 54 h 496"/>
                  <a:gd name="T116" fmla="*/ 909 w 935"/>
                  <a:gd name="T117" fmla="*/ 31 h 496"/>
                  <a:gd name="T118" fmla="*/ 832 w 935"/>
                  <a:gd name="T119" fmla="*/ 32 h 496"/>
                  <a:gd name="T120" fmla="*/ 543 w 935"/>
                  <a:gd name="T121" fmla="*/ 29 h 496"/>
                  <a:gd name="T122" fmla="*/ 262 w 935"/>
                  <a:gd name="T123" fmla="*/ 17 h 496"/>
                  <a:gd name="T124" fmla="*/ 109 w 935"/>
                  <a:gd name="T125" fmla="*/ 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5" h="496">
                    <a:moveTo>
                      <a:pt x="109" y="7"/>
                    </a:moveTo>
                    <a:lnTo>
                      <a:pt x="6" y="0"/>
                    </a:lnTo>
                    <a:lnTo>
                      <a:pt x="0" y="68"/>
                    </a:lnTo>
                    <a:lnTo>
                      <a:pt x="128" y="76"/>
                    </a:lnTo>
                    <a:lnTo>
                      <a:pt x="328" y="84"/>
                    </a:lnTo>
                    <a:lnTo>
                      <a:pt x="314" y="237"/>
                    </a:lnTo>
                    <a:lnTo>
                      <a:pt x="311" y="348"/>
                    </a:lnTo>
                    <a:lnTo>
                      <a:pt x="312" y="357"/>
                    </a:lnTo>
                    <a:lnTo>
                      <a:pt x="339" y="381"/>
                    </a:lnTo>
                    <a:lnTo>
                      <a:pt x="353" y="387"/>
                    </a:lnTo>
                    <a:lnTo>
                      <a:pt x="356" y="387"/>
                    </a:lnTo>
                    <a:lnTo>
                      <a:pt x="360" y="373"/>
                    </a:lnTo>
                    <a:lnTo>
                      <a:pt x="370" y="385"/>
                    </a:lnTo>
                    <a:lnTo>
                      <a:pt x="382" y="385"/>
                    </a:lnTo>
                    <a:lnTo>
                      <a:pt x="382" y="376"/>
                    </a:lnTo>
                    <a:lnTo>
                      <a:pt x="400" y="385"/>
                    </a:lnTo>
                    <a:lnTo>
                      <a:pt x="396" y="409"/>
                    </a:lnTo>
                    <a:lnTo>
                      <a:pt x="421" y="410"/>
                    </a:lnTo>
                    <a:lnTo>
                      <a:pt x="437" y="418"/>
                    </a:lnTo>
                    <a:lnTo>
                      <a:pt x="464" y="421"/>
                    </a:lnTo>
                    <a:lnTo>
                      <a:pt x="479" y="434"/>
                    </a:lnTo>
                    <a:lnTo>
                      <a:pt x="493" y="420"/>
                    </a:lnTo>
                    <a:lnTo>
                      <a:pt x="515" y="424"/>
                    </a:lnTo>
                    <a:lnTo>
                      <a:pt x="531" y="446"/>
                    </a:lnTo>
                    <a:lnTo>
                      <a:pt x="537" y="446"/>
                    </a:lnTo>
                    <a:lnTo>
                      <a:pt x="537" y="460"/>
                    </a:lnTo>
                    <a:lnTo>
                      <a:pt x="551" y="465"/>
                    </a:lnTo>
                    <a:lnTo>
                      <a:pt x="565" y="451"/>
                    </a:lnTo>
                    <a:lnTo>
                      <a:pt x="576" y="454"/>
                    </a:lnTo>
                    <a:lnTo>
                      <a:pt x="592" y="454"/>
                    </a:lnTo>
                    <a:lnTo>
                      <a:pt x="598" y="470"/>
                    </a:lnTo>
                    <a:lnTo>
                      <a:pt x="637" y="484"/>
                    </a:lnTo>
                    <a:lnTo>
                      <a:pt x="646" y="479"/>
                    </a:lnTo>
                    <a:lnTo>
                      <a:pt x="657" y="454"/>
                    </a:lnTo>
                    <a:lnTo>
                      <a:pt x="663" y="454"/>
                    </a:lnTo>
                    <a:lnTo>
                      <a:pt x="671" y="466"/>
                    </a:lnTo>
                    <a:lnTo>
                      <a:pt x="696" y="471"/>
                    </a:lnTo>
                    <a:lnTo>
                      <a:pt x="720" y="479"/>
                    </a:lnTo>
                    <a:lnTo>
                      <a:pt x="738" y="485"/>
                    </a:lnTo>
                    <a:lnTo>
                      <a:pt x="749" y="479"/>
                    </a:lnTo>
                    <a:lnTo>
                      <a:pt x="754" y="463"/>
                    </a:lnTo>
                    <a:lnTo>
                      <a:pt x="780" y="463"/>
                    </a:lnTo>
                    <a:lnTo>
                      <a:pt x="795" y="470"/>
                    </a:lnTo>
                    <a:lnTo>
                      <a:pt x="812" y="455"/>
                    </a:lnTo>
                    <a:lnTo>
                      <a:pt x="818" y="455"/>
                    </a:lnTo>
                    <a:lnTo>
                      <a:pt x="823" y="466"/>
                    </a:lnTo>
                    <a:lnTo>
                      <a:pt x="848" y="466"/>
                    </a:lnTo>
                    <a:lnTo>
                      <a:pt x="859" y="454"/>
                    </a:lnTo>
                    <a:lnTo>
                      <a:pt x="869" y="455"/>
                    </a:lnTo>
                    <a:lnTo>
                      <a:pt x="882" y="471"/>
                    </a:lnTo>
                    <a:lnTo>
                      <a:pt x="902" y="484"/>
                    </a:lnTo>
                    <a:lnTo>
                      <a:pt x="923" y="488"/>
                    </a:lnTo>
                    <a:lnTo>
                      <a:pt x="935" y="496"/>
                    </a:lnTo>
                    <a:lnTo>
                      <a:pt x="932" y="263"/>
                    </a:lnTo>
                    <a:lnTo>
                      <a:pt x="924" y="195"/>
                    </a:lnTo>
                    <a:lnTo>
                      <a:pt x="923" y="140"/>
                    </a:lnTo>
                    <a:lnTo>
                      <a:pt x="913" y="100"/>
                    </a:lnTo>
                    <a:lnTo>
                      <a:pt x="909" y="54"/>
                    </a:lnTo>
                    <a:lnTo>
                      <a:pt x="909" y="31"/>
                    </a:lnTo>
                    <a:lnTo>
                      <a:pt x="832" y="32"/>
                    </a:lnTo>
                    <a:lnTo>
                      <a:pt x="543" y="29"/>
                    </a:lnTo>
                    <a:lnTo>
                      <a:pt x="262" y="17"/>
                    </a:lnTo>
                    <a:lnTo>
                      <a:pt x="109" y="7"/>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45720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23" name="Freeform 98"/>
              <p:cNvSpPr>
                <a:spLocks noEditPoints="1"/>
              </p:cNvSpPr>
              <p:nvPr/>
            </p:nvSpPr>
            <p:spPr bwMode="auto">
              <a:xfrm>
                <a:off x="1764" y="2361"/>
                <a:ext cx="1519" cy="1461"/>
              </a:xfrm>
              <a:custGeom>
                <a:avLst/>
                <a:gdLst>
                  <a:gd name="T0" fmla="*/ 798 w 1519"/>
                  <a:gd name="T1" fmla="*/ 14 h 1461"/>
                  <a:gd name="T2" fmla="*/ 782 w 1519"/>
                  <a:gd name="T3" fmla="*/ 288 h 1461"/>
                  <a:gd name="T4" fmla="*/ 829 w 1519"/>
                  <a:gd name="T5" fmla="*/ 317 h 1461"/>
                  <a:gd name="T6" fmla="*/ 851 w 1519"/>
                  <a:gd name="T7" fmla="*/ 317 h 1461"/>
                  <a:gd name="T8" fmla="*/ 870 w 1519"/>
                  <a:gd name="T9" fmla="*/ 317 h 1461"/>
                  <a:gd name="T10" fmla="*/ 910 w 1519"/>
                  <a:gd name="T11" fmla="*/ 350 h 1461"/>
                  <a:gd name="T12" fmla="*/ 963 w 1519"/>
                  <a:gd name="T13" fmla="*/ 353 h 1461"/>
                  <a:gd name="T14" fmla="*/ 1007 w 1519"/>
                  <a:gd name="T15" fmla="*/ 378 h 1461"/>
                  <a:gd name="T16" fmla="*/ 1035 w 1519"/>
                  <a:gd name="T17" fmla="*/ 383 h 1461"/>
                  <a:gd name="T18" fmla="*/ 1068 w 1519"/>
                  <a:gd name="T19" fmla="*/ 403 h 1461"/>
                  <a:gd name="T20" fmla="*/ 1126 w 1519"/>
                  <a:gd name="T21" fmla="*/ 384 h 1461"/>
                  <a:gd name="T22" fmla="*/ 1141 w 1519"/>
                  <a:gd name="T23" fmla="*/ 398 h 1461"/>
                  <a:gd name="T24" fmla="*/ 1208 w 1519"/>
                  <a:gd name="T25" fmla="*/ 417 h 1461"/>
                  <a:gd name="T26" fmla="*/ 1252 w 1519"/>
                  <a:gd name="T27" fmla="*/ 395 h 1461"/>
                  <a:gd name="T28" fmla="*/ 1288 w 1519"/>
                  <a:gd name="T29" fmla="*/ 387 h 1461"/>
                  <a:gd name="T30" fmla="*/ 1329 w 1519"/>
                  <a:gd name="T31" fmla="*/ 386 h 1461"/>
                  <a:gd name="T32" fmla="*/ 1374 w 1519"/>
                  <a:gd name="T33" fmla="*/ 416 h 1461"/>
                  <a:gd name="T34" fmla="*/ 1416 w 1519"/>
                  <a:gd name="T35" fmla="*/ 439 h 1461"/>
                  <a:gd name="T36" fmla="*/ 1455 w 1519"/>
                  <a:gd name="T37" fmla="*/ 475 h 1461"/>
                  <a:gd name="T38" fmla="*/ 1464 w 1519"/>
                  <a:gd name="T39" fmla="*/ 619 h 1461"/>
                  <a:gd name="T40" fmla="*/ 1513 w 1519"/>
                  <a:gd name="T41" fmla="*/ 711 h 1461"/>
                  <a:gd name="T42" fmla="*/ 1514 w 1519"/>
                  <a:gd name="T43" fmla="*/ 789 h 1461"/>
                  <a:gd name="T44" fmla="*/ 1502 w 1519"/>
                  <a:gd name="T45" fmla="*/ 848 h 1461"/>
                  <a:gd name="T46" fmla="*/ 1489 w 1519"/>
                  <a:gd name="T47" fmla="*/ 937 h 1461"/>
                  <a:gd name="T48" fmla="*/ 1386 w 1519"/>
                  <a:gd name="T49" fmla="*/ 987 h 1461"/>
                  <a:gd name="T50" fmla="*/ 1350 w 1519"/>
                  <a:gd name="T51" fmla="*/ 1013 h 1461"/>
                  <a:gd name="T52" fmla="*/ 1265 w 1519"/>
                  <a:gd name="T53" fmla="*/ 1079 h 1461"/>
                  <a:gd name="T54" fmla="*/ 1179 w 1519"/>
                  <a:gd name="T55" fmla="*/ 1124 h 1461"/>
                  <a:gd name="T56" fmla="*/ 1096 w 1519"/>
                  <a:gd name="T57" fmla="*/ 1185 h 1461"/>
                  <a:gd name="T58" fmla="*/ 1079 w 1519"/>
                  <a:gd name="T59" fmla="*/ 1212 h 1461"/>
                  <a:gd name="T60" fmla="*/ 1055 w 1519"/>
                  <a:gd name="T61" fmla="*/ 1299 h 1461"/>
                  <a:gd name="T62" fmla="*/ 1066 w 1519"/>
                  <a:gd name="T63" fmla="*/ 1385 h 1461"/>
                  <a:gd name="T64" fmla="*/ 1077 w 1519"/>
                  <a:gd name="T65" fmla="*/ 1451 h 1461"/>
                  <a:gd name="T66" fmla="*/ 988 w 1519"/>
                  <a:gd name="T67" fmla="*/ 1430 h 1461"/>
                  <a:gd name="T68" fmla="*/ 934 w 1519"/>
                  <a:gd name="T69" fmla="*/ 1410 h 1461"/>
                  <a:gd name="T70" fmla="*/ 841 w 1519"/>
                  <a:gd name="T71" fmla="*/ 1358 h 1461"/>
                  <a:gd name="T72" fmla="*/ 809 w 1519"/>
                  <a:gd name="T73" fmla="*/ 1291 h 1461"/>
                  <a:gd name="T74" fmla="*/ 807 w 1519"/>
                  <a:gd name="T75" fmla="*/ 1262 h 1461"/>
                  <a:gd name="T76" fmla="*/ 801 w 1519"/>
                  <a:gd name="T77" fmla="*/ 1215 h 1461"/>
                  <a:gd name="T78" fmla="*/ 737 w 1519"/>
                  <a:gd name="T79" fmla="*/ 1138 h 1461"/>
                  <a:gd name="T80" fmla="*/ 679 w 1519"/>
                  <a:gd name="T81" fmla="*/ 1032 h 1461"/>
                  <a:gd name="T82" fmla="*/ 662 w 1519"/>
                  <a:gd name="T83" fmla="*/ 985 h 1461"/>
                  <a:gd name="T84" fmla="*/ 607 w 1519"/>
                  <a:gd name="T85" fmla="*/ 926 h 1461"/>
                  <a:gd name="T86" fmla="*/ 503 w 1519"/>
                  <a:gd name="T87" fmla="*/ 901 h 1461"/>
                  <a:gd name="T88" fmla="*/ 432 w 1519"/>
                  <a:gd name="T89" fmla="*/ 907 h 1461"/>
                  <a:gd name="T90" fmla="*/ 385 w 1519"/>
                  <a:gd name="T91" fmla="*/ 990 h 1461"/>
                  <a:gd name="T92" fmla="*/ 343 w 1519"/>
                  <a:gd name="T93" fmla="*/ 992 h 1461"/>
                  <a:gd name="T94" fmla="*/ 307 w 1519"/>
                  <a:gd name="T95" fmla="*/ 970 h 1461"/>
                  <a:gd name="T96" fmla="*/ 217 w 1519"/>
                  <a:gd name="T97" fmla="*/ 896 h 1461"/>
                  <a:gd name="T98" fmla="*/ 183 w 1519"/>
                  <a:gd name="T99" fmla="*/ 776 h 1461"/>
                  <a:gd name="T100" fmla="*/ 162 w 1519"/>
                  <a:gd name="T101" fmla="*/ 739 h 1461"/>
                  <a:gd name="T102" fmla="*/ 78 w 1519"/>
                  <a:gd name="T103" fmla="*/ 667 h 1461"/>
                  <a:gd name="T104" fmla="*/ 33 w 1519"/>
                  <a:gd name="T105" fmla="*/ 604 h 1461"/>
                  <a:gd name="T106" fmla="*/ 0 w 1519"/>
                  <a:gd name="T107" fmla="*/ 555 h 1461"/>
                  <a:gd name="T108" fmla="*/ 412 w 1519"/>
                  <a:gd name="T109" fmla="*/ 586 h 1461"/>
                  <a:gd name="T110" fmla="*/ 460 w 1519"/>
                  <a:gd name="T111" fmla="*/ 0 h 1461"/>
                  <a:gd name="T112" fmla="*/ 1088 w 1519"/>
                  <a:gd name="T113" fmla="*/ 1435 h 1461"/>
                  <a:gd name="T114" fmla="*/ 1063 w 1519"/>
                  <a:gd name="T115" fmla="*/ 1301 h 1461"/>
                  <a:gd name="T116" fmla="*/ 1116 w 1519"/>
                  <a:gd name="T117" fmla="*/ 1173 h 1461"/>
                  <a:gd name="T118" fmla="*/ 1110 w 1519"/>
                  <a:gd name="T119" fmla="*/ 1195 h 1461"/>
                  <a:gd name="T120" fmla="*/ 1068 w 1519"/>
                  <a:gd name="T121" fmla="*/ 1308 h 1461"/>
                  <a:gd name="T122" fmla="*/ 1093 w 1519"/>
                  <a:gd name="T123" fmla="*/ 142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9" h="1461">
                    <a:moveTo>
                      <a:pt x="462" y="0"/>
                    </a:moveTo>
                    <a:lnTo>
                      <a:pt x="604" y="8"/>
                    </a:lnTo>
                    <a:lnTo>
                      <a:pt x="798" y="14"/>
                    </a:lnTo>
                    <a:lnTo>
                      <a:pt x="784" y="161"/>
                    </a:lnTo>
                    <a:lnTo>
                      <a:pt x="781" y="275"/>
                    </a:lnTo>
                    <a:lnTo>
                      <a:pt x="782" y="288"/>
                    </a:lnTo>
                    <a:lnTo>
                      <a:pt x="809" y="311"/>
                    </a:lnTo>
                    <a:lnTo>
                      <a:pt x="821" y="320"/>
                    </a:lnTo>
                    <a:lnTo>
                      <a:pt x="829" y="317"/>
                    </a:lnTo>
                    <a:lnTo>
                      <a:pt x="830" y="306"/>
                    </a:lnTo>
                    <a:lnTo>
                      <a:pt x="838" y="317"/>
                    </a:lnTo>
                    <a:lnTo>
                      <a:pt x="851" y="317"/>
                    </a:lnTo>
                    <a:lnTo>
                      <a:pt x="851" y="308"/>
                    </a:lnTo>
                    <a:lnTo>
                      <a:pt x="862" y="314"/>
                    </a:lnTo>
                    <a:lnTo>
                      <a:pt x="870" y="317"/>
                    </a:lnTo>
                    <a:lnTo>
                      <a:pt x="866" y="342"/>
                    </a:lnTo>
                    <a:lnTo>
                      <a:pt x="891" y="342"/>
                    </a:lnTo>
                    <a:lnTo>
                      <a:pt x="910" y="350"/>
                    </a:lnTo>
                    <a:lnTo>
                      <a:pt x="935" y="353"/>
                    </a:lnTo>
                    <a:lnTo>
                      <a:pt x="949" y="366"/>
                    </a:lnTo>
                    <a:lnTo>
                      <a:pt x="963" y="353"/>
                    </a:lnTo>
                    <a:lnTo>
                      <a:pt x="987" y="356"/>
                    </a:lnTo>
                    <a:lnTo>
                      <a:pt x="1001" y="377"/>
                    </a:lnTo>
                    <a:lnTo>
                      <a:pt x="1007" y="378"/>
                    </a:lnTo>
                    <a:lnTo>
                      <a:pt x="1005" y="391"/>
                    </a:lnTo>
                    <a:lnTo>
                      <a:pt x="1019" y="395"/>
                    </a:lnTo>
                    <a:lnTo>
                      <a:pt x="1035" y="383"/>
                    </a:lnTo>
                    <a:lnTo>
                      <a:pt x="1048" y="387"/>
                    </a:lnTo>
                    <a:lnTo>
                      <a:pt x="1062" y="387"/>
                    </a:lnTo>
                    <a:lnTo>
                      <a:pt x="1068" y="403"/>
                    </a:lnTo>
                    <a:lnTo>
                      <a:pt x="1107" y="416"/>
                    </a:lnTo>
                    <a:lnTo>
                      <a:pt x="1116" y="411"/>
                    </a:lnTo>
                    <a:lnTo>
                      <a:pt x="1126" y="384"/>
                    </a:lnTo>
                    <a:lnTo>
                      <a:pt x="1129" y="384"/>
                    </a:lnTo>
                    <a:lnTo>
                      <a:pt x="1133" y="386"/>
                    </a:lnTo>
                    <a:lnTo>
                      <a:pt x="1141" y="398"/>
                    </a:lnTo>
                    <a:lnTo>
                      <a:pt x="1166" y="403"/>
                    </a:lnTo>
                    <a:lnTo>
                      <a:pt x="1186" y="409"/>
                    </a:lnTo>
                    <a:lnTo>
                      <a:pt x="1208" y="417"/>
                    </a:lnTo>
                    <a:lnTo>
                      <a:pt x="1219" y="411"/>
                    </a:lnTo>
                    <a:lnTo>
                      <a:pt x="1224" y="395"/>
                    </a:lnTo>
                    <a:lnTo>
                      <a:pt x="1252" y="395"/>
                    </a:lnTo>
                    <a:lnTo>
                      <a:pt x="1263" y="402"/>
                    </a:lnTo>
                    <a:lnTo>
                      <a:pt x="1282" y="387"/>
                    </a:lnTo>
                    <a:lnTo>
                      <a:pt x="1288" y="387"/>
                    </a:lnTo>
                    <a:lnTo>
                      <a:pt x="1293" y="398"/>
                    </a:lnTo>
                    <a:lnTo>
                      <a:pt x="1319" y="398"/>
                    </a:lnTo>
                    <a:lnTo>
                      <a:pt x="1329" y="386"/>
                    </a:lnTo>
                    <a:lnTo>
                      <a:pt x="1339" y="387"/>
                    </a:lnTo>
                    <a:lnTo>
                      <a:pt x="1352" y="403"/>
                    </a:lnTo>
                    <a:lnTo>
                      <a:pt x="1374" y="416"/>
                    </a:lnTo>
                    <a:lnTo>
                      <a:pt x="1391" y="420"/>
                    </a:lnTo>
                    <a:lnTo>
                      <a:pt x="1400" y="427"/>
                    </a:lnTo>
                    <a:lnTo>
                      <a:pt x="1416" y="439"/>
                    </a:lnTo>
                    <a:lnTo>
                      <a:pt x="1435" y="430"/>
                    </a:lnTo>
                    <a:lnTo>
                      <a:pt x="1452" y="437"/>
                    </a:lnTo>
                    <a:lnTo>
                      <a:pt x="1455" y="475"/>
                    </a:lnTo>
                    <a:lnTo>
                      <a:pt x="1455" y="536"/>
                    </a:lnTo>
                    <a:lnTo>
                      <a:pt x="1460" y="595"/>
                    </a:lnTo>
                    <a:lnTo>
                      <a:pt x="1464" y="619"/>
                    </a:lnTo>
                    <a:lnTo>
                      <a:pt x="1482" y="645"/>
                    </a:lnTo>
                    <a:lnTo>
                      <a:pt x="1486" y="676"/>
                    </a:lnTo>
                    <a:lnTo>
                      <a:pt x="1513" y="711"/>
                    </a:lnTo>
                    <a:lnTo>
                      <a:pt x="1514" y="731"/>
                    </a:lnTo>
                    <a:lnTo>
                      <a:pt x="1519" y="736"/>
                    </a:lnTo>
                    <a:lnTo>
                      <a:pt x="1514" y="789"/>
                    </a:lnTo>
                    <a:lnTo>
                      <a:pt x="1496" y="820"/>
                    </a:lnTo>
                    <a:lnTo>
                      <a:pt x="1507" y="832"/>
                    </a:lnTo>
                    <a:lnTo>
                      <a:pt x="1502" y="848"/>
                    </a:lnTo>
                    <a:lnTo>
                      <a:pt x="1497" y="893"/>
                    </a:lnTo>
                    <a:lnTo>
                      <a:pt x="1488" y="915"/>
                    </a:lnTo>
                    <a:lnTo>
                      <a:pt x="1489" y="937"/>
                    </a:lnTo>
                    <a:lnTo>
                      <a:pt x="1455" y="946"/>
                    </a:lnTo>
                    <a:lnTo>
                      <a:pt x="1393" y="974"/>
                    </a:lnTo>
                    <a:lnTo>
                      <a:pt x="1386" y="987"/>
                    </a:lnTo>
                    <a:lnTo>
                      <a:pt x="1371" y="998"/>
                    </a:lnTo>
                    <a:lnTo>
                      <a:pt x="1358" y="1007"/>
                    </a:lnTo>
                    <a:lnTo>
                      <a:pt x="1350" y="1013"/>
                    </a:lnTo>
                    <a:lnTo>
                      <a:pt x="1315" y="1046"/>
                    </a:lnTo>
                    <a:lnTo>
                      <a:pt x="1297" y="1059"/>
                    </a:lnTo>
                    <a:lnTo>
                      <a:pt x="1265" y="1079"/>
                    </a:lnTo>
                    <a:lnTo>
                      <a:pt x="1229" y="1095"/>
                    </a:lnTo>
                    <a:lnTo>
                      <a:pt x="1190" y="1115"/>
                    </a:lnTo>
                    <a:lnTo>
                      <a:pt x="1179" y="1124"/>
                    </a:lnTo>
                    <a:lnTo>
                      <a:pt x="1141" y="1148"/>
                    </a:lnTo>
                    <a:lnTo>
                      <a:pt x="1121" y="1151"/>
                    </a:lnTo>
                    <a:lnTo>
                      <a:pt x="1096" y="1185"/>
                    </a:lnTo>
                    <a:lnTo>
                      <a:pt x="1071" y="1187"/>
                    </a:lnTo>
                    <a:lnTo>
                      <a:pt x="1065" y="1199"/>
                    </a:lnTo>
                    <a:lnTo>
                      <a:pt x="1079" y="1212"/>
                    </a:lnTo>
                    <a:lnTo>
                      <a:pt x="1069" y="1246"/>
                    </a:lnTo>
                    <a:lnTo>
                      <a:pt x="1062" y="1274"/>
                    </a:lnTo>
                    <a:lnTo>
                      <a:pt x="1055" y="1299"/>
                    </a:lnTo>
                    <a:lnTo>
                      <a:pt x="1051" y="1327"/>
                    </a:lnTo>
                    <a:lnTo>
                      <a:pt x="1055" y="1341"/>
                    </a:lnTo>
                    <a:lnTo>
                      <a:pt x="1066" y="1385"/>
                    </a:lnTo>
                    <a:lnTo>
                      <a:pt x="1073" y="1424"/>
                    </a:lnTo>
                    <a:lnTo>
                      <a:pt x="1083" y="1441"/>
                    </a:lnTo>
                    <a:lnTo>
                      <a:pt x="1077" y="1451"/>
                    </a:lnTo>
                    <a:lnTo>
                      <a:pt x="1058" y="1461"/>
                    </a:lnTo>
                    <a:lnTo>
                      <a:pt x="1023" y="1438"/>
                    </a:lnTo>
                    <a:lnTo>
                      <a:pt x="988" y="1430"/>
                    </a:lnTo>
                    <a:lnTo>
                      <a:pt x="980" y="1433"/>
                    </a:lnTo>
                    <a:lnTo>
                      <a:pt x="960" y="1430"/>
                    </a:lnTo>
                    <a:lnTo>
                      <a:pt x="934" y="1410"/>
                    </a:lnTo>
                    <a:lnTo>
                      <a:pt x="901" y="1404"/>
                    </a:lnTo>
                    <a:lnTo>
                      <a:pt x="854" y="1382"/>
                    </a:lnTo>
                    <a:lnTo>
                      <a:pt x="841" y="1358"/>
                    </a:lnTo>
                    <a:lnTo>
                      <a:pt x="832" y="1318"/>
                    </a:lnTo>
                    <a:lnTo>
                      <a:pt x="813" y="1305"/>
                    </a:lnTo>
                    <a:lnTo>
                      <a:pt x="809" y="1291"/>
                    </a:lnTo>
                    <a:lnTo>
                      <a:pt x="813" y="1287"/>
                    </a:lnTo>
                    <a:lnTo>
                      <a:pt x="815" y="1266"/>
                    </a:lnTo>
                    <a:lnTo>
                      <a:pt x="807" y="1262"/>
                    </a:lnTo>
                    <a:lnTo>
                      <a:pt x="802" y="1255"/>
                    </a:lnTo>
                    <a:lnTo>
                      <a:pt x="810" y="1229"/>
                    </a:lnTo>
                    <a:lnTo>
                      <a:pt x="801" y="1215"/>
                    </a:lnTo>
                    <a:lnTo>
                      <a:pt x="781" y="1207"/>
                    </a:lnTo>
                    <a:lnTo>
                      <a:pt x="759" y="1179"/>
                    </a:lnTo>
                    <a:lnTo>
                      <a:pt x="737" y="1138"/>
                    </a:lnTo>
                    <a:lnTo>
                      <a:pt x="710" y="1121"/>
                    </a:lnTo>
                    <a:lnTo>
                      <a:pt x="712" y="1110"/>
                    </a:lnTo>
                    <a:lnTo>
                      <a:pt x="679" y="1032"/>
                    </a:lnTo>
                    <a:lnTo>
                      <a:pt x="673" y="1007"/>
                    </a:lnTo>
                    <a:lnTo>
                      <a:pt x="662" y="995"/>
                    </a:lnTo>
                    <a:lnTo>
                      <a:pt x="662" y="985"/>
                    </a:lnTo>
                    <a:lnTo>
                      <a:pt x="624" y="953"/>
                    </a:lnTo>
                    <a:lnTo>
                      <a:pt x="607" y="932"/>
                    </a:lnTo>
                    <a:lnTo>
                      <a:pt x="607" y="926"/>
                    </a:lnTo>
                    <a:lnTo>
                      <a:pt x="592" y="914"/>
                    </a:lnTo>
                    <a:lnTo>
                      <a:pt x="549" y="906"/>
                    </a:lnTo>
                    <a:lnTo>
                      <a:pt x="503" y="901"/>
                    </a:lnTo>
                    <a:lnTo>
                      <a:pt x="484" y="887"/>
                    </a:lnTo>
                    <a:lnTo>
                      <a:pt x="456" y="898"/>
                    </a:lnTo>
                    <a:lnTo>
                      <a:pt x="432" y="907"/>
                    </a:lnTo>
                    <a:lnTo>
                      <a:pt x="418" y="928"/>
                    </a:lnTo>
                    <a:lnTo>
                      <a:pt x="412" y="951"/>
                    </a:lnTo>
                    <a:lnTo>
                      <a:pt x="385" y="990"/>
                    </a:lnTo>
                    <a:lnTo>
                      <a:pt x="370" y="1004"/>
                    </a:lnTo>
                    <a:lnTo>
                      <a:pt x="354" y="998"/>
                    </a:lnTo>
                    <a:lnTo>
                      <a:pt x="343" y="992"/>
                    </a:lnTo>
                    <a:lnTo>
                      <a:pt x="331" y="987"/>
                    </a:lnTo>
                    <a:lnTo>
                      <a:pt x="307" y="973"/>
                    </a:lnTo>
                    <a:lnTo>
                      <a:pt x="307" y="970"/>
                    </a:lnTo>
                    <a:lnTo>
                      <a:pt x="295" y="957"/>
                    </a:lnTo>
                    <a:lnTo>
                      <a:pt x="264" y="945"/>
                    </a:lnTo>
                    <a:lnTo>
                      <a:pt x="217" y="896"/>
                    </a:lnTo>
                    <a:lnTo>
                      <a:pt x="203" y="867"/>
                    </a:lnTo>
                    <a:lnTo>
                      <a:pt x="203" y="815"/>
                    </a:lnTo>
                    <a:lnTo>
                      <a:pt x="183" y="776"/>
                    </a:lnTo>
                    <a:lnTo>
                      <a:pt x="179" y="759"/>
                    </a:lnTo>
                    <a:lnTo>
                      <a:pt x="170" y="753"/>
                    </a:lnTo>
                    <a:lnTo>
                      <a:pt x="162" y="739"/>
                    </a:lnTo>
                    <a:lnTo>
                      <a:pt x="131" y="726"/>
                    </a:lnTo>
                    <a:lnTo>
                      <a:pt x="123" y="715"/>
                    </a:lnTo>
                    <a:lnTo>
                      <a:pt x="78" y="667"/>
                    </a:lnTo>
                    <a:lnTo>
                      <a:pt x="70" y="647"/>
                    </a:lnTo>
                    <a:lnTo>
                      <a:pt x="42" y="633"/>
                    </a:lnTo>
                    <a:lnTo>
                      <a:pt x="33" y="604"/>
                    </a:lnTo>
                    <a:lnTo>
                      <a:pt x="15" y="587"/>
                    </a:lnTo>
                    <a:lnTo>
                      <a:pt x="5" y="584"/>
                    </a:lnTo>
                    <a:lnTo>
                      <a:pt x="0" y="555"/>
                    </a:lnTo>
                    <a:lnTo>
                      <a:pt x="50" y="559"/>
                    </a:lnTo>
                    <a:lnTo>
                      <a:pt x="231" y="576"/>
                    </a:lnTo>
                    <a:lnTo>
                      <a:pt x="412" y="586"/>
                    </a:lnTo>
                    <a:lnTo>
                      <a:pt x="426" y="464"/>
                    </a:lnTo>
                    <a:lnTo>
                      <a:pt x="451" y="117"/>
                    </a:lnTo>
                    <a:lnTo>
                      <a:pt x="460" y="0"/>
                    </a:lnTo>
                    <a:lnTo>
                      <a:pt x="470" y="0"/>
                    </a:lnTo>
                    <a:lnTo>
                      <a:pt x="462" y="0"/>
                    </a:lnTo>
                    <a:close/>
                    <a:moveTo>
                      <a:pt x="1088" y="1435"/>
                    </a:moveTo>
                    <a:lnTo>
                      <a:pt x="1085" y="1390"/>
                    </a:lnTo>
                    <a:lnTo>
                      <a:pt x="1068" y="1346"/>
                    </a:lnTo>
                    <a:lnTo>
                      <a:pt x="1063" y="1301"/>
                    </a:lnTo>
                    <a:lnTo>
                      <a:pt x="1073" y="1249"/>
                    </a:lnTo>
                    <a:lnTo>
                      <a:pt x="1094" y="1207"/>
                    </a:lnTo>
                    <a:lnTo>
                      <a:pt x="1116" y="1173"/>
                    </a:lnTo>
                    <a:lnTo>
                      <a:pt x="1135" y="1151"/>
                    </a:lnTo>
                    <a:lnTo>
                      <a:pt x="1140" y="1152"/>
                    </a:lnTo>
                    <a:lnTo>
                      <a:pt x="1110" y="1195"/>
                    </a:lnTo>
                    <a:lnTo>
                      <a:pt x="1082" y="1235"/>
                    </a:lnTo>
                    <a:lnTo>
                      <a:pt x="1069" y="1276"/>
                    </a:lnTo>
                    <a:lnTo>
                      <a:pt x="1068" y="1308"/>
                    </a:lnTo>
                    <a:lnTo>
                      <a:pt x="1073" y="1348"/>
                    </a:lnTo>
                    <a:lnTo>
                      <a:pt x="1090" y="1391"/>
                    </a:lnTo>
                    <a:lnTo>
                      <a:pt x="1093" y="1424"/>
                    </a:lnTo>
                    <a:lnTo>
                      <a:pt x="1093" y="1433"/>
                    </a:lnTo>
                    <a:lnTo>
                      <a:pt x="1088" y="1435"/>
                    </a:lnTo>
                    <a:close/>
                  </a:path>
                </a:pathLst>
              </a:custGeom>
              <a:grpFill/>
              <a:ln w="9525">
                <a:solidFill>
                  <a:schemeClr val="tx1">
                    <a:lumMod val="85000"/>
                    <a:lumOff val="15000"/>
                  </a:schemeClr>
                </a:solidFill>
                <a:round/>
                <a:headEnd/>
                <a:tailEnd/>
              </a:ln>
              <a:scene3d>
                <a:camera prst="orthographicFront"/>
                <a:lightRig rig="threePt" dir="t"/>
              </a:scene3d>
              <a:sp3d>
                <a:bevelT w="31750" h="19050"/>
                <a:bevelB w="31750" h="0"/>
              </a:sp3d>
            </p:spPr>
            <p:txBody>
              <a:bodyPr vert="horz" wrap="square" lIns="365760" tIns="0" rIns="91440" bIns="2743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24" name="Freeform 101"/>
              <p:cNvSpPr>
                <a:spLocks/>
              </p:cNvSpPr>
              <p:nvPr/>
            </p:nvSpPr>
            <p:spPr bwMode="auto">
              <a:xfrm>
                <a:off x="1480" y="2226"/>
                <a:ext cx="759" cy="764"/>
              </a:xfrm>
              <a:custGeom>
                <a:avLst/>
                <a:gdLst>
                  <a:gd name="T0" fmla="*/ 288 w 759"/>
                  <a:gd name="T1" fmla="*/ 719 h 764"/>
                  <a:gd name="T2" fmla="*/ 283 w 759"/>
                  <a:gd name="T3" fmla="*/ 690 h 764"/>
                  <a:gd name="T4" fmla="*/ 336 w 759"/>
                  <a:gd name="T5" fmla="*/ 693 h 764"/>
                  <a:gd name="T6" fmla="*/ 525 w 759"/>
                  <a:gd name="T7" fmla="*/ 711 h 764"/>
                  <a:gd name="T8" fmla="*/ 695 w 759"/>
                  <a:gd name="T9" fmla="*/ 722 h 764"/>
                  <a:gd name="T10" fmla="*/ 709 w 759"/>
                  <a:gd name="T11" fmla="*/ 605 h 764"/>
                  <a:gd name="T12" fmla="*/ 733 w 759"/>
                  <a:gd name="T13" fmla="*/ 256 h 764"/>
                  <a:gd name="T14" fmla="*/ 743 w 759"/>
                  <a:gd name="T15" fmla="*/ 135 h 764"/>
                  <a:gd name="T16" fmla="*/ 753 w 759"/>
                  <a:gd name="T17" fmla="*/ 135 h 764"/>
                  <a:gd name="T18" fmla="*/ 759 w 759"/>
                  <a:gd name="T19" fmla="*/ 67 h 764"/>
                  <a:gd name="T20" fmla="*/ 110 w 759"/>
                  <a:gd name="T21" fmla="*/ 0 h 764"/>
                  <a:gd name="T22" fmla="*/ 0 w 759"/>
                  <a:gd name="T23" fmla="*/ 752 h 764"/>
                  <a:gd name="T24" fmla="*/ 97 w 759"/>
                  <a:gd name="T25" fmla="*/ 764 h 764"/>
                  <a:gd name="T26" fmla="*/ 105 w 759"/>
                  <a:gd name="T27" fmla="*/ 702 h 764"/>
                  <a:gd name="T28" fmla="*/ 288 w 759"/>
                  <a:gd name="T29" fmla="*/ 71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9" h="764">
                    <a:moveTo>
                      <a:pt x="288" y="719"/>
                    </a:moveTo>
                    <a:lnTo>
                      <a:pt x="283" y="690"/>
                    </a:lnTo>
                    <a:lnTo>
                      <a:pt x="336" y="693"/>
                    </a:lnTo>
                    <a:lnTo>
                      <a:pt x="525" y="711"/>
                    </a:lnTo>
                    <a:lnTo>
                      <a:pt x="695" y="722"/>
                    </a:lnTo>
                    <a:lnTo>
                      <a:pt x="709" y="605"/>
                    </a:lnTo>
                    <a:lnTo>
                      <a:pt x="733" y="256"/>
                    </a:lnTo>
                    <a:lnTo>
                      <a:pt x="743" y="135"/>
                    </a:lnTo>
                    <a:lnTo>
                      <a:pt x="753" y="135"/>
                    </a:lnTo>
                    <a:lnTo>
                      <a:pt x="759" y="67"/>
                    </a:lnTo>
                    <a:lnTo>
                      <a:pt x="110" y="0"/>
                    </a:lnTo>
                    <a:lnTo>
                      <a:pt x="0" y="752"/>
                    </a:lnTo>
                    <a:lnTo>
                      <a:pt x="97" y="764"/>
                    </a:lnTo>
                    <a:lnTo>
                      <a:pt x="105" y="702"/>
                    </a:lnTo>
                    <a:lnTo>
                      <a:pt x="288" y="719"/>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25" name="Freeform 102"/>
              <p:cNvSpPr>
                <a:spLocks/>
              </p:cNvSpPr>
              <p:nvPr/>
            </p:nvSpPr>
            <p:spPr bwMode="auto">
              <a:xfrm>
                <a:off x="2341" y="1898"/>
                <a:ext cx="799" cy="426"/>
              </a:xfrm>
              <a:custGeom>
                <a:avLst/>
                <a:gdLst>
                  <a:gd name="T0" fmla="*/ 799 w 799"/>
                  <a:gd name="T1" fmla="*/ 426 h 426"/>
                  <a:gd name="T2" fmla="*/ 719 w 799"/>
                  <a:gd name="T3" fmla="*/ 426 h 426"/>
                  <a:gd name="T4" fmla="*/ 432 w 799"/>
                  <a:gd name="T5" fmla="*/ 424 h 426"/>
                  <a:gd name="T6" fmla="*/ 153 w 799"/>
                  <a:gd name="T7" fmla="*/ 410 h 426"/>
                  <a:gd name="T8" fmla="*/ 0 w 799"/>
                  <a:gd name="T9" fmla="*/ 402 h 426"/>
                  <a:gd name="T10" fmla="*/ 25 w 799"/>
                  <a:gd name="T11" fmla="*/ 0 h 426"/>
                  <a:gd name="T12" fmla="*/ 162 w 799"/>
                  <a:gd name="T13" fmla="*/ 4 h 426"/>
                  <a:gd name="T14" fmla="*/ 413 w 799"/>
                  <a:gd name="T15" fmla="*/ 9 h 426"/>
                  <a:gd name="T16" fmla="*/ 690 w 799"/>
                  <a:gd name="T17" fmla="*/ 15 h 426"/>
                  <a:gd name="T18" fmla="*/ 722 w 799"/>
                  <a:gd name="T19" fmla="*/ 15 h 426"/>
                  <a:gd name="T20" fmla="*/ 735 w 799"/>
                  <a:gd name="T21" fmla="*/ 29 h 426"/>
                  <a:gd name="T22" fmla="*/ 747 w 799"/>
                  <a:gd name="T23" fmla="*/ 28 h 426"/>
                  <a:gd name="T24" fmla="*/ 758 w 799"/>
                  <a:gd name="T25" fmla="*/ 34 h 426"/>
                  <a:gd name="T26" fmla="*/ 758 w 799"/>
                  <a:gd name="T27" fmla="*/ 54 h 426"/>
                  <a:gd name="T28" fmla="*/ 746 w 799"/>
                  <a:gd name="T29" fmla="*/ 64 h 426"/>
                  <a:gd name="T30" fmla="*/ 744 w 799"/>
                  <a:gd name="T31" fmla="*/ 78 h 426"/>
                  <a:gd name="T32" fmla="*/ 755 w 799"/>
                  <a:gd name="T33" fmla="*/ 100 h 426"/>
                  <a:gd name="T34" fmla="*/ 774 w 799"/>
                  <a:gd name="T35" fmla="*/ 120 h 426"/>
                  <a:gd name="T36" fmla="*/ 790 w 799"/>
                  <a:gd name="T37" fmla="*/ 129 h 426"/>
                  <a:gd name="T38" fmla="*/ 797 w 799"/>
                  <a:gd name="T39" fmla="*/ 200 h 426"/>
                  <a:gd name="T40" fmla="*/ 799 w 799"/>
                  <a:gd name="T41"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9" h="426">
                    <a:moveTo>
                      <a:pt x="799" y="426"/>
                    </a:moveTo>
                    <a:lnTo>
                      <a:pt x="719" y="426"/>
                    </a:lnTo>
                    <a:lnTo>
                      <a:pt x="432" y="424"/>
                    </a:lnTo>
                    <a:lnTo>
                      <a:pt x="153" y="410"/>
                    </a:lnTo>
                    <a:lnTo>
                      <a:pt x="0" y="402"/>
                    </a:lnTo>
                    <a:lnTo>
                      <a:pt x="25" y="0"/>
                    </a:lnTo>
                    <a:lnTo>
                      <a:pt x="162" y="4"/>
                    </a:lnTo>
                    <a:lnTo>
                      <a:pt x="413" y="9"/>
                    </a:lnTo>
                    <a:lnTo>
                      <a:pt x="690" y="15"/>
                    </a:lnTo>
                    <a:lnTo>
                      <a:pt x="722" y="15"/>
                    </a:lnTo>
                    <a:lnTo>
                      <a:pt x="735" y="29"/>
                    </a:lnTo>
                    <a:lnTo>
                      <a:pt x="747" y="28"/>
                    </a:lnTo>
                    <a:lnTo>
                      <a:pt x="758" y="34"/>
                    </a:lnTo>
                    <a:lnTo>
                      <a:pt x="758" y="54"/>
                    </a:lnTo>
                    <a:lnTo>
                      <a:pt x="746" y="64"/>
                    </a:lnTo>
                    <a:lnTo>
                      <a:pt x="744" y="78"/>
                    </a:lnTo>
                    <a:lnTo>
                      <a:pt x="755" y="100"/>
                    </a:lnTo>
                    <a:lnTo>
                      <a:pt x="774" y="120"/>
                    </a:lnTo>
                    <a:lnTo>
                      <a:pt x="790" y="129"/>
                    </a:lnTo>
                    <a:lnTo>
                      <a:pt x="797" y="200"/>
                    </a:lnTo>
                    <a:lnTo>
                      <a:pt x="799" y="426"/>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26" name="Freeform 103"/>
              <p:cNvSpPr>
                <a:spLocks/>
              </p:cNvSpPr>
              <p:nvPr/>
            </p:nvSpPr>
            <p:spPr bwMode="auto">
              <a:xfrm>
                <a:off x="2169" y="1470"/>
                <a:ext cx="893" cy="443"/>
              </a:xfrm>
              <a:custGeom>
                <a:avLst/>
                <a:gdLst>
                  <a:gd name="T0" fmla="*/ 834 w 893"/>
                  <a:gd name="T1" fmla="*/ 331 h 443"/>
                  <a:gd name="T2" fmla="*/ 854 w 893"/>
                  <a:gd name="T3" fmla="*/ 375 h 443"/>
                  <a:gd name="T4" fmla="*/ 854 w 893"/>
                  <a:gd name="T5" fmla="*/ 389 h 443"/>
                  <a:gd name="T6" fmla="*/ 876 w 893"/>
                  <a:gd name="T7" fmla="*/ 423 h 443"/>
                  <a:gd name="T8" fmla="*/ 893 w 893"/>
                  <a:gd name="T9" fmla="*/ 443 h 443"/>
                  <a:gd name="T10" fmla="*/ 860 w 893"/>
                  <a:gd name="T11" fmla="*/ 443 h 443"/>
                  <a:gd name="T12" fmla="*/ 588 w 893"/>
                  <a:gd name="T13" fmla="*/ 437 h 443"/>
                  <a:gd name="T14" fmla="*/ 334 w 893"/>
                  <a:gd name="T15" fmla="*/ 431 h 443"/>
                  <a:gd name="T16" fmla="*/ 195 w 893"/>
                  <a:gd name="T17" fmla="*/ 426 h 443"/>
                  <a:gd name="T18" fmla="*/ 203 w 893"/>
                  <a:gd name="T19" fmla="*/ 294 h 443"/>
                  <a:gd name="T20" fmla="*/ 0 w 893"/>
                  <a:gd name="T21" fmla="*/ 275 h 443"/>
                  <a:gd name="T22" fmla="*/ 28 w 893"/>
                  <a:gd name="T23" fmla="*/ 0 h 443"/>
                  <a:gd name="T24" fmla="*/ 125 w 893"/>
                  <a:gd name="T25" fmla="*/ 6 h 443"/>
                  <a:gd name="T26" fmla="*/ 250 w 893"/>
                  <a:gd name="T27" fmla="*/ 14 h 443"/>
                  <a:gd name="T28" fmla="*/ 362 w 893"/>
                  <a:gd name="T29" fmla="*/ 20 h 443"/>
                  <a:gd name="T30" fmla="*/ 510 w 893"/>
                  <a:gd name="T31" fmla="*/ 28 h 443"/>
                  <a:gd name="T32" fmla="*/ 578 w 893"/>
                  <a:gd name="T33" fmla="*/ 25 h 443"/>
                  <a:gd name="T34" fmla="*/ 590 w 893"/>
                  <a:gd name="T35" fmla="*/ 39 h 443"/>
                  <a:gd name="T36" fmla="*/ 620 w 893"/>
                  <a:gd name="T37" fmla="*/ 58 h 443"/>
                  <a:gd name="T38" fmla="*/ 627 w 893"/>
                  <a:gd name="T39" fmla="*/ 64 h 443"/>
                  <a:gd name="T40" fmla="*/ 654 w 893"/>
                  <a:gd name="T41" fmla="*/ 55 h 443"/>
                  <a:gd name="T42" fmla="*/ 679 w 893"/>
                  <a:gd name="T43" fmla="*/ 53 h 443"/>
                  <a:gd name="T44" fmla="*/ 696 w 893"/>
                  <a:gd name="T45" fmla="*/ 52 h 443"/>
                  <a:gd name="T46" fmla="*/ 707 w 893"/>
                  <a:gd name="T47" fmla="*/ 59 h 443"/>
                  <a:gd name="T48" fmla="*/ 732 w 893"/>
                  <a:gd name="T49" fmla="*/ 70 h 443"/>
                  <a:gd name="T50" fmla="*/ 751 w 893"/>
                  <a:gd name="T51" fmla="*/ 80 h 443"/>
                  <a:gd name="T52" fmla="*/ 754 w 893"/>
                  <a:gd name="T53" fmla="*/ 89 h 443"/>
                  <a:gd name="T54" fmla="*/ 760 w 893"/>
                  <a:gd name="T55" fmla="*/ 103 h 443"/>
                  <a:gd name="T56" fmla="*/ 771 w 893"/>
                  <a:gd name="T57" fmla="*/ 103 h 443"/>
                  <a:gd name="T58" fmla="*/ 776 w 893"/>
                  <a:gd name="T59" fmla="*/ 103 h 443"/>
                  <a:gd name="T60" fmla="*/ 782 w 893"/>
                  <a:gd name="T61" fmla="*/ 131 h 443"/>
                  <a:gd name="T62" fmla="*/ 799 w 893"/>
                  <a:gd name="T63" fmla="*/ 184 h 443"/>
                  <a:gd name="T64" fmla="*/ 804 w 893"/>
                  <a:gd name="T65" fmla="*/ 208 h 443"/>
                  <a:gd name="T66" fmla="*/ 820 w 893"/>
                  <a:gd name="T67" fmla="*/ 231 h 443"/>
                  <a:gd name="T68" fmla="*/ 823 w 893"/>
                  <a:gd name="T69" fmla="*/ 264 h 443"/>
                  <a:gd name="T70" fmla="*/ 832 w 893"/>
                  <a:gd name="T71" fmla="*/ 290 h 443"/>
                  <a:gd name="T72" fmla="*/ 834 w 893"/>
                  <a:gd name="T73" fmla="*/ 33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3" h="443">
                    <a:moveTo>
                      <a:pt x="834" y="331"/>
                    </a:moveTo>
                    <a:lnTo>
                      <a:pt x="854" y="375"/>
                    </a:lnTo>
                    <a:lnTo>
                      <a:pt x="854" y="389"/>
                    </a:lnTo>
                    <a:lnTo>
                      <a:pt x="876" y="423"/>
                    </a:lnTo>
                    <a:lnTo>
                      <a:pt x="893" y="443"/>
                    </a:lnTo>
                    <a:lnTo>
                      <a:pt x="860" y="443"/>
                    </a:lnTo>
                    <a:lnTo>
                      <a:pt x="588" y="437"/>
                    </a:lnTo>
                    <a:lnTo>
                      <a:pt x="334" y="431"/>
                    </a:lnTo>
                    <a:lnTo>
                      <a:pt x="195" y="426"/>
                    </a:lnTo>
                    <a:lnTo>
                      <a:pt x="203" y="294"/>
                    </a:lnTo>
                    <a:lnTo>
                      <a:pt x="0" y="275"/>
                    </a:lnTo>
                    <a:lnTo>
                      <a:pt x="28" y="0"/>
                    </a:lnTo>
                    <a:lnTo>
                      <a:pt x="125" y="6"/>
                    </a:lnTo>
                    <a:lnTo>
                      <a:pt x="250" y="14"/>
                    </a:lnTo>
                    <a:lnTo>
                      <a:pt x="362" y="20"/>
                    </a:lnTo>
                    <a:lnTo>
                      <a:pt x="510" y="28"/>
                    </a:lnTo>
                    <a:lnTo>
                      <a:pt x="578" y="25"/>
                    </a:lnTo>
                    <a:lnTo>
                      <a:pt x="590" y="39"/>
                    </a:lnTo>
                    <a:lnTo>
                      <a:pt x="620" y="58"/>
                    </a:lnTo>
                    <a:lnTo>
                      <a:pt x="627" y="64"/>
                    </a:lnTo>
                    <a:lnTo>
                      <a:pt x="654" y="55"/>
                    </a:lnTo>
                    <a:lnTo>
                      <a:pt x="679" y="53"/>
                    </a:lnTo>
                    <a:lnTo>
                      <a:pt x="696" y="52"/>
                    </a:lnTo>
                    <a:lnTo>
                      <a:pt x="707" y="59"/>
                    </a:lnTo>
                    <a:lnTo>
                      <a:pt x="732" y="70"/>
                    </a:lnTo>
                    <a:lnTo>
                      <a:pt x="751" y="80"/>
                    </a:lnTo>
                    <a:lnTo>
                      <a:pt x="754" y="89"/>
                    </a:lnTo>
                    <a:lnTo>
                      <a:pt x="760" y="103"/>
                    </a:lnTo>
                    <a:lnTo>
                      <a:pt x="771" y="103"/>
                    </a:lnTo>
                    <a:lnTo>
                      <a:pt x="776" y="103"/>
                    </a:lnTo>
                    <a:lnTo>
                      <a:pt x="782" y="131"/>
                    </a:lnTo>
                    <a:lnTo>
                      <a:pt x="799" y="184"/>
                    </a:lnTo>
                    <a:lnTo>
                      <a:pt x="804" y="208"/>
                    </a:lnTo>
                    <a:lnTo>
                      <a:pt x="820" y="231"/>
                    </a:lnTo>
                    <a:lnTo>
                      <a:pt x="823" y="264"/>
                    </a:lnTo>
                    <a:lnTo>
                      <a:pt x="832" y="290"/>
                    </a:lnTo>
                    <a:lnTo>
                      <a:pt x="834" y="331"/>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27" name="Freeform 104"/>
              <p:cNvSpPr>
                <a:spLocks/>
              </p:cNvSpPr>
              <p:nvPr/>
            </p:nvSpPr>
            <p:spPr bwMode="auto">
              <a:xfrm>
                <a:off x="2197" y="1074"/>
                <a:ext cx="754" cy="499"/>
              </a:xfrm>
              <a:custGeom>
                <a:avLst/>
                <a:gdLst>
                  <a:gd name="T0" fmla="*/ 746 w 754"/>
                  <a:gd name="T1" fmla="*/ 498 h 499"/>
                  <a:gd name="T2" fmla="*/ 746 w 754"/>
                  <a:gd name="T3" fmla="*/ 494 h 499"/>
                  <a:gd name="T4" fmla="*/ 727 w 754"/>
                  <a:gd name="T5" fmla="*/ 463 h 499"/>
                  <a:gd name="T6" fmla="*/ 738 w 754"/>
                  <a:gd name="T7" fmla="*/ 435 h 499"/>
                  <a:gd name="T8" fmla="*/ 748 w 754"/>
                  <a:gd name="T9" fmla="*/ 398 h 499"/>
                  <a:gd name="T10" fmla="*/ 731 w 754"/>
                  <a:gd name="T11" fmla="*/ 385 h 499"/>
                  <a:gd name="T12" fmla="*/ 729 w 754"/>
                  <a:gd name="T13" fmla="*/ 368 h 499"/>
                  <a:gd name="T14" fmla="*/ 734 w 754"/>
                  <a:gd name="T15" fmla="*/ 351 h 499"/>
                  <a:gd name="T16" fmla="*/ 754 w 754"/>
                  <a:gd name="T17" fmla="*/ 352 h 499"/>
                  <a:gd name="T18" fmla="*/ 752 w 754"/>
                  <a:gd name="T19" fmla="*/ 321 h 499"/>
                  <a:gd name="T20" fmla="*/ 751 w 754"/>
                  <a:gd name="T21" fmla="*/ 132 h 499"/>
                  <a:gd name="T22" fmla="*/ 746 w 754"/>
                  <a:gd name="T23" fmla="*/ 109 h 499"/>
                  <a:gd name="T24" fmla="*/ 721 w 754"/>
                  <a:gd name="T25" fmla="*/ 87 h 499"/>
                  <a:gd name="T26" fmla="*/ 715 w 754"/>
                  <a:gd name="T27" fmla="*/ 78 h 499"/>
                  <a:gd name="T28" fmla="*/ 715 w 754"/>
                  <a:gd name="T29" fmla="*/ 67 h 499"/>
                  <a:gd name="T30" fmla="*/ 727 w 754"/>
                  <a:gd name="T31" fmla="*/ 57 h 499"/>
                  <a:gd name="T32" fmla="*/ 737 w 754"/>
                  <a:gd name="T33" fmla="*/ 48 h 499"/>
                  <a:gd name="T34" fmla="*/ 738 w 754"/>
                  <a:gd name="T35" fmla="*/ 31 h 499"/>
                  <a:gd name="T36" fmla="*/ 375 w 754"/>
                  <a:gd name="T37" fmla="*/ 20 h 499"/>
                  <a:gd name="T38" fmla="*/ 33 w 754"/>
                  <a:gd name="T39" fmla="*/ 0 h 499"/>
                  <a:gd name="T40" fmla="*/ 0 w 754"/>
                  <a:gd name="T41" fmla="*/ 396 h 499"/>
                  <a:gd name="T42" fmla="*/ 90 w 754"/>
                  <a:gd name="T43" fmla="*/ 402 h 499"/>
                  <a:gd name="T44" fmla="*/ 215 w 754"/>
                  <a:gd name="T45" fmla="*/ 410 h 499"/>
                  <a:gd name="T46" fmla="*/ 326 w 754"/>
                  <a:gd name="T47" fmla="*/ 416 h 499"/>
                  <a:gd name="T48" fmla="*/ 475 w 754"/>
                  <a:gd name="T49" fmla="*/ 424 h 499"/>
                  <a:gd name="T50" fmla="*/ 550 w 754"/>
                  <a:gd name="T51" fmla="*/ 421 h 499"/>
                  <a:gd name="T52" fmla="*/ 562 w 754"/>
                  <a:gd name="T53" fmla="*/ 435 h 499"/>
                  <a:gd name="T54" fmla="*/ 593 w 754"/>
                  <a:gd name="T55" fmla="*/ 455 h 499"/>
                  <a:gd name="T56" fmla="*/ 598 w 754"/>
                  <a:gd name="T57" fmla="*/ 460 h 499"/>
                  <a:gd name="T58" fmla="*/ 628 w 754"/>
                  <a:gd name="T59" fmla="*/ 451 h 499"/>
                  <a:gd name="T60" fmla="*/ 668 w 754"/>
                  <a:gd name="T61" fmla="*/ 448 h 499"/>
                  <a:gd name="T62" fmla="*/ 678 w 754"/>
                  <a:gd name="T63" fmla="*/ 455 h 499"/>
                  <a:gd name="T64" fmla="*/ 704 w 754"/>
                  <a:gd name="T65" fmla="*/ 465 h 499"/>
                  <a:gd name="T66" fmla="*/ 723 w 754"/>
                  <a:gd name="T67" fmla="*/ 476 h 499"/>
                  <a:gd name="T68" fmla="*/ 726 w 754"/>
                  <a:gd name="T69" fmla="*/ 485 h 499"/>
                  <a:gd name="T70" fmla="*/ 732 w 754"/>
                  <a:gd name="T71" fmla="*/ 499 h 499"/>
                  <a:gd name="T72" fmla="*/ 746 w 754"/>
                  <a:gd name="T73" fmla="*/ 49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4" h="499">
                    <a:moveTo>
                      <a:pt x="746" y="498"/>
                    </a:moveTo>
                    <a:lnTo>
                      <a:pt x="746" y="494"/>
                    </a:lnTo>
                    <a:lnTo>
                      <a:pt x="727" y="463"/>
                    </a:lnTo>
                    <a:lnTo>
                      <a:pt x="738" y="435"/>
                    </a:lnTo>
                    <a:lnTo>
                      <a:pt x="748" y="398"/>
                    </a:lnTo>
                    <a:lnTo>
                      <a:pt x="731" y="385"/>
                    </a:lnTo>
                    <a:lnTo>
                      <a:pt x="729" y="368"/>
                    </a:lnTo>
                    <a:lnTo>
                      <a:pt x="734" y="351"/>
                    </a:lnTo>
                    <a:lnTo>
                      <a:pt x="754" y="352"/>
                    </a:lnTo>
                    <a:lnTo>
                      <a:pt x="752" y="321"/>
                    </a:lnTo>
                    <a:lnTo>
                      <a:pt x="751" y="132"/>
                    </a:lnTo>
                    <a:lnTo>
                      <a:pt x="746" y="109"/>
                    </a:lnTo>
                    <a:lnTo>
                      <a:pt x="721" y="87"/>
                    </a:lnTo>
                    <a:lnTo>
                      <a:pt x="715" y="78"/>
                    </a:lnTo>
                    <a:lnTo>
                      <a:pt x="715" y="67"/>
                    </a:lnTo>
                    <a:lnTo>
                      <a:pt x="727" y="57"/>
                    </a:lnTo>
                    <a:lnTo>
                      <a:pt x="737" y="48"/>
                    </a:lnTo>
                    <a:lnTo>
                      <a:pt x="738" y="31"/>
                    </a:lnTo>
                    <a:lnTo>
                      <a:pt x="375" y="20"/>
                    </a:lnTo>
                    <a:lnTo>
                      <a:pt x="33" y="0"/>
                    </a:lnTo>
                    <a:lnTo>
                      <a:pt x="0" y="396"/>
                    </a:lnTo>
                    <a:lnTo>
                      <a:pt x="90" y="402"/>
                    </a:lnTo>
                    <a:lnTo>
                      <a:pt x="215" y="410"/>
                    </a:lnTo>
                    <a:lnTo>
                      <a:pt x="326" y="416"/>
                    </a:lnTo>
                    <a:lnTo>
                      <a:pt x="475" y="424"/>
                    </a:lnTo>
                    <a:lnTo>
                      <a:pt x="550" y="421"/>
                    </a:lnTo>
                    <a:lnTo>
                      <a:pt x="562" y="435"/>
                    </a:lnTo>
                    <a:lnTo>
                      <a:pt x="593" y="455"/>
                    </a:lnTo>
                    <a:lnTo>
                      <a:pt x="598" y="460"/>
                    </a:lnTo>
                    <a:lnTo>
                      <a:pt x="628" y="451"/>
                    </a:lnTo>
                    <a:lnTo>
                      <a:pt x="668" y="448"/>
                    </a:lnTo>
                    <a:lnTo>
                      <a:pt x="678" y="455"/>
                    </a:lnTo>
                    <a:lnTo>
                      <a:pt x="704" y="465"/>
                    </a:lnTo>
                    <a:lnTo>
                      <a:pt x="723" y="476"/>
                    </a:lnTo>
                    <a:lnTo>
                      <a:pt x="726" y="485"/>
                    </a:lnTo>
                    <a:lnTo>
                      <a:pt x="732" y="499"/>
                    </a:lnTo>
                    <a:lnTo>
                      <a:pt x="746" y="498"/>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28" name="Freeform 105"/>
              <p:cNvSpPr>
                <a:spLocks/>
              </p:cNvSpPr>
              <p:nvPr/>
            </p:nvSpPr>
            <p:spPr bwMode="auto">
              <a:xfrm>
                <a:off x="2230" y="654"/>
                <a:ext cx="705" cy="449"/>
              </a:xfrm>
              <a:custGeom>
                <a:avLst/>
                <a:gdLst>
                  <a:gd name="T0" fmla="*/ 705 w 705"/>
                  <a:gd name="T1" fmla="*/ 449 h 449"/>
                  <a:gd name="T2" fmla="*/ 702 w 705"/>
                  <a:gd name="T3" fmla="*/ 396 h 449"/>
                  <a:gd name="T4" fmla="*/ 691 w 705"/>
                  <a:gd name="T5" fmla="*/ 354 h 449"/>
                  <a:gd name="T6" fmla="*/ 679 w 705"/>
                  <a:gd name="T7" fmla="*/ 273 h 449"/>
                  <a:gd name="T8" fmla="*/ 677 w 705"/>
                  <a:gd name="T9" fmla="*/ 204 h 449"/>
                  <a:gd name="T10" fmla="*/ 666 w 705"/>
                  <a:gd name="T11" fmla="*/ 184 h 449"/>
                  <a:gd name="T12" fmla="*/ 655 w 705"/>
                  <a:gd name="T13" fmla="*/ 153 h 449"/>
                  <a:gd name="T14" fmla="*/ 655 w 705"/>
                  <a:gd name="T15" fmla="*/ 87 h 449"/>
                  <a:gd name="T16" fmla="*/ 659 w 705"/>
                  <a:gd name="T17" fmla="*/ 62 h 449"/>
                  <a:gd name="T18" fmla="*/ 648 w 705"/>
                  <a:gd name="T19" fmla="*/ 29 h 449"/>
                  <a:gd name="T20" fmla="*/ 468 w 705"/>
                  <a:gd name="T21" fmla="*/ 25 h 449"/>
                  <a:gd name="T22" fmla="*/ 353 w 705"/>
                  <a:gd name="T23" fmla="*/ 21 h 449"/>
                  <a:gd name="T24" fmla="*/ 187 w 705"/>
                  <a:gd name="T25" fmla="*/ 14 h 449"/>
                  <a:gd name="T26" fmla="*/ 43 w 705"/>
                  <a:gd name="T27" fmla="*/ 0 h 449"/>
                  <a:gd name="T28" fmla="*/ 0 w 705"/>
                  <a:gd name="T29" fmla="*/ 420 h 449"/>
                  <a:gd name="T30" fmla="*/ 343 w 705"/>
                  <a:gd name="T31" fmla="*/ 440 h 449"/>
                  <a:gd name="T32" fmla="*/ 705 w 705"/>
                  <a:gd name="T33"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5" h="449">
                    <a:moveTo>
                      <a:pt x="705" y="449"/>
                    </a:moveTo>
                    <a:lnTo>
                      <a:pt x="702" y="396"/>
                    </a:lnTo>
                    <a:lnTo>
                      <a:pt x="691" y="354"/>
                    </a:lnTo>
                    <a:lnTo>
                      <a:pt x="679" y="273"/>
                    </a:lnTo>
                    <a:lnTo>
                      <a:pt x="677" y="204"/>
                    </a:lnTo>
                    <a:lnTo>
                      <a:pt x="666" y="184"/>
                    </a:lnTo>
                    <a:lnTo>
                      <a:pt x="655" y="153"/>
                    </a:lnTo>
                    <a:lnTo>
                      <a:pt x="655" y="87"/>
                    </a:lnTo>
                    <a:lnTo>
                      <a:pt x="659" y="62"/>
                    </a:lnTo>
                    <a:lnTo>
                      <a:pt x="648" y="29"/>
                    </a:lnTo>
                    <a:lnTo>
                      <a:pt x="468" y="25"/>
                    </a:lnTo>
                    <a:lnTo>
                      <a:pt x="353" y="21"/>
                    </a:lnTo>
                    <a:lnTo>
                      <a:pt x="187" y="14"/>
                    </a:lnTo>
                    <a:lnTo>
                      <a:pt x="43" y="0"/>
                    </a:lnTo>
                    <a:lnTo>
                      <a:pt x="0" y="420"/>
                    </a:lnTo>
                    <a:lnTo>
                      <a:pt x="343" y="440"/>
                    </a:lnTo>
                    <a:lnTo>
                      <a:pt x="705" y="449"/>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29" name="Freeform 106"/>
              <p:cNvSpPr>
                <a:spLocks/>
              </p:cNvSpPr>
              <p:nvPr/>
            </p:nvSpPr>
            <p:spPr bwMode="auto">
              <a:xfrm>
                <a:off x="1463" y="1108"/>
                <a:ext cx="756" cy="637"/>
              </a:xfrm>
              <a:custGeom>
                <a:avLst/>
                <a:gdLst>
                  <a:gd name="T0" fmla="*/ 756 w 756"/>
                  <a:gd name="T1" fmla="*/ 84 h 637"/>
                  <a:gd name="T2" fmla="*/ 89 w 756"/>
                  <a:gd name="T3" fmla="*/ 0 h 637"/>
                  <a:gd name="T4" fmla="*/ 0 w 756"/>
                  <a:gd name="T5" fmla="*/ 552 h 637"/>
                  <a:gd name="T6" fmla="*/ 707 w 756"/>
                  <a:gd name="T7" fmla="*/ 637 h 637"/>
                  <a:gd name="T8" fmla="*/ 756 w 756"/>
                  <a:gd name="T9" fmla="*/ 84 h 637"/>
                </a:gdLst>
                <a:ahLst/>
                <a:cxnLst>
                  <a:cxn ang="0">
                    <a:pos x="T0" y="T1"/>
                  </a:cxn>
                  <a:cxn ang="0">
                    <a:pos x="T2" y="T3"/>
                  </a:cxn>
                  <a:cxn ang="0">
                    <a:pos x="T4" y="T5"/>
                  </a:cxn>
                  <a:cxn ang="0">
                    <a:pos x="T6" y="T7"/>
                  </a:cxn>
                  <a:cxn ang="0">
                    <a:pos x="T8" y="T9"/>
                  </a:cxn>
                </a:cxnLst>
                <a:rect l="0" t="0" r="r" b="b"/>
                <a:pathLst>
                  <a:path w="756" h="637">
                    <a:moveTo>
                      <a:pt x="756" y="84"/>
                    </a:moveTo>
                    <a:lnTo>
                      <a:pt x="89" y="0"/>
                    </a:lnTo>
                    <a:lnTo>
                      <a:pt x="0" y="552"/>
                    </a:lnTo>
                    <a:lnTo>
                      <a:pt x="707" y="637"/>
                    </a:lnTo>
                    <a:lnTo>
                      <a:pt x="756" y="84"/>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30" name="Freeform 107"/>
              <p:cNvSpPr>
                <a:spLocks/>
              </p:cNvSpPr>
              <p:nvPr/>
            </p:nvSpPr>
            <p:spPr bwMode="auto">
              <a:xfrm>
                <a:off x="1166" y="491"/>
                <a:ext cx="1107" cy="701"/>
              </a:xfrm>
              <a:custGeom>
                <a:avLst/>
                <a:gdLst>
                  <a:gd name="T0" fmla="*/ 1107 w 1107"/>
                  <a:gd name="T1" fmla="*/ 163 h 701"/>
                  <a:gd name="T2" fmla="*/ 915 w 1107"/>
                  <a:gd name="T3" fmla="*/ 145 h 701"/>
                  <a:gd name="T4" fmla="*/ 733 w 1107"/>
                  <a:gd name="T5" fmla="*/ 122 h 701"/>
                  <a:gd name="T6" fmla="*/ 550 w 1107"/>
                  <a:gd name="T7" fmla="*/ 97 h 701"/>
                  <a:gd name="T8" fmla="*/ 349 w 1107"/>
                  <a:gd name="T9" fmla="*/ 64 h 701"/>
                  <a:gd name="T10" fmla="*/ 233 w 1107"/>
                  <a:gd name="T11" fmla="*/ 42 h 701"/>
                  <a:gd name="T12" fmla="*/ 28 w 1107"/>
                  <a:gd name="T13" fmla="*/ 0 h 701"/>
                  <a:gd name="T14" fmla="*/ 0 w 1107"/>
                  <a:gd name="T15" fmla="*/ 133 h 701"/>
                  <a:gd name="T16" fmla="*/ 22 w 1107"/>
                  <a:gd name="T17" fmla="*/ 180 h 701"/>
                  <a:gd name="T18" fmla="*/ 13 w 1107"/>
                  <a:gd name="T19" fmla="*/ 208 h 701"/>
                  <a:gd name="T20" fmla="*/ 25 w 1107"/>
                  <a:gd name="T21" fmla="*/ 238 h 701"/>
                  <a:gd name="T22" fmla="*/ 46 w 1107"/>
                  <a:gd name="T23" fmla="*/ 245 h 701"/>
                  <a:gd name="T24" fmla="*/ 74 w 1107"/>
                  <a:gd name="T25" fmla="*/ 312 h 701"/>
                  <a:gd name="T26" fmla="*/ 91 w 1107"/>
                  <a:gd name="T27" fmla="*/ 333 h 701"/>
                  <a:gd name="T28" fmla="*/ 94 w 1107"/>
                  <a:gd name="T29" fmla="*/ 341 h 701"/>
                  <a:gd name="T30" fmla="*/ 114 w 1107"/>
                  <a:gd name="T31" fmla="*/ 347 h 701"/>
                  <a:gd name="T32" fmla="*/ 117 w 1107"/>
                  <a:gd name="T33" fmla="*/ 359 h 701"/>
                  <a:gd name="T34" fmla="*/ 74 w 1107"/>
                  <a:gd name="T35" fmla="*/ 470 h 701"/>
                  <a:gd name="T36" fmla="*/ 74 w 1107"/>
                  <a:gd name="T37" fmla="*/ 486 h 701"/>
                  <a:gd name="T38" fmla="*/ 89 w 1107"/>
                  <a:gd name="T39" fmla="*/ 506 h 701"/>
                  <a:gd name="T40" fmla="*/ 96 w 1107"/>
                  <a:gd name="T41" fmla="*/ 506 h 701"/>
                  <a:gd name="T42" fmla="*/ 125 w 1107"/>
                  <a:gd name="T43" fmla="*/ 487 h 701"/>
                  <a:gd name="T44" fmla="*/ 130 w 1107"/>
                  <a:gd name="T45" fmla="*/ 480 h 701"/>
                  <a:gd name="T46" fmla="*/ 139 w 1107"/>
                  <a:gd name="T47" fmla="*/ 484 h 701"/>
                  <a:gd name="T48" fmla="*/ 138 w 1107"/>
                  <a:gd name="T49" fmla="*/ 517 h 701"/>
                  <a:gd name="T50" fmla="*/ 155 w 1107"/>
                  <a:gd name="T51" fmla="*/ 595 h 701"/>
                  <a:gd name="T52" fmla="*/ 174 w 1107"/>
                  <a:gd name="T53" fmla="*/ 611 h 701"/>
                  <a:gd name="T54" fmla="*/ 180 w 1107"/>
                  <a:gd name="T55" fmla="*/ 615 h 701"/>
                  <a:gd name="T56" fmla="*/ 191 w 1107"/>
                  <a:gd name="T57" fmla="*/ 629 h 701"/>
                  <a:gd name="T58" fmla="*/ 188 w 1107"/>
                  <a:gd name="T59" fmla="*/ 651 h 701"/>
                  <a:gd name="T60" fmla="*/ 192 w 1107"/>
                  <a:gd name="T61" fmla="*/ 673 h 701"/>
                  <a:gd name="T62" fmla="*/ 199 w 1107"/>
                  <a:gd name="T63" fmla="*/ 678 h 701"/>
                  <a:gd name="T64" fmla="*/ 213 w 1107"/>
                  <a:gd name="T65" fmla="*/ 664 h 701"/>
                  <a:gd name="T66" fmla="*/ 230 w 1107"/>
                  <a:gd name="T67" fmla="*/ 664 h 701"/>
                  <a:gd name="T68" fmla="*/ 250 w 1107"/>
                  <a:gd name="T69" fmla="*/ 675 h 701"/>
                  <a:gd name="T70" fmla="*/ 266 w 1107"/>
                  <a:gd name="T71" fmla="*/ 668 h 701"/>
                  <a:gd name="T72" fmla="*/ 292 w 1107"/>
                  <a:gd name="T73" fmla="*/ 668 h 701"/>
                  <a:gd name="T74" fmla="*/ 314 w 1107"/>
                  <a:gd name="T75" fmla="*/ 678 h 701"/>
                  <a:gd name="T76" fmla="*/ 331 w 1107"/>
                  <a:gd name="T77" fmla="*/ 675 h 701"/>
                  <a:gd name="T78" fmla="*/ 335 w 1107"/>
                  <a:gd name="T79" fmla="*/ 657 h 701"/>
                  <a:gd name="T80" fmla="*/ 353 w 1107"/>
                  <a:gd name="T81" fmla="*/ 653 h 701"/>
                  <a:gd name="T82" fmla="*/ 363 w 1107"/>
                  <a:gd name="T83" fmla="*/ 661 h 701"/>
                  <a:gd name="T84" fmla="*/ 364 w 1107"/>
                  <a:gd name="T85" fmla="*/ 681 h 701"/>
                  <a:gd name="T86" fmla="*/ 374 w 1107"/>
                  <a:gd name="T87" fmla="*/ 686 h 701"/>
                  <a:gd name="T88" fmla="*/ 386 w 1107"/>
                  <a:gd name="T89" fmla="*/ 617 h 701"/>
                  <a:gd name="T90" fmla="*/ 1053 w 1107"/>
                  <a:gd name="T91" fmla="*/ 701 h 701"/>
                  <a:gd name="T92" fmla="*/ 1107 w 1107"/>
                  <a:gd name="T93" fmla="*/ 163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7" h="701">
                    <a:moveTo>
                      <a:pt x="1107" y="163"/>
                    </a:moveTo>
                    <a:lnTo>
                      <a:pt x="915" y="145"/>
                    </a:lnTo>
                    <a:lnTo>
                      <a:pt x="733" y="122"/>
                    </a:lnTo>
                    <a:lnTo>
                      <a:pt x="550" y="97"/>
                    </a:lnTo>
                    <a:lnTo>
                      <a:pt x="349" y="64"/>
                    </a:lnTo>
                    <a:lnTo>
                      <a:pt x="233" y="42"/>
                    </a:lnTo>
                    <a:lnTo>
                      <a:pt x="28" y="0"/>
                    </a:lnTo>
                    <a:lnTo>
                      <a:pt x="0" y="133"/>
                    </a:lnTo>
                    <a:lnTo>
                      <a:pt x="22" y="180"/>
                    </a:lnTo>
                    <a:lnTo>
                      <a:pt x="13" y="208"/>
                    </a:lnTo>
                    <a:lnTo>
                      <a:pt x="25" y="238"/>
                    </a:lnTo>
                    <a:lnTo>
                      <a:pt x="46" y="245"/>
                    </a:lnTo>
                    <a:lnTo>
                      <a:pt x="74" y="312"/>
                    </a:lnTo>
                    <a:lnTo>
                      <a:pt x="91" y="333"/>
                    </a:lnTo>
                    <a:lnTo>
                      <a:pt x="94" y="341"/>
                    </a:lnTo>
                    <a:lnTo>
                      <a:pt x="114" y="347"/>
                    </a:lnTo>
                    <a:lnTo>
                      <a:pt x="117" y="359"/>
                    </a:lnTo>
                    <a:lnTo>
                      <a:pt x="74" y="470"/>
                    </a:lnTo>
                    <a:lnTo>
                      <a:pt x="74" y="486"/>
                    </a:lnTo>
                    <a:lnTo>
                      <a:pt x="89" y="506"/>
                    </a:lnTo>
                    <a:lnTo>
                      <a:pt x="96" y="506"/>
                    </a:lnTo>
                    <a:lnTo>
                      <a:pt x="125" y="487"/>
                    </a:lnTo>
                    <a:lnTo>
                      <a:pt x="130" y="480"/>
                    </a:lnTo>
                    <a:lnTo>
                      <a:pt x="139" y="484"/>
                    </a:lnTo>
                    <a:lnTo>
                      <a:pt x="138" y="517"/>
                    </a:lnTo>
                    <a:lnTo>
                      <a:pt x="155" y="595"/>
                    </a:lnTo>
                    <a:lnTo>
                      <a:pt x="174" y="611"/>
                    </a:lnTo>
                    <a:lnTo>
                      <a:pt x="180" y="615"/>
                    </a:lnTo>
                    <a:lnTo>
                      <a:pt x="191" y="629"/>
                    </a:lnTo>
                    <a:lnTo>
                      <a:pt x="188" y="651"/>
                    </a:lnTo>
                    <a:lnTo>
                      <a:pt x="192" y="673"/>
                    </a:lnTo>
                    <a:lnTo>
                      <a:pt x="199" y="678"/>
                    </a:lnTo>
                    <a:lnTo>
                      <a:pt x="213" y="664"/>
                    </a:lnTo>
                    <a:lnTo>
                      <a:pt x="230" y="664"/>
                    </a:lnTo>
                    <a:lnTo>
                      <a:pt x="250" y="675"/>
                    </a:lnTo>
                    <a:lnTo>
                      <a:pt x="266" y="668"/>
                    </a:lnTo>
                    <a:lnTo>
                      <a:pt x="292" y="668"/>
                    </a:lnTo>
                    <a:lnTo>
                      <a:pt x="314" y="678"/>
                    </a:lnTo>
                    <a:lnTo>
                      <a:pt x="331" y="675"/>
                    </a:lnTo>
                    <a:lnTo>
                      <a:pt x="335" y="657"/>
                    </a:lnTo>
                    <a:lnTo>
                      <a:pt x="353" y="653"/>
                    </a:lnTo>
                    <a:lnTo>
                      <a:pt x="363" y="661"/>
                    </a:lnTo>
                    <a:lnTo>
                      <a:pt x="364" y="681"/>
                    </a:lnTo>
                    <a:lnTo>
                      <a:pt x="374" y="686"/>
                    </a:lnTo>
                    <a:lnTo>
                      <a:pt x="386" y="617"/>
                    </a:lnTo>
                    <a:lnTo>
                      <a:pt x="1053" y="701"/>
                    </a:lnTo>
                    <a:lnTo>
                      <a:pt x="1107" y="163"/>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31" name="Freeform 108"/>
              <p:cNvSpPr>
                <a:spLocks/>
              </p:cNvSpPr>
              <p:nvPr/>
            </p:nvSpPr>
            <p:spPr bwMode="auto">
              <a:xfrm>
                <a:off x="1586" y="1684"/>
                <a:ext cx="786" cy="618"/>
              </a:xfrm>
              <a:custGeom>
                <a:avLst/>
                <a:gdLst>
                  <a:gd name="T0" fmla="*/ 755 w 786"/>
                  <a:gd name="T1" fmla="*/ 618 h 618"/>
                  <a:gd name="T2" fmla="*/ 786 w 786"/>
                  <a:gd name="T3" fmla="*/ 80 h 618"/>
                  <a:gd name="T4" fmla="*/ 77 w 786"/>
                  <a:gd name="T5" fmla="*/ 0 h 618"/>
                  <a:gd name="T6" fmla="*/ 0 w 786"/>
                  <a:gd name="T7" fmla="*/ 549 h 618"/>
                  <a:gd name="T8" fmla="*/ 755 w 786"/>
                  <a:gd name="T9" fmla="*/ 618 h 618"/>
                </a:gdLst>
                <a:ahLst/>
                <a:cxnLst>
                  <a:cxn ang="0">
                    <a:pos x="T0" y="T1"/>
                  </a:cxn>
                  <a:cxn ang="0">
                    <a:pos x="T2" y="T3"/>
                  </a:cxn>
                  <a:cxn ang="0">
                    <a:pos x="T4" y="T5"/>
                  </a:cxn>
                  <a:cxn ang="0">
                    <a:pos x="T6" y="T7"/>
                  </a:cxn>
                  <a:cxn ang="0">
                    <a:pos x="T8" y="T9"/>
                  </a:cxn>
                </a:cxnLst>
                <a:rect l="0" t="0" r="r" b="b"/>
                <a:pathLst>
                  <a:path w="786" h="618">
                    <a:moveTo>
                      <a:pt x="755" y="618"/>
                    </a:moveTo>
                    <a:lnTo>
                      <a:pt x="786" y="80"/>
                    </a:lnTo>
                    <a:lnTo>
                      <a:pt x="77" y="0"/>
                    </a:lnTo>
                    <a:lnTo>
                      <a:pt x="0" y="549"/>
                    </a:lnTo>
                    <a:lnTo>
                      <a:pt x="755" y="618"/>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32" name="Freeform 109"/>
              <p:cNvSpPr>
                <a:spLocks/>
              </p:cNvSpPr>
              <p:nvPr/>
            </p:nvSpPr>
            <p:spPr bwMode="auto">
              <a:xfrm>
                <a:off x="895" y="474"/>
                <a:ext cx="645" cy="1040"/>
              </a:xfrm>
              <a:custGeom>
                <a:avLst/>
                <a:gdLst>
                  <a:gd name="T0" fmla="*/ 0 w 645"/>
                  <a:gd name="T1" fmla="*/ 926 h 1040"/>
                  <a:gd name="T2" fmla="*/ 54 w 645"/>
                  <a:gd name="T3" fmla="*/ 706 h 1040"/>
                  <a:gd name="T4" fmla="*/ 62 w 645"/>
                  <a:gd name="T5" fmla="*/ 679 h 1040"/>
                  <a:gd name="T6" fmla="*/ 79 w 645"/>
                  <a:gd name="T7" fmla="*/ 642 h 1040"/>
                  <a:gd name="T8" fmla="*/ 72 w 645"/>
                  <a:gd name="T9" fmla="*/ 628 h 1040"/>
                  <a:gd name="T10" fmla="*/ 54 w 645"/>
                  <a:gd name="T11" fmla="*/ 629 h 1040"/>
                  <a:gd name="T12" fmla="*/ 50 w 645"/>
                  <a:gd name="T13" fmla="*/ 623 h 1040"/>
                  <a:gd name="T14" fmla="*/ 53 w 645"/>
                  <a:gd name="T15" fmla="*/ 615 h 1040"/>
                  <a:gd name="T16" fmla="*/ 54 w 645"/>
                  <a:gd name="T17" fmla="*/ 596 h 1040"/>
                  <a:gd name="T18" fmla="*/ 82 w 645"/>
                  <a:gd name="T19" fmla="*/ 562 h 1040"/>
                  <a:gd name="T20" fmla="*/ 95 w 645"/>
                  <a:gd name="T21" fmla="*/ 559 h 1040"/>
                  <a:gd name="T22" fmla="*/ 101 w 645"/>
                  <a:gd name="T23" fmla="*/ 551 h 1040"/>
                  <a:gd name="T24" fmla="*/ 104 w 645"/>
                  <a:gd name="T25" fmla="*/ 531 h 1040"/>
                  <a:gd name="T26" fmla="*/ 111 w 645"/>
                  <a:gd name="T27" fmla="*/ 528 h 1040"/>
                  <a:gd name="T28" fmla="*/ 136 w 645"/>
                  <a:gd name="T29" fmla="*/ 490 h 1040"/>
                  <a:gd name="T30" fmla="*/ 159 w 645"/>
                  <a:gd name="T31" fmla="*/ 464 h 1040"/>
                  <a:gd name="T32" fmla="*/ 161 w 645"/>
                  <a:gd name="T33" fmla="*/ 440 h 1040"/>
                  <a:gd name="T34" fmla="*/ 139 w 645"/>
                  <a:gd name="T35" fmla="*/ 423 h 1040"/>
                  <a:gd name="T36" fmla="*/ 129 w 645"/>
                  <a:gd name="T37" fmla="*/ 397 h 1040"/>
                  <a:gd name="T38" fmla="*/ 215 w 645"/>
                  <a:gd name="T39" fmla="*/ 0 h 1040"/>
                  <a:gd name="T40" fmla="*/ 299 w 645"/>
                  <a:gd name="T41" fmla="*/ 17 h 1040"/>
                  <a:gd name="T42" fmla="*/ 271 w 645"/>
                  <a:gd name="T43" fmla="*/ 150 h 1040"/>
                  <a:gd name="T44" fmla="*/ 293 w 645"/>
                  <a:gd name="T45" fmla="*/ 197 h 1040"/>
                  <a:gd name="T46" fmla="*/ 284 w 645"/>
                  <a:gd name="T47" fmla="*/ 226 h 1040"/>
                  <a:gd name="T48" fmla="*/ 296 w 645"/>
                  <a:gd name="T49" fmla="*/ 255 h 1040"/>
                  <a:gd name="T50" fmla="*/ 317 w 645"/>
                  <a:gd name="T51" fmla="*/ 262 h 1040"/>
                  <a:gd name="T52" fmla="*/ 340 w 645"/>
                  <a:gd name="T53" fmla="*/ 323 h 1040"/>
                  <a:gd name="T54" fmla="*/ 362 w 645"/>
                  <a:gd name="T55" fmla="*/ 350 h 1040"/>
                  <a:gd name="T56" fmla="*/ 365 w 645"/>
                  <a:gd name="T57" fmla="*/ 358 h 1040"/>
                  <a:gd name="T58" fmla="*/ 385 w 645"/>
                  <a:gd name="T59" fmla="*/ 364 h 1040"/>
                  <a:gd name="T60" fmla="*/ 388 w 645"/>
                  <a:gd name="T61" fmla="*/ 378 h 1040"/>
                  <a:gd name="T62" fmla="*/ 345 w 645"/>
                  <a:gd name="T63" fmla="*/ 486 h 1040"/>
                  <a:gd name="T64" fmla="*/ 343 w 645"/>
                  <a:gd name="T65" fmla="*/ 503 h 1040"/>
                  <a:gd name="T66" fmla="*/ 360 w 645"/>
                  <a:gd name="T67" fmla="*/ 523 h 1040"/>
                  <a:gd name="T68" fmla="*/ 365 w 645"/>
                  <a:gd name="T69" fmla="*/ 523 h 1040"/>
                  <a:gd name="T70" fmla="*/ 396 w 645"/>
                  <a:gd name="T71" fmla="*/ 504 h 1040"/>
                  <a:gd name="T72" fmla="*/ 401 w 645"/>
                  <a:gd name="T73" fmla="*/ 497 h 1040"/>
                  <a:gd name="T74" fmla="*/ 410 w 645"/>
                  <a:gd name="T75" fmla="*/ 501 h 1040"/>
                  <a:gd name="T76" fmla="*/ 409 w 645"/>
                  <a:gd name="T77" fmla="*/ 534 h 1040"/>
                  <a:gd name="T78" fmla="*/ 426 w 645"/>
                  <a:gd name="T79" fmla="*/ 614 h 1040"/>
                  <a:gd name="T80" fmla="*/ 451 w 645"/>
                  <a:gd name="T81" fmla="*/ 632 h 1040"/>
                  <a:gd name="T82" fmla="*/ 460 w 645"/>
                  <a:gd name="T83" fmla="*/ 646 h 1040"/>
                  <a:gd name="T84" fmla="*/ 456 w 645"/>
                  <a:gd name="T85" fmla="*/ 671 h 1040"/>
                  <a:gd name="T86" fmla="*/ 463 w 645"/>
                  <a:gd name="T87" fmla="*/ 689 h 1040"/>
                  <a:gd name="T88" fmla="*/ 470 w 645"/>
                  <a:gd name="T89" fmla="*/ 696 h 1040"/>
                  <a:gd name="T90" fmla="*/ 485 w 645"/>
                  <a:gd name="T91" fmla="*/ 681 h 1040"/>
                  <a:gd name="T92" fmla="*/ 502 w 645"/>
                  <a:gd name="T93" fmla="*/ 682 h 1040"/>
                  <a:gd name="T94" fmla="*/ 521 w 645"/>
                  <a:gd name="T95" fmla="*/ 690 h 1040"/>
                  <a:gd name="T96" fmla="*/ 538 w 645"/>
                  <a:gd name="T97" fmla="*/ 685 h 1040"/>
                  <a:gd name="T98" fmla="*/ 562 w 645"/>
                  <a:gd name="T99" fmla="*/ 685 h 1040"/>
                  <a:gd name="T100" fmla="*/ 587 w 645"/>
                  <a:gd name="T101" fmla="*/ 695 h 1040"/>
                  <a:gd name="T102" fmla="*/ 604 w 645"/>
                  <a:gd name="T103" fmla="*/ 693 h 1040"/>
                  <a:gd name="T104" fmla="*/ 607 w 645"/>
                  <a:gd name="T105" fmla="*/ 674 h 1040"/>
                  <a:gd name="T106" fmla="*/ 626 w 645"/>
                  <a:gd name="T107" fmla="*/ 670 h 1040"/>
                  <a:gd name="T108" fmla="*/ 634 w 645"/>
                  <a:gd name="T109" fmla="*/ 679 h 1040"/>
                  <a:gd name="T110" fmla="*/ 637 w 645"/>
                  <a:gd name="T111" fmla="*/ 696 h 1040"/>
                  <a:gd name="T112" fmla="*/ 645 w 645"/>
                  <a:gd name="T113" fmla="*/ 704 h 1040"/>
                  <a:gd name="T114" fmla="*/ 593 w 645"/>
                  <a:gd name="T115" fmla="*/ 1040 h 1040"/>
                  <a:gd name="T116" fmla="*/ 593 w 645"/>
                  <a:gd name="T117" fmla="*/ 1040 h 1040"/>
                  <a:gd name="T118" fmla="*/ 312 w 645"/>
                  <a:gd name="T119" fmla="*/ 987 h 1040"/>
                  <a:gd name="T120" fmla="*/ 0 w 645"/>
                  <a:gd name="T121" fmla="*/ 926 h 1040"/>
                  <a:gd name="T122" fmla="*/ 0 w 645"/>
                  <a:gd name="T123" fmla="*/ 92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5" h="1040">
                    <a:moveTo>
                      <a:pt x="0" y="926"/>
                    </a:moveTo>
                    <a:lnTo>
                      <a:pt x="54" y="706"/>
                    </a:lnTo>
                    <a:lnTo>
                      <a:pt x="62" y="679"/>
                    </a:lnTo>
                    <a:lnTo>
                      <a:pt x="79" y="642"/>
                    </a:lnTo>
                    <a:lnTo>
                      <a:pt x="72" y="628"/>
                    </a:lnTo>
                    <a:lnTo>
                      <a:pt x="54" y="629"/>
                    </a:lnTo>
                    <a:lnTo>
                      <a:pt x="50" y="623"/>
                    </a:lnTo>
                    <a:lnTo>
                      <a:pt x="53" y="615"/>
                    </a:lnTo>
                    <a:lnTo>
                      <a:pt x="54" y="596"/>
                    </a:lnTo>
                    <a:lnTo>
                      <a:pt x="82" y="562"/>
                    </a:lnTo>
                    <a:lnTo>
                      <a:pt x="95" y="559"/>
                    </a:lnTo>
                    <a:lnTo>
                      <a:pt x="101" y="551"/>
                    </a:lnTo>
                    <a:lnTo>
                      <a:pt x="104" y="531"/>
                    </a:lnTo>
                    <a:lnTo>
                      <a:pt x="111" y="528"/>
                    </a:lnTo>
                    <a:lnTo>
                      <a:pt x="136" y="490"/>
                    </a:lnTo>
                    <a:lnTo>
                      <a:pt x="159" y="464"/>
                    </a:lnTo>
                    <a:lnTo>
                      <a:pt x="161" y="440"/>
                    </a:lnTo>
                    <a:lnTo>
                      <a:pt x="139" y="423"/>
                    </a:lnTo>
                    <a:lnTo>
                      <a:pt x="129" y="397"/>
                    </a:lnTo>
                    <a:lnTo>
                      <a:pt x="215" y="0"/>
                    </a:lnTo>
                    <a:lnTo>
                      <a:pt x="299" y="17"/>
                    </a:lnTo>
                    <a:lnTo>
                      <a:pt x="271" y="150"/>
                    </a:lnTo>
                    <a:lnTo>
                      <a:pt x="293" y="197"/>
                    </a:lnTo>
                    <a:lnTo>
                      <a:pt x="284" y="226"/>
                    </a:lnTo>
                    <a:lnTo>
                      <a:pt x="296" y="255"/>
                    </a:lnTo>
                    <a:lnTo>
                      <a:pt x="317" y="262"/>
                    </a:lnTo>
                    <a:lnTo>
                      <a:pt x="340" y="323"/>
                    </a:lnTo>
                    <a:lnTo>
                      <a:pt x="362" y="350"/>
                    </a:lnTo>
                    <a:lnTo>
                      <a:pt x="365" y="358"/>
                    </a:lnTo>
                    <a:lnTo>
                      <a:pt x="385" y="364"/>
                    </a:lnTo>
                    <a:lnTo>
                      <a:pt x="388" y="378"/>
                    </a:lnTo>
                    <a:lnTo>
                      <a:pt x="345" y="486"/>
                    </a:lnTo>
                    <a:lnTo>
                      <a:pt x="343" y="503"/>
                    </a:lnTo>
                    <a:lnTo>
                      <a:pt x="360" y="523"/>
                    </a:lnTo>
                    <a:lnTo>
                      <a:pt x="365" y="523"/>
                    </a:lnTo>
                    <a:lnTo>
                      <a:pt x="396" y="504"/>
                    </a:lnTo>
                    <a:lnTo>
                      <a:pt x="401" y="497"/>
                    </a:lnTo>
                    <a:lnTo>
                      <a:pt x="410" y="501"/>
                    </a:lnTo>
                    <a:lnTo>
                      <a:pt x="409" y="534"/>
                    </a:lnTo>
                    <a:lnTo>
                      <a:pt x="426" y="614"/>
                    </a:lnTo>
                    <a:lnTo>
                      <a:pt x="451" y="632"/>
                    </a:lnTo>
                    <a:lnTo>
                      <a:pt x="460" y="646"/>
                    </a:lnTo>
                    <a:lnTo>
                      <a:pt x="456" y="671"/>
                    </a:lnTo>
                    <a:lnTo>
                      <a:pt x="463" y="689"/>
                    </a:lnTo>
                    <a:lnTo>
                      <a:pt x="470" y="696"/>
                    </a:lnTo>
                    <a:lnTo>
                      <a:pt x="485" y="681"/>
                    </a:lnTo>
                    <a:lnTo>
                      <a:pt x="502" y="682"/>
                    </a:lnTo>
                    <a:lnTo>
                      <a:pt x="521" y="690"/>
                    </a:lnTo>
                    <a:lnTo>
                      <a:pt x="538" y="685"/>
                    </a:lnTo>
                    <a:lnTo>
                      <a:pt x="562" y="685"/>
                    </a:lnTo>
                    <a:lnTo>
                      <a:pt x="587" y="695"/>
                    </a:lnTo>
                    <a:lnTo>
                      <a:pt x="604" y="693"/>
                    </a:lnTo>
                    <a:lnTo>
                      <a:pt x="607" y="674"/>
                    </a:lnTo>
                    <a:lnTo>
                      <a:pt x="626" y="670"/>
                    </a:lnTo>
                    <a:lnTo>
                      <a:pt x="634" y="679"/>
                    </a:lnTo>
                    <a:lnTo>
                      <a:pt x="637" y="696"/>
                    </a:lnTo>
                    <a:lnTo>
                      <a:pt x="645" y="704"/>
                    </a:lnTo>
                    <a:lnTo>
                      <a:pt x="593" y="1040"/>
                    </a:lnTo>
                    <a:lnTo>
                      <a:pt x="593" y="1040"/>
                    </a:lnTo>
                    <a:lnTo>
                      <a:pt x="312" y="987"/>
                    </a:lnTo>
                    <a:lnTo>
                      <a:pt x="0" y="926"/>
                    </a:lnTo>
                    <a:lnTo>
                      <a:pt x="0" y="926"/>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0" rIns="18288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33" name="Freeform 110"/>
              <p:cNvSpPr>
                <a:spLocks/>
              </p:cNvSpPr>
              <p:nvPr/>
            </p:nvSpPr>
            <p:spPr bwMode="auto">
              <a:xfrm>
                <a:off x="1065" y="1458"/>
                <a:ext cx="599" cy="775"/>
              </a:xfrm>
              <a:custGeom>
                <a:avLst/>
                <a:gdLst>
                  <a:gd name="T0" fmla="*/ 523 w 599"/>
                  <a:gd name="T1" fmla="*/ 775 h 775"/>
                  <a:gd name="T2" fmla="*/ 0 w 599"/>
                  <a:gd name="T3" fmla="*/ 702 h 775"/>
                  <a:gd name="T4" fmla="*/ 128 w 599"/>
                  <a:gd name="T5" fmla="*/ 0 h 775"/>
                  <a:gd name="T6" fmla="*/ 420 w 599"/>
                  <a:gd name="T7" fmla="*/ 54 h 775"/>
                  <a:gd name="T8" fmla="*/ 412 w 599"/>
                  <a:gd name="T9" fmla="*/ 120 h 775"/>
                  <a:gd name="T10" fmla="*/ 396 w 599"/>
                  <a:gd name="T11" fmla="*/ 202 h 775"/>
                  <a:gd name="T12" fmla="*/ 446 w 599"/>
                  <a:gd name="T13" fmla="*/ 209 h 775"/>
                  <a:gd name="T14" fmla="*/ 548 w 599"/>
                  <a:gd name="T15" fmla="*/ 220 h 775"/>
                  <a:gd name="T16" fmla="*/ 599 w 599"/>
                  <a:gd name="T17" fmla="*/ 224 h 775"/>
                  <a:gd name="T18" fmla="*/ 523 w 599"/>
                  <a:gd name="T19" fmla="*/ 775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775">
                    <a:moveTo>
                      <a:pt x="523" y="775"/>
                    </a:moveTo>
                    <a:lnTo>
                      <a:pt x="0" y="702"/>
                    </a:lnTo>
                    <a:lnTo>
                      <a:pt x="128" y="0"/>
                    </a:lnTo>
                    <a:lnTo>
                      <a:pt x="420" y="54"/>
                    </a:lnTo>
                    <a:lnTo>
                      <a:pt x="412" y="120"/>
                    </a:lnTo>
                    <a:lnTo>
                      <a:pt x="396" y="202"/>
                    </a:lnTo>
                    <a:lnTo>
                      <a:pt x="446" y="209"/>
                    </a:lnTo>
                    <a:lnTo>
                      <a:pt x="548" y="220"/>
                    </a:lnTo>
                    <a:lnTo>
                      <a:pt x="599" y="224"/>
                    </a:lnTo>
                    <a:lnTo>
                      <a:pt x="523" y="775"/>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34" name="Freeform 111"/>
              <p:cNvSpPr>
                <a:spLocks/>
              </p:cNvSpPr>
              <p:nvPr/>
            </p:nvSpPr>
            <p:spPr bwMode="auto">
              <a:xfrm>
                <a:off x="854" y="2160"/>
                <a:ext cx="734" cy="818"/>
              </a:xfrm>
              <a:custGeom>
                <a:avLst/>
                <a:gdLst>
                  <a:gd name="T0" fmla="*/ 19 w 734"/>
                  <a:gd name="T1" fmla="*/ 528 h 818"/>
                  <a:gd name="T2" fmla="*/ 2 w 734"/>
                  <a:gd name="T3" fmla="*/ 540 h 818"/>
                  <a:gd name="T4" fmla="*/ 0 w 734"/>
                  <a:gd name="T5" fmla="*/ 549 h 818"/>
                  <a:gd name="T6" fmla="*/ 3 w 734"/>
                  <a:gd name="T7" fmla="*/ 556 h 818"/>
                  <a:gd name="T8" fmla="*/ 120 w 734"/>
                  <a:gd name="T9" fmla="*/ 623 h 818"/>
                  <a:gd name="T10" fmla="*/ 197 w 734"/>
                  <a:gd name="T11" fmla="*/ 670 h 818"/>
                  <a:gd name="T12" fmla="*/ 289 w 734"/>
                  <a:gd name="T13" fmla="*/ 723 h 818"/>
                  <a:gd name="T14" fmla="*/ 394 w 734"/>
                  <a:gd name="T15" fmla="*/ 785 h 818"/>
                  <a:gd name="T16" fmla="*/ 470 w 734"/>
                  <a:gd name="T17" fmla="*/ 801 h 818"/>
                  <a:gd name="T18" fmla="*/ 626 w 734"/>
                  <a:gd name="T19" fmla="*/ 818 h 818"/>
                  <a:gd name="T20" fmla="*/ 734 w 734"/>
                  <a:gd name="T21" fmla="*/ 73 h 818"/>
                  <a:gd name="T22" fmla="*/ 211 w 734"/>
                  <a:gd name="T23" fmla="*/ 0 h 818"/>
                  <a:gd name="T24" fmla="*/ 192 w 734"/>
                  <a:gd name="T25" fmla="*/ 101 h 818"/>
                  <a:gd name="T26" fmla="*/ 181 w 734"/>
                  <a:gd name="T27" fmla="*/ 101 h 818"/>
                  <a:gd name="T28" fmla="*/ 170 w 734"/>
                  <a:gd name="T29" fmla="*/ 119 h 818"/>
                  <a:gd name="T30" fmla="*/ 155 w 734"/>
                  <a:gd name="T31" fmla="*/ 117 h 818"/>
                  <a:gd name="T32" fmla="*/ 147 w 734"/>
                  <a:gd name="T33" fmla="*/ 100 h 818"/>
                  <a:gd name="T34" fmla="*/ 130 w 734"/>
                  <a:gd name="T35" fmla="*/ 98 h 818"/>
                  <a:gd name="T36" fmla="*/ 125 w 734"/>
                  <a:gd name="T37" fmla="*/ 91 h 818"/>
                  <a:gd name="T38" fmla="*/ 119 w 734"/>
                  <a:gd name="T39" fmla="*/ 91 h 818"/>
                  <a:gd name="T40" fmla="*/ 113 w 734"/>
                  <a:gd name="T41" fmla="*/ 95 h 818"/>
                  <a:gd name="T42" fmla="*/ 102 w 734"/>
                  <a:gd name="T43" fmla="*/ 101 h 818"/>
                  <a:gd name="T44" fmla="*/ 100 w 734"/>
                  <a:gd name="T45" fmla="*/ 145 h 818"/>
                  <a:gd name="T46" fmla="*/ 98 w 734"/>
                  <a:gd name="T47" fmla="*/ 156 h 818"/>
                  <a:gd name="T48" fmla="*/ 95 w 734"/>
                  <a:gd name="T49" fmla="*/ 234 h 818"/>
                  <a:gd name="T50" fmla="*/ 86 w 734"/>
                  <a:gd name="T51" fmla="*/ 248 h 818"/>
                  <a:gd name="T52" fmla="*/ 83 w 734"/>
                  <a:gd name="T53" fmla="*/ 268 h 818"/>
                  <a:gd name="T54" fmla="*/ 100 w 734"/>
                  <a:gd name="T55" fmla="*/ 300 h 818"/>
                  <a:gd name="T56" fmla="*/ 108 w 734"/>
                  <a:gd name="T57" fmla="*/ 336 h 818"/>
                  <a:gd name="T58" fmla="*/ 113 w 734"/>
                  <a:gd name="T59" fmla="*/ 342 h 818"/>
                  <a:gd name="T60" fmla="*/ 119 w 734"/>
                  <a:gd name="T61" fmla="*/ 345 h 818"/>
                  <a:gd name="T62" fmla="*/ 119 w 734"/>
                  <a:gd name="T63" fmla="*/ 359 h 818"/>
                  <a:gd name="T64" fmla="*/ 108 w 734"/>
                  <a:gd name="T65" fmla="*/ 368 h 818"/>
                  <a:gd name="T66" fmla="*/ 86 w 734"/>
                  <a:gd name="T67" fmla="*/ 379 h 818"/>
                  <a:gd name="T68" fmla="*/ 75 w 734"/>
                  <a:gd name="T69" fmla="*/ 392 h 818"/>
                  <a:gd name="T70" fmla="*/ 66 w 734"/>
                  <a:gd name="T71" fmla="*/ 414 h 818"/>
                  <a:gd name="T72" fmla="*/ 61 w 734"/>
                  <a:gd name="T73" fmla="*/ 445 h 818"/>
                  <a:gd name="T74" fmla="*/ 44 w 734"/>
                  <a:gd name="T75" fmla="*/ 462 h 818"/>
                  <a:gd name="T76" fmla="*/ 31 w 734"/>
                  <a:gd name="T77" fmla="*/ 467 h 818"/>
                  <a:gd name="T78" fmla="*/ 31 w 734"/>
                  <a:gd name="T79" fmla="*/ 471 h 818"/>
                  <a:gd name="T80" fmla="*/ 30 w 734"/>
                  <a:gd name="T81" fmla="*/ 482 h 818"/>
                  <a:gd name="T82" fmla="*/ 31 w 734"/>
                  <a:gd name="T83" fmla="*/ 487 h 818"/>
                  <a:gd name="T84" fmla="*/ 55 w 734"/>
                  <a:gd name="T85" fmla="*/ 490 h 818"/>
                  <a:gd name="T86" fmla="*/ 52 w 734"/>
                  <a:gd name="T87" fmla="*/ 507 h 818"/>
                  <a:gd name="T88" fmla="*/ 42 w 734"/>
                  <a:gd name="T89" fmla="*/ 521 h 818"/>
                  <a:gd name="T90" fmla="*/ 19 w 734"/>
                  <a:gd name="T91" fmla="*/ 52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4" h="818">
                    <a:moveTo>
                      <a:pt x="19" y="528"/>
                    </a:moveTo>
                    <a:lnTo>
                      <a:pt x="2" y="540"/>
                    </a:lnTo>
                    <a:lnTo>
                      <a:pt x="0" y="549"/>
                    </a:lnTo>
                    <a:lnTo>
                      <a:pt x="3" y="556"/>
                    </a:lnTo>
                    <a:lnTo>
                      <a:pt x="120" y="623"/>
                    </a:lnTo>
                    <a:lnTo>
                      <a:pt x="197" y="670"/>
                    </a:lnTo>
                    <a:lnTo>
                      <a:pt x="289" y="723"/>
                    </a:lnTo>
                    <a:lnTo>
                      <a:pt x="394" y="785"/>
                    </a:lnTo>
                    <a:lnTo>
                      <a:pt x="470" y="801"/>
                    </a:lnTo>
                    <a:lnTo>
                      <a:pt x="626" y="818"/>
                    </a:lnTo>
                    <a:lnTo>
                      <a:pt x="734" y="73"/>
                    </a:lnTo>
                    <a:lnTo>
                      <a:pt x="211" y="0"/>
                    </a:lnTo>
                    <a:lnTo>
                      <a:pt x="192" y="101"/>
                    </a:lnTo>
                    <a:lnTo>
                      <a:pt x="181" y="101"/>
                    </a:lnTo>
                    <a:lnTo>
                      <a:pt x="170" y="119"/>
                    </a:lnTo>
                    <a:lnTo>
                      <a:pt x="155" y="117"/>
                    </a:lnTo>
                    <a:lnTo>
                      <a:pt x="147" y="100"/>
                    </a:lnTo>
                    <a:lnTo>
                      <a:pt x="130" y="98"/>
                    </a:lnTo>
                    <a:lnTo>
                      <a:pt x="125" y="91"/>
                    </a:lnTo>
                    <a:lnTo>
                      <a:pt x="119" y="91"/>
                    </a:lnTo>
                    <a:lnTo>
                      <a:pt x="113" y="95"/>
                    </a:lnTo>
                    <a:lnTo>
                      <a:pt x="102" y="101"/>
                    </a:lnTo>
                    <a:lnTo>
                      <a:pt x="100" y="145"/>
                    </a:lnTo>
                    <a:lnTo>
                      <a:pt x="98" y="156"/>
                    </a:lnTo>
                    <a:lnTo>
                      <a:pt x="95" y="234"/>
                    </a:lnTo>
                    <a:lnTo>
                      <a:pt x="86" y="248"/>
                    </a:lnTo>
                    <a:lnTo>
                      <a:pt x="83" y="268"/>
                    </a:lnTo>
                    <a:lnTo>
                      <a:pt x="100" y="300"/>
                    </a:lnTo>
                    <a:lnTo>
                      <a:pt x="108" y="336"/>
                    </a:lnTo>
                    <a:lnTo>
                      <a:pt x="113" y="342"/>
                    </a:lnTo>
                    <a:lnTo>
                      <a:pt x="119" y="345"/>
                    </a:lnTo>
                    <a:lnTo>
                      <a:pt x="119" y="359"/>
                    </a:lnTo>
                    <a:lnTo>
                      <a:pt x="108" y="368"/>
                    </a:lnTo>
                    <a:lnTo>
                      <a:pt x="86" y="379"/>
                    </a:lnTo>
                    <a:lnTo>
                      <a:pt x="75" y="392"/>
                    </a:lnTo>
                    <a:lnTo>
                      <a:pt x="66" y="414"/>
                    </a:lnTo>
                    <a:lnTo>
                      <a:pt x="61" y="445"/>
                    </a:lnTo>
                    <a:lnTo>
                      <a:pt x="44" y="462"/>
                    </a:lnTo>
                    <a:lnTo>
                      <a:pt x="31" y="467"/>
                    </a:lnTo>
                    <a:lnTo>
                      <a:pt x="31" y="471"/>
                    </a:lnTo>
                    <a:lnTo>
                      <a:pt x="30" y="482"/>
                    </a:lnTo>
                    <a:lnTo>
                      <a:pt x="31" y="487"/>
                    </a:lnTo>
                    <a:lnTo>
                      <a:pt x="55" y="490"/>
                    </a:lnTo>
                    <a:lnTo>
                      <a:pt x="52" y="507"/>
                    </a:lnTo>
                    <a:lnTo>
                      <a:pt x="42" y="521"/>
                    </a:lnTo>
                    <a:lnTo>
                      <a:pt x="19" y="528"/>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35" name="Freeform 112"/>
              <p:cNvSpPr>
                <a:spLocks/>
              </p:cNvSpPr>
              <p:nvPr/>
            </p:nvSpPr>
            <p:spPr bwMode="auto">
              <a:xfrm>
                <a:off x="493" y="1328"/>
                <a:ext cx="701" cy="1079"/>
              </a:xfrm>
              <a:custGeom>
                <a:avLst/>
                <a:gdLst>
                  <a:gd name="T0" fmla="*/ 701 w 701"/>
                  <a:gd name="T1" fmla="*/ 128 h 1079"/>
                  <a:gd name="T2" fmla="*/ 553 w 701"/>
                  <a:gd name="T3" fmla="*/ 933 h 1079"/>
                  <a:gd name="T4" fmla="*/ 542 w 701"/>
                  <a:gd name="T5" fmla="*/ 935 h 1079"/>
                  <a:gd name="T6" fmla="*/ 531 w 701"/>
                  <a:gd name="T7" fmla="*/ 951 h 1079"/>
                  <a:gd name="T8" fmla="*/ 517 w 701"/>
                  <a:gd name="T9" fmla="*/ 951 h 1079"/>
                  <a:gd name="T10" fmla="*/ 508 w 701"/>
                  <a:gd name="T11" fmla="*/ 933 h 1079"/>
                  <a:gd name="T12" fmla="*/ 492 w 701"/>
                  <a:gd name="T13" fmla="*/ 930 h 1079"/>
                  <a:gd name="T14" fmla="*/ 486 w 701"/>
                  <a:gd name="T15" fmla="*/ 924 h 1079"/>
                  <a:gd name="T16" fmla="*/ 480 w 701"/>
                  <a:gd name="T17" fmla="*/ 924 h 1079"/>
                  <a:gd name="T18" fmla="*/ 463 w 701"/>
                  <a:gd name="T19" fmla="*/ 933 h 1079"/>
                  <a:gd name="T20" fmla="*/ 461 w 701"/>
                  <a:gd name="T21" fmla="*/ 976 h 1079"/>
                  <a:gd name="T22" fmla="*/ 459 w 701"/>
                  <a:gd name="T23" fmla="*/ 1012 h 1079"/>
                  <a:gd name="T24" fmla="*/ 456 w 701"/>
                  <a:gd name="T25" fmla="*/ 1066 h 1079"/>
                  <a:gd name="T26" fmla="*/ 447 w 701"/>
                  <a:gd name="T27" fmla="*/ 1079 h 1079"/>
                  <a:gd name="T28" fmla="*/ 433 w 701"/>
                  <a:gd name="T29" fmla="*/ 1072 h 1079"/>
                  <a:gd name="T30" fmla="*/ 0 w 701"/>
                  <a:gd name="T31" fmla="*/ 421 h 1079"/>
                  <a:gd name="T32" fmla="*/ 119 w 701"/>
                  <a:gd name="T33" fmla="*/ 0 h 1079"/>
                  <a:gd name="T34" fmla="*/ 701 w 701"/>
                  <a:gd name="T35" fmla="*/ 128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1" h="1079">
                    <a:moveTo>
                      <a:pt x="701" y="128"/>
                    </a:moveTo>
                    <a:lnTo>
                      <a:pt x="553" y="933"/>
                    </a:lnTo>
                    <a:lnTo>
                      <a:pt x="542" y="935"/>
                    </a:lnTo>
                    <a:lnTo>
                      <a:pt x="531" y="951"/>
                    </a:lnTo>
                    <a:lnTo>
                      <a:pt x="517" y="951"/>
                    </a:lnTo>
                    <a:lnTo>
                      <a:pt x="508" y="933"/>
                    </a:lnTo>
                    <a:lnTo>
                      <a:pt x="492" y="930"/>
                    </a:lnTo>
                    <a:lnTo>
                      <a:pt x="486" y="924"/>
                    </a:lnTo>
                    <a:lnTo>
                      <a:pt x="480" y="924"/>
                    </a:lnTo>
                    <a:lnTo>
                      <a:pt x="463" y="933"/>
                    </a:lnTo>
                    <a:lnTo>
                      <a:pt x="461" y="976"/>
                    </a:lnTo>
                    <a:lnTo>
                      <a:pt x="459" y="1012"/>
                    </a:lnTo>
                    <a:lnTo>
                      <a:pt x="456" y="1066"/>
                    </a:lnTo>
                    <a:lnTo>
                      <a:pt x="447" y="1079"/>
                    </a:lnTo>
                    <a:lnTo>
                      <a:pt x="433" y="1072"/>
                    </a:lnTo>
                    <a:lnTo>
                      <a:pt x="0" y="421"/>
                    </a:lnTo>
                    <a:lnTo>
                      <a:pt x="119" y="0"/>
                    </a:lnTo>
                    <a:lnTo>
                      <a:pt x="701" y="128"/>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36576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36" name="Freeform 113"/>
              <p:cNvSpPr>
                <a:spLocks/>
              </p:cNvSpPr>
              <p:nvPr/>
            </p:nvSpPr>
            <p:spPr bwMode="auto">
              <a:xfrm>
                <a:off x="190" y="675"/>
                <a:ext cx="866" cy="719"/>
              </a:xfrm>
              <a:custGeom>
                <a:avLst/>
                <a:gdLst>
                  <a:gd name="T0" fmla="*/ 706 w 866"/>
                  <a:gd name="T1" fmla="*/ 719 h 719"/>
                  <a:gd name="T2" fmla="*/ 761 w 866"/>
                  <a:gd name="T3" fmla="*/ 502 h 719"/>
                  <a:gd name="T4" fmla="*/ 767 w 866"/>
                  <a:gd name="T5" fmla="*/ 475 h 719"/>
                  <a:gd name="T6" fmla="*/ 783 w 866"/>
                  <a:gd name="T7" fmla="*/ 441 h 719"/>
                  <a:gd name="T8" fmla="*/ 778 w 866"/>
                  <a:gd name="T9" fmla="*/ 433 h 719"/>
                  <a:gd name="T10" fmla="*/ 762 w 866"/>
                  <a:gd name="T11" fmla="*/ 433 h 719"/>
                  <a:gd name="T12" fmla="*/ 755 w 866"/>
                  <a:gd name="T13" fmla="*/ 422 h 719"/>
                  <a:gd name="T14" fmla="*/ 758 w 866"/>
                  <a:gd name="T15" fmla="*/ 413 h 719"/>
                  <a:gd name="T16" fmla="*/ 761 w 866"/>
                  <a:gd name="T17" fmla="*/ 392 h 719"/>
                  <a:gd name="T18" fmla="*/ 789 w 866"/>
                  <a:gd name="T19" fmla="*/ 358 h 719"/>
                  <a:gd name="T20" fmla="*/ 800 w 866"/>
                  <a:gd name="T21" fmla="*/ 352 h 719"/>
                  <a:gd name="T22" fmla="*/ 808 w 866"/>
                  <a:gd name="T23" fmla="*/ 344 h 719"/>
                  <a:gd name="T24" fmla="*/ 817 w 866"/>
                  <a:gd name="T25" fmla="*/ 322 h 719"/>
                  <a:gd name="T26" fmla="*/ 842 w 866"/>
                  <a:gd name="T27" fmla="*/ 286 h 719"/>
                  <a:gd name="T28" fmla="*/ 864 w 866"/>
                  <a:gd name="T29" fmla="*/ 263 h 719"/>
                  <a:gd name="T30" fmla="*/ 866 w 866"/>
                  <a:gd name="T31" fmla="*/ 241 h 719"/>
                  <a:gd name="T32" fmla="*/ 845 w 866"/>
                  <a:gd name="T33" fmla="*/ 225 h 719"/>
                  <a:gd name="T34" fmla="*/ 834 w 866"/>
                  <a:gd name="T35" fmla="*/ 197 h 719"/>
                  <a:gd name="T36" fmla="*/ 755 w 866"/>
                  <a:gd name="T37" fmla="*/ 174 h 719"/>
                  <a:gd name="T38" fmla="*/ 661 w 866"/>
                  <a:gd name="T39" fmla="*/ 152 h 719"/>
                  <a:gd name="T40" fmla="*/ 564 w 866"/>
                  <a:gd name="T41" fmla="*/ 152 h 719"/>
                  <a:gd name="T42" fmla="*/ 561 w 866"/>
                  <a:gd name="T43" fmla="*/ 144 h 719"/>
                  <a:gd name="T44" fmla="*/ 527 w 866"/>
                  <a:gd name="T45" fmla="*/ 157 h 719"/>
                  <a:gd name="T46" fmla="*/ 500 w 866"/>
                  <a:gd name="T47" fmla="*/ 153 h 719"/>
                  <a:gd name="T48" fmla="*/ 485 w 866"/>
                  <a:gd name="T49" fmla="*/ 143 h 719"/>
                  <a:gd name="T50" fmla="*/ 477 w 866"/>
                  <a:gd name="T51" fmla="*/ 147 h 719"/>
                  <a:gd name="T52" fmla="*/ 447 w 866"/>
                  <a:gd name="T53" fmla="*/ 146 h 719"/>
                  <a:gd name="T54" fmla="*/ 436 w 866"/>
                  <a:gd name="T55" fmla="*/ 138 h 719"/>
                  <a:gd name="T56" fmla="*/ 403 w 866"/>
                  <a:gd name="T57" fmla="*/ 125 h 719"/>
                  <a:gd name="T58" fmla="*/ 399 w 866"/>
                  <a:gd name="T59" fmla="*/ 125 h 719"/>
                  <a:gd name="T60" fmla="*/ 372 w 866"/>
                  <a:gd name="T61" fmla="*/ 116 h 719"/>
                  <a:gd name="T62" fmla="*/ 360 w 866"/>
                  <a:gd name="T63" fmla="*/ 127 h 719"/>
                  <a:gd name="T64" fmla="*/ 321 w 866"/>
                  <a:gd name="T65" fmla="*/ 125 h 719"/>
                  <a:gd name="T66" fmla="*/ 283 w 866"/>
                  <a:gd name="T67" fmla="*/ 100 h 719"/>
                  <a:gd name="T68" fmla="*/ 288 w 866"/>
                  <a:gd name="T69" fmla="*/ 94 h 719"/>
                  <a:gd name="T70" fmla="*/ 289 w 866"/>
                  <a:gd name="T71" fmla="*/ 46 h 719"/>
                  <a:gd name="T72" fmla="*/ 275 w 866"/>
                  <a:gd name="T73" fmla="*/ 22 h 719"/>
                  <a:gd name="T74" fmla="*/ 250 w 866"/>
                  <a:gd name="T75" fmla="*/ 18 h 719"/>
                  <a:gd name="T76" fmla="*/ 246 w 866"/>
                  <a:gd name="T77" fmla="*/ 2 h 719"/>
                  <a:gd name="T78" fmla="*/ 230 w 866"/>
                  <a:gd name="T79" fmla="*/ 0 h 719"/>
                  <a:gd name="T80" fmla="*/ 194 w 866"/>
                  <a:gd name="T81" fmla="*/ 13 h 719"/>
                  <a:gd name="T82" fmla="*/ 180 w 866"/>
                  <a:gd name="T83" fmla="*/ 54 h 719"/>
                  <a:gd name="T84" fmla="*/ 160 w 866"/>
                  <a:gd name="T85" fmla="*/ 116 h 719"/>
                  <a:gd name="T86" fmla="*/ 139 w 866"/>
                  <a:gd name="T87" fmla="*/ 157 h 719"/>
                  <a:gd name="T88" fmla="*/ 108 w 866"/>
                  <a:gd name="T89" fmla="*/ 244 h 719"/>
                  <a:gd name="T90" fmla="*/ 68 w 866"/>
                  <a:gd name="T91" fmla="*/ 328 h 719"/>
                  <a:gd name="T92" fmla="*/ 18 w 866"/>
                  <a:gd name="T93" fmla="*/ 408 h 719"/>
                  <a:gd name="T94" fmla="*/ 5 w 866"/>
                  <a:gd name="T95" fmla="*/ 425 h 719"/>
                  <a:gd name="T96" fmla="*/ 0 w 866"/>
                  <a:gd name="T97" fmla="*/ 480 h 719"/>
                  <a:gd name="T98" fmla="*/ 4 w 866"/>
                  <a:gd name="T99" fmla="*/ 555 h 719"/>
                  <a:gd name="T100" fmla="*/ 706 w 866"/>
                  <a:gd name="T101" fmla="*/ 71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6" h="719">
                    <a:moveTo>
                      <a:pt x="706" y="719"/>
                    </a:moveTo>
                    <a:lnTo>
                      <a:pt x="761" y="502"/>
                    </a:lnTo>
                    <a:lnTo>
                      <a:pt x="767" y="475"/>
                    </a:lnTo>
                    <a:lnTo>
                      <a:pt x="783" y="441"/>
                    </a:lnTo>
                    <a:lnTo>
                      <a:pt x="778" y="433"/>
                    </a:lnTo>
                    <a:lnTo>
                      <a:pt x="762" y="433"/>
                    </a:lnTo>
                    <a:lnTo>
                      <a:pt x="755" y="422"/>
                    </a:lnTo>
                    <a:lnTo>
                      <a:pt x="758" y="413"/>
                    </a:lnTo>
                    <a:lnTo>
                      <a:pt x="761" y="392"/>
                    </a:lnTo>
                    <a:lnTo>
                      <a:pt x="789" y="358"/>
                    </a:lnTo>
                    <a:lnTo>
                      <a:pt x="800" y="352"/>
                    </a:lnTo>
                    <a:lnTo>
                      <a:pt x="808" y="344"/>
                    </a:lnTo>
                    <a:lnTo>
                      <a:pt x="817" y="322"/>
                    </a:lnTo>
                    <a:lnTo>
                      <a:pt x="842" y="286"/>
                    </a:lnTo>
                    <a:lnTo>
                      <a:pt x="864" y="263"/>
                    </a:lnTo>
                    <a:lnTo>
                      <a:pt x="866" y="241"/>
                    </a:lnTo>
                    <a:lnTo>
                      <a:pt x="845" y="225"/>
                    </a:lnTo>
                    <a:lnTo>
                      <a:pt x="834" y="197"/>
                    </a:lnTo>
                    <a:lnTo>
                      <a:pt x="755" y="174"/>
                    </a:lnTo>
                    <a:lnTo>
                      <a:pt x="661" y="152"/>
                    </a:lnTo>
                    <a:lnTo>
                      <a:pt x="564" y="152"/>
                    </a:lnTo>
                    <a:lnTo>
                      <a:pt x="561" y="144"/>
                    </a:lnTo>
                    <a:lnTo>
                      <a:pt x="527" y="157"/>
                    </a:lnTo>
                    <a:lnTo>
                      <a:pt x="500" y="153"/>
                    </a:lnTo>
                    <a:lnTo>
                      <a:pt x="485" y="143"/>
                    </a:lnTo>
                    <a:lnTo>
                      <a:pt x="477" y="147"/>
                    </a:lnTo>
                    <a:lnTo>
                      <a:pt x="447" y="146"/>
                    </a:lnTo>
                    <a:lnTo>
                      <a:pt x="436" y="138"/>
                    </a:lnTo>
                    <a:lnTo>
                      <a:pt x="403" y="125"/>
                    </a:lnTo>
                    <a:lnTo>
                      <a:pt x="399" y="125"/>
                    </a:lnTo>
                    <a:lnTo>
                      <a:pt x="372" y="116"/>
                    </a:lnTo>
                    <a:lnTo>
                      <a:pt x="360" y="127"/>
                    </a:lnTo>
                    <a:lnTo>
                      <a:pt x="321" y="125"/>
                    </a:lnTo>
                    <a:lnTo>
                      <a:pt x="283" y="100"/>
                    </a:lnTo>
                    <a:lnTo>
                      <a:pt x="288" y="94"/>
                    </a:lnTo>
                    <a:lnTo>
                      <a:pt x="289" y="46"/>
                    </a:lnTo>
                    <a:lnTo>
                      <a:pt x="275" y="22"/>
                    </a:lnTo>
                    <a:lnTo>
                      <a:pt x="250" y="18"/>
                    </a:lnTo>
                    <a:lnTo>
                      <a:pt x="246" y="2"/>
                    </a:lnTo>
                    <a:lnTo>
                      <a:pt x="230" y="0"/>
                    </a:lnTo>
                    <a:lnTo>
                      <a:pt x="194" y="13"/>
                    </a:lnTo>
                    <a:lnTo>
                      <a:pt x="180" y="54"/>
                    </a:lnTo>
                    <a:lnTo>
                      <a:pt x="160" y="116"/>
                    </a:lnTo>
                    <a:lnTo>
                      <a:pt x="139" y="157"/>
                    </a:lnTo>
                    <a:lnTo>
                      <a:pt x="108" y="244"/>
                    </a:lnTo>
                    <a:lnTo>
                      <a:pt x="68" y="328"/>
                    </a:lnTo>
                    <a:lnTo>
                      <a:pt x="18" y="408"/>
                    </a:lnTo>
                    <a:lnTo>
                      <a:pt x="5" y="425"/>
                    </a:lnTo>
                    <a:lnTo>
                      <a:pt x="0" y="480"/>
                    </a:lnTo>
                    <a:lnTo>
                      <a:pt x="4" y="555"/>
                    </a:lnTo>
                    <a:lnTo>
                      <a:pt x="706" y="719"/>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37" name="Freeform 114"/>
              <p:cNvSpPr>
                <a:spLocks noEditPoints="1"/>
              </p:cNvSpPr>
              <p:nvPr/>
            </p:nvSpPr>
            <p:spPr bwMode="auto">
              <a:xfrm>
                <a:off x="384" y="345"/>
                <a:ext cx="726" cy="526"/>
              </a:xfrm>
              <a:custGeom>
                <a:avLst/>
                <a:gdLst>
                  <a:gd name="T0" fmla="*/ 248 w 726"/>
                  <a:gd name="T1" fmla="*/ 9 h 526"/>
                  <a:gd name="T2" fmla="*/ 362 w 726"/>
                  <a:gd name="T3" fmla="*/ 39 h 526"/>
                  <a:gd name="T4" fmla="*/ 631 w 726"/>
                  <a:gd name="T5" fmla="*/ 109 h 526"/>
                  <a:gd name="T6" fmla="*/ 640 w 726"/>
                  <a:gd name="T7" fmla="*/ 526 h 526"/>
                  <a:gd name="T8" fmla="*/ 465 w 726"/>
                  <a:gd name="T9" fmla="*/ 482 h 526"/>
                  <a:gd name="T10" fmla="*/ 369 w 726"/>
                  <a:gd name="T11" fmla="*/ 474 h 526"/>
                  <a:gd name="T12" fmla="*/ 305 w 726"/>
                  <a:gd name="T13" fmla="*/ 483 h 526"/>
                  <a:gd name="T14" fmla="*/ 283 w 726"/>
                  <a:gd name="T15" fmla="*/ 477 h 526"/>
                  <a:gd name="T16" fmla="*/ 242 w 726"/>
                  <a:gd name="T17" fmla="*/ 468 h 526"/>
                  <a:gd name="T18" fmla="*/ 205 w 726"/>
                  <a:gd name="T19" fmla="*/ 455 h 526"/>
                  <a:gd name="T20" fmla="*/ 166 w 726"/>
                  <a:gd name="T21" fmla="*/ 457 h 526"/>
                  <a:gd name="T22" fmla="*/ 89 w 726"/>
                  <a:gd name="T23" fmla="*/ 430 h 526"/>
                  <a:gd name="T24" fmla="*/ 95 w 726"/>
                  <a:gd name="T25" fmla="*/ 376 h 526"/>
                  <a:gd name="T26" fmla="*/ 55 w 726"/>
                  <a:gd name="T27" fmla="*/ 348 h 526"/>
                  <a:gd name="T28" fmla="*/ 38 w 726"/>
                  <a:gd name="T29" fmla="*/ 329 h 526"/>
                  <a:gd name="T30" fmla="*/ 0 w 726"/>
                  <a:gd name="T31" fmla="*/ 316 h 526"/>
                  <a:gd name="T32" fmla="*/ 20 w 726"/>
                  <a:gd name="T33" fmla="*/ 298 h 526"/>
                  <a:gd name="T34" fmla="*/ 14 w 726"/>
                  <a:gd name="T35" fmla="*/ 265 h 526"/>
                  <a:gd name="T36" fmla="*/ 42 w 726"/>
                  <a:gd name="T37" fmla="*/ 237 h 526"/>
                  <a:gd name="T38" fmla="*/ 16 w 726"/>
                  <a:gd name="T39" fmla="*/ 176 h 526"/>
                  <a:gd name="T40" fmla="*/ 20 w 726"/>
                  <a:gd name="T41" fmla="*/ 109 h 526"/>
                  <a:gd name="T42" fmla="*/ 24 w 726"/>
                  <a:gd name="T43" fmla="*/ 29 h 526"/>
                  <a:gd name="T44" fmla="*/ 52 w 726"/>
                  <a:gd name="T45" fmla="*/ 51 h 526"/>
                  <a:gd name="T46" fmla="*/ 89 w 726"/>
                  <a:gd name="T47" fmla="*/ 79 h 526"/>
                  <a:gd name="T48" fmla="*/ 136 w 726"/>
                  <a:gd name="T49" fmla="*/ 96 h 526"/>
                  <a:gd name="T50" fmla="*/ 175 w 726"/>
                  <a:gd name="T51" fmla="*/ 112 h 526"/>
                  <a:gd name="T52" fmla="*/ 189 w 726"/>
                  <a:gd name="T53" fmla="*/ 95 h 526"/>
                  <a:gd name="T54" fmla="*/ 211 w 726"/>
                  <a:gd name="T55" fmla="*/ 81 h 526"/>
                  <a:gd name="T56" fmla="*/ 214 w 726"/>
                  <a:gd name="T57" fmla="*/ 98 h 526"/>
                  <a:gd name="T58" fmla="*/ 198 w 726"/>
                  <a:gd name="T59" fmla="*/ 115 h 526"/>
                  <a:gd name="T60" fmla="*/ 217 w 726"/>
                  <a:gd name="T61" fmla="*/ 138 h 526"/>
                  <a:gd name="T62" fmla="*/ 230 w 726"/>
                  <a:gd name="T63" fmla="*/ 149 h 526"/>
                  <a:gd name="T64" fmla="*/ 225 w 726"/>
                  <a:gd name="T65" fmla="*/ 134 h 526"/>
                  <a:gd name="T66" fmla="*/ 227 w 726"/>
                  <a:gd name="T67" fmla="*/ 103 h 526"/>
                  <a:gd name="T68" fmla="*/ 223 w 726"/>
                  <a:gd name="T69" fmla="*/ 79 h 526"/>
                  <a:gd name="T70" fmla="*/ 227 w 726"/>
                  <a:gd name="T71" fmla="*/ 40 h 526"/>
                  <a:gd name="T72" fmla="*/ 214 w 726"/>
                  <a:gd name="T73" fmla="*/ 6 h 526"/>
                  <a:gd name="T74" fmla="*/ 161 w 726"/>
                  <a:gd name="T75" fmla="*/ 37 h 526"/>
                  <a:gd name="T76" fmla="*/ 177 w 726"/>
                  <a:gd name="T77" fmla="*/ 45 h 526"/>
                  <a:gd name="T78" fmla="*/ 202 w 726"/>
                  <a:gd name="T79" fmla="*/ 35 h 526"/>
                  <a:gd name="T80" fmla="*/ 197 w 726"/>
                  <a:gd name="T81" fmla="*/ 56 h 526"/>
                  <a:gd name="T82" fmla="*/ 197 w 726"/>
                  <a:gd name="T83" fmla="*/ 73 h 526"/>
                  <a:gd name="T84" fmla="*/ 187 w 726"/>
                  <a:gd name="T85" fmla="*/ 76 h 526"/>
                  <a:gd name="T86" fmla="*/ 183 w 726"/>
                  <a:gd name="T87" fmla="*/ 74 h 526"/>
                  <a:gd name="T88" fmla="*/ 183 w 726"/>
                  <a:gd name="T89" fmla="*/ 74 h 526"/>
                  <a:gd name="T90" fmla="*/ 192 w 726"/>
                  <a:gd name="T91" fmla="*/ 57 h 526"/>
                  <a:gd name="T92" fmla="*/ 178 w 726"/>
                  <a:gd name="T93" fmla="*/ 64 h 526"/>
                  <a:gd name="T94" fmla="*/ 164 w 726"/>
                  <a:gd name="T95" fmla="*/ 5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6" h="526">
                    <a:moveTo>
                      <a:pt x="220" y="0"/>
                    </a:moveTo>
                    <a:lnTo>
                      <a:pt x="248" y="9"/>
                    </a:lnTo>
                    <a:lnTo>
                      <a:pt x="309" y="26"/>
                    </a:lnTo>
                    <a:lnTo>
                      <a:pt x="362" y="39"/>
                    </a:lnTo>
                    <a:lnTo>
                      <a:pt x="487" y="74"/>
                    </a:lnTo>
                    <a:lnTo>
                      <a:pt x="631" y="109"/>
                    </a:lnTo>
                    <a:lnTo>
                      <a:pt x="726" y="129"/>
                    </a:lnTo>
                    <a:lnTo>
                      <a:pt x="640" y="526"/>
                    </a:lnTo>
                    <a:lnTo>
                      <a:pt x="562" y="504"/>
                    </a:lnTo>
                    <a:lnTo>
                      <a:pt x="465" y="482"/>
                    </a:lnTo>
                    <a:lnTo>
                      <a:pt x="370" y="482"/>
                    </a:lnTo>
                    <a:lnTo>
                      <a:pt x="369" y="474"/>
                    </a:lnTo>
                    <a:lnTo>
                      <a:pt x="333" y="488"/>
                    </a:lnTo>
                    <a:lnTo>
                      <a:pt x="305" y="483"/>
                    </a:lnTo>
                    <a:lnTo>
                      <a:pt x="291" y="473"/>
                    </a:lnTo>
                    <a:lnTo>
                      <a:pt x="283" y="477"/>
                    </a:lnTo>
                    <a:lnTo>
                      <a:pt x="253" y="476"/>
                    </a:lnTo>
                    <a:lnTo>
                      <a:pt x="242" y="468"/>
                    </a:lnTo>
                    <a:lnTo>
                      <a:pt x="209" y="454"/>
                    </a:lnTo>
                    <a:lnTo>
                      <a:pt x="205" y="455"/>
                    </a:lnTo>
                    <a:lnTo>
                      <a:pt x="178" y="446"/>
                    </a:lnTo>
                    <a:lnTo>
                      <a:pt x="166" y="457"/>
                    </a:lnTo>
                    <a:lnTo>
                      <a:pt x="127" y="455"/>
                    </a:lnTo>
                    <a:lnTo>
                      <a:pt x="89" y="430"/>
                    </a:lnTo>
                    <a:lnTo>
                      <a:pt x="95" y="424"/>
                    </a:lnTo>
                    <a:lnTo>
                      <a:pt x="95" y="376"/>
                    </a:lnTo>
                    <a:lnTo>
                      <a:pt x="81" y="352"/>
                    </a:lnTo>
                    <a:lnTo>
                      <a:pt x="55" y="348"/>
                    </a:lnTo>
                    <a:lnTo>
                      <a:pt x="52" y="332"/>
                    </a:lnTo>
                    <a:lnTo>
                      <a:pt x="38" y="329"/>
                    </a:lnTo>
                    <a:lnTo>
                      <a:pt x="14" y="337"/>
                    </a:lnTo>
                    <a:lnTo>
                      <a:pt x="0" y="316"/>
                    </a:lnTo>
                    <a:lnTo>
                      <a:pt x="3" y="299"/>
                    </a:lnTo>
                    <a:lnTo>
                      <a:pt x="20" y="298"/>
                    </a:lnTo>
                    <a:lnTo>
                      <a:pt x="30" y="271"/>
                    </a:lnTo>
                    <a:lnTo>
                      <a:pt x="14" y="265"/>
                    </a:lnTo>
                    <a:lnTo>
                      <a:pt x="14" y="242"/>
                    </a:lnTo>
                    <a:lnTo>
                      <a:pt x="42" y="237"/>
                    </a:lnTo>
                    <a:lnTo>
                      <a:pt x="25" y="220"/>
                    </a:lnTo>
                    <a:lnTo>
                      <a:pt x="16" y="176"/>
                    </a:lnTo>
                    <a:lnTo>
                      <a:pt x="20" y="157"/>
                    </a:lnTo>
                    <a:lnTo>
                      <a:pt x="20" y="109"/>
                    </a:lnTo>
                    <a:lnTo>
                      <a:pt x="8" y="89"/>
                    </a:lnTo>
                    <a:lnTo>
                      <a:pt x="24" y="29"/>
                    </a:lnTo>
                    <a:lnTo>
                      <a:pt x="36" y="32"/>
                    </a:lnTo>
                    <a:lnTo>
                      <a:pt x="52" y="51"/>
                    </a:lnTo>
                    <a:lnTo>
                      <a:pt x="69" y="67"/>
                    </a:lnTo>
                    <a:lnTo>
                      <a:pt x="89" y="79"/>
                    </a:lnTo>
                    <a:lnTo>
                      <a:pt x="117" y="92"/>
                    </a:lnTo>
                    <a:lnTo>
                      <a:pt x="136" y="96"/>
                    </a:lnTo>
                    <a:lnTo>
                      <a:pt x="155" y="106"/>
                    </a:lnTo>
                    <a:lnTo>
                      <a:pt x="175" y="112"/>
                    </a:lnTo>
                    <a:lnTo>
                      <a:pt x="189" y="110"/>
                    </a:lnTo>
                    <a:lnTo>
                      <a:pt x="189" y="95"/>
                    </a:lnTo>
                    <a:lnTo>
                      <a:pt x="197" y="89"/>
                    </a:lnTo>
                    <a:lnTo>
                      <a:pt x="211" y="81"/>
                    </a:lnTo>
                    <a:lnTo>
                      <a:pt x="212" y="87"/>
                    </a:lnTo>
                    <a:lnTo>
                      <a:pt x="214" y="98"/>
                    </a:lnTo>
                    <a:lnTo>
                      <a:pt x="200" y="101"/>
                    </a:lnTo>
                    <a:lnTo>
                      <a:pt x="198" y="115"/>
                    </a:lnTo>
                    <a:lnTo>
                      <a:pt x="209" y="123"/>
                    </a:lnTo>
                    <a:lnTo>
                      <a:pt x="217" y="138"/>
                    </a:lnTo>
                    <a:lnTo>
                      <a:pt x="220" y="151"/>
                    </a:lnTo>
                    <a:lnTo>
                      <a:pt x="230" y="149"/>
                    </a:lnTo>
                    <a:lnTo>
                      <a:pt x="231" y="142"/>
                    </a:lnTo>
                    <a:lnTo>
                      <a:pt x="225" y="134"/>
                    </a:lnTo>
                    <a:lnTo>
                      <a:pt x="222" y="114"/>
                    </a:lnTo>
                    <a:lnTo>
                      <a:pt x="227" y="103"/>
                    </a:lnTo>
                    <a:lnTo>
                      <a:pt x="223" y="93"/>
                    </a:lnTo>
                    <a:lnTo>
                      <a:pt x="223" y="79"/>
                    </a:lnTo>
                    <a:lnTo>
                      <a:pt x="234" y="57"/>
                    </a:lnTo>
                    <a:lnTo>
                      <a:pt x="227" y="40"/>
                    </a:lnTo>
                    <a:lnTo>
                      <a:pt x="211" y="10"/>
                    </a:lnTo>
                    <a:lnTo>
                      <a:pt x="214" y="6"/>
                    </a:lnTo>
                    <a:lnTo>
                      <a:pt x="220" y="0"/>
                    </a:lnTo>
                    <a:close/>
                    <a:moveTo>
                      <a:pt x="161" y="37"/>
                    </a:moveTo>
                    <a:lnTo>
                      <a:pt x="175" y="37"/>
                    </a:lnTo>
                    <a:lnTo>
                      <a:pt x="177" y="45"/>
                    </a:lnTo>
                    <a:lnTo>
                      <a:pt x="187" y="35"/>
                    </a:lnTo>
                    <a:lnTo>
                      <a:pt x="202" y="35"/>
                    </a:lnTo>
                    <a:lnTo>
                      <a:pt x="206" y="45"/>
                    </a:lnTo>
                    <a:lnTo>
                      <a:pt x="197" y="56"/>
                    </a:lnTo>
                    <a:lnTo>
                      <a:pt x="202" y="60"/>
                    </a:lnTo>
                    <a:lnTo>
                      <a:pt x="197" y="73"/>
                    </a:lnTo>
                    <a:lnTo>
                      <a:pt x="187" y="76"/>
                    </a:lnTo>
                    <a:lnTo>
                      <a:pt x="187" y="76"/>
                    </a:lnTo>
                    <a:lnTo>
                      <a:pt x="186" y="76"/>
                    </a:lnTo>
                    <a:lnTo>
                      <a:pt x="183" y="74"/>
                    </a:lnTo>
                    <a:lnTo>
                      <a:pt x="183" y="74"/>
                    </a:lnTo>
                    <a:lnTo>
                      <a:pt x="183" y="74"/>
                    </a:lnTo>
                    <a:lnTo>
                      <a:pt x="187" y="65"/>
                    </a:lnTo>
                    <a:lnTo>
                      <a:pt x="192" y="57"/>
                    </a:lnTo>
                    <a:lnTo>
                      <a:pt x="181" y="54"/>
                    </a:lnTo>
                    <a:lnTo>
                      <a:pt x="178" y="64"/>
                    </a:lnTo>
                    <a:lnTo>
                      <a:pt x="175" y="67"/>
                    </a:lnTo>
                    <a:lnTo>
                      <a:pt x="164" y="53"/>
                    </a:lnTo>
                    <a:lnTo>
                      <a:pt x="161" y="37"/>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9144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sp>
            <p:nvSpPr>
              <p:cNvPr id="338" name="Freeform 115"/>
              <p:cNvSpPr>
                <a:spLocks noEditPoints="1"/>
              </p:cNvSpPr>
              <p:nvPr/>
            </p:nvSpPr>
            <p:spPr bwMode="auto">
              <a:xfrm>
                <a:off x="103" y="1230"/>
                <a:ext cx="870" cy="1454"/>
              </a:xfrm>
              <a:custGeom>
                <a:avLst/>
                <a:gdLst>
                  <a:gd name="T0" fmla="*/ 801 w 870"/>
                  <a:gd name="T1" fmla="*/ 1439 h 1454"/>
                  <a:gd name="T2" fmla="*/ 779 w 870"/>
                  <a:gd name="T3" fmla="*/ 1412 h 1454"/>
                  <a:gd name="T4" fmla="*/ 793 w 870"/>
                  <a:gd name="T5" fmla="*/ 1392 h 1454"/>
                  <a:gd name="T6" fmla="*/ 824 w 870"/>
                  <a:gd name="T7" fmla="*/ 1322 h 1454"/>
                  <a:gd name="T8" fmla="*/ 870 w 870"/>
                  <a:gd name="T9" fmla="*/ 1289 h 1454"/>
                  <a:gd name="T10" fmla="*/ 857 w 870"/>
                  <a:gd name="T11" fmla="*/ 1266 h 1454"/>
                  <a:gd name="T12" fmla="*/ 837 w 870"/>
                  <a:gd name="T13" fmla="*/ 1177 h 1454"/>
                  <a:gd name="T14" fmla="*/ 509 w 870"/>
                  <a:gd name="T15" fmla="*/ 98 h 1454"/>
                  <a:gd name="T16" fmla="*/ 80 w 870"/>
                  <a:gd name="T17" fmla="*/ 76 h 1454"/>
                  <a:gd name="T18" fmla="*/ 25 w 870"/>
                  <a:gd name="T19" fmla="*/ 173 h 1454"/>
                  <a:gd name="T20" fmla="*/ 0 w 870"/>
                  <a:gd name="T21" fmla="*/ 224 h 1454"/>
                  <a:gd name="T22" fmla="*/ 34 w 870"/>
                  <a:gd name="T23" fmla="*/ 298 h 1454"/>
                  <a:gd name="T24" fmla="*/ 17 w 870"/>
                  <a:gd name="T25" fmla="*/ 395 h 1454"/>
                  <a:gd name="T26" fmla="*/ 39 w 870"/>
                  <a:gd name="T27" fmla="*/ 470 h 1454"/>
                  <a:gd name="T28" fmla="*/ 59 w 870"/>
                  <a:gd name="T29" fmla="*/ 546 h 1454"/>
                  <a:gd name="T30" fmla="*/ 94 w 870"/>
                  <a:gd name="T31" fmla="*/ 601 h 1454"/>
                  <a:gd name="T32" fmla="*/ 83 w 870"/>
                  <a:gd name="T33" fmla="*/ 643 h 1454"/>
                  <a:gd name="T34" fmla="*/ 108 w 870"/>
                  <a:gd name="T35" fmla="*/ 733 h 1454"/>
                  <a:gd name="T36" fmla="*/ 125 w 870"/>
                  <a:gd name="T37" fmla="*/ 775 h 1454"/>
                  <a:gd name="T38" fmla="*/ 100 w 870"/>
                  <a:gd name="T39" fmla="*/ 810 h 1454"/>
                  <a:gd name="T40" fmla="*/ 133 w 870"/>
                  <a:gd name="T41" fmla="*/ 889 h 1454"/>
                  <a:gd name="T42" fmla="*/ 170 w 870"/>
                  <a:gd name="T43" fmla="*/ 974 h 1454"/>
                  <a:gd name="T44" fmla="*/ 194 w 870"/>
                  <a:gd name="T45" fmla="*/ 1014 h 1454"/>
                  <a:gd name="T46" fmla="*/ 176 w 870"/>
                  <a:gd name="T47" fmla="*/ 1086 h 1454"/>
                  <a:gd name="T48" fmla="*/ 216 w 870"/>
                  <a:gd name="T49" fmla="*/ 1119 h 1454"/>
                  <a:gd name="T50" fmla="*/ 286 w 870"/>
                  <a:gd name="T51" fmla="*/ 1142 h 1454"/>
                  <a:gd name="T52" fmla="*/ 328 w 870"/>
                  <a:gd name="T53" fmla="*/ 1206 h 1454"/>
                  <a:gd name="T54" fmla="*/ 390 w 870"/>
                  <a:gd name="T55" fmla="*/ 1238 h 1454"/>
                  <a:gd name="T56" fmla="*/ 389 w 870"/>
                  <a:gd name="T57" fmla="*/ 1267 h 1454"/>
                  <a:gd name="T58" fmla="*/ 445 w 870"/>
                  <a:gd name="T59" fmla="*/ 1262 h 1454"/>
                  <a:gd name="T60" fmla="*/ 490 w 870"/>
                  <a:gd name="T61" fmla="*/ 1330 h 1454"/>
                  <a:gd name="T62" fmla="*/ 495 w 870"/>
                  <a:gd name="T63" fmla="*/ 1420 h 1454"/>
                  <a:gd name="T64" fmla="*/ 768 w 870"/>
                  <a:gd name="T65" fmla="*/ 1454 h 1454"/>
                  <a:gd name="T66" fmla="*/ 225 w 870"/>
                  <a:gd name="T67" fmla="*/ 1198 h 1454"/>
                  <a:gd name="T68" fmla="*/ 197 w 870"/>
                  <a:gd name="T69" fmla="*/ 1181 h 1454"/>
                  <a:gd name="T70" fmla="*/ 237 w 870"/>
                  <a:gd name="T71" fmla="*/ 1177 h 1454"/>
                  <a:gd name="T72" fmla="*/ 273 w 870"/>
                  <a:gd name="T73" fmla="*/ 1202 h 1454"/>
                  <a:gd name="T74" fmla="*/ 230 w 870"/>
                  <a:gd name="T75" fmla="*/ 1181 h 1454"/>
                  <a:gd name="T76" fmla="*/ 375 w 870"/>
                  <a:gd name="T77" fmla="*/ 1325 h 1454"/>
                  <a:gd name="T78" fmla="*/ 383 w 870"/>
                  <a:gd name="T79" fmla="*/ 1309 h 1454"/>
                  <a:gd name="T80" fmla="*/ 359 w 870"/>
                  <a:gd name="T81" fmla="*/ 1305 h 1454"/>
                  <a:gd name="T82" fmla="*/ 369 w 870"/>
                  <a:gd name="T83" fmla="*/ 1390 h 1454"/>
                  <a:gd name="T84" fmla="*/ 351 w 870"/>
                  <a:gd name="T85" fmla="*/ 1384 h 1454"/>
                  <a:gd name="T86" fmla="*/ 347 w 870"/>
                  <a:gd name="T87" fmla="*/ 1373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0" h="1454">
                    <a:moveTo>
                      <a:pt x="768" y="1454"/>
                    </a:moveTo>
                    <a:lnTo>
                      <a:pt x="793" y="1451"/>
                    </a:lnTo>
                    <a:lnTo>
                      <a:pt x="801" y="1439"/>
                    </a:lnTo>
                    <a:lnTo>
                      <a:pt x="806" y="1420"/>
                    </a:lnTo>
                    <a:lnTo>
                      <a:pt x="782" y="1417"/>
                    </a:lnTo>
                    <a:lnTo>
                      <a:pt x="779" y="1412"/>
                    </a:lnTo>
                    <a:lnTo>
                      <a:pt x="782" y="1400"/>
                    </a:lnTo>
                    <a:lnTo>
                      <a:pt x="782" y="1397"/>
                    </a:lnTo>
                    <a:lnTo>
                      <a:pt x="793" y="1392"/>
                    </a:lnTo>
                    <a:lnTo>
                      <a:pt x="814" y="1375"/>
                    </a:lnTo>
                    <a:lnTo>
                      <a:pt x="817" y="1344"/>
                    </a:lnTo>
                    <a:lnTo>
                      <a:pt x="824" y="1322"/>
                    </a:lnTo>
                    <a:lnTo>
                      <a:pt x="837" y="1308"/>
                    </a:lnTo>
                    <a:lnTo>
                      <a:pt x="859" y="1298"/>
                    </a:lnTo>
                    <a:lnTo>
                      <a:pt x="870" y="1289"/>
                    </a:lnTo>
                    <a:lnTo>
                      <a:pt x="870" y="1275"/>
                    </a:lnTo>
                    <a:lnTo>
                      <a:pt x="864" y="1272"/>
                    </a:lnTo>
                    <a:lnTo>
                      <a:pt x="857" y="1266"/>
                    </a:lnTo>
                    <a:lnTo>
                      <a:pt x="849" y="1228"/>
                    </a:lnTo>
                    <a:lnTo>
                      <a:pt x="834" y="1198"/>
                    </a:lnTo>
                    <a:lnTo>
                      <a:pt x="837" y="1177"/>
                    </a:lnTo>
                    <a:lnTo>
                      <a:pt x="821" y="1170"/>
                    </a:lnTo>
                    <a:lnTo>
                      <a:pt x="390" y="519"/>
                    </a:lnTo>
                    <a:lnTo>
                      <a:pt x="509" y="98"/>
                    </a:lnTo>
                    <a:lnTo>
                      <a:pt x="89" y="0"/>
                    </a:lnTo>
                    <a:lnTo>
                      <a:pt x="80" y="29"/>
                    </a:lnTo>
                    <a:lnTo>
                      <a:pt x="80" y="76"/>
                    </a:lnTo>
                    <a:lnTo>
                      <a:pt x="47" y="150"/>
                    </a:lnTo>
                    <a:lnTo>
                      <a:pt x="28" y="165"/>
                    </a:lnTo>
                    <a:lnTo>
                      <a:pt x="25" y="173"/>
                    </a:lnTo>
                    <a:lnTo>
                      <a:pt x="14" y="178"/>
                    </a:lnTo>
                    <a:lnTo>
                      <a:pt x="5" y="204"/>
                    </a:lnTo>
                    <a:lnTo>
                      <a:pt x="0" y="224"/>
                    </a:lnTo>
                    <a:lnTo>
                      <a:pt x="17" y="249"/>
                    </a:lnTo>
                    <a:lnTo>
                      <a:pt x="28" y="276"/>
                    </a:lnTo>
                    <a:lnTo>
                      <a:pt x="34" y="298"/>
                    </a:lnTo>
                    <a:lnTo>
                      <a:pt x="33" y="338"/>
                    </a:lnTo>
                    <a:lnTo>
                      <a:pt x="22" y="359"/>
                    </a:lnTo>
                    <a:lnTo>
                      <a:pt x="17" y="395"/>
                    </a:lnTo>
                    <a:lnTo>
                      <a:pt x="11" y="418"/>
                    </a:lnTo>
                    <a:lnTo>
                      <a:pt x="22" y="441"/>
                    </a:lnTo>
                    <a:lnTo>
                      <a:pt x="39" y="470"/>
                    </a:lnTo>
                    <a:lnTo>
                      <a:pt x="53" y="501"/>
                    </a:lnTo>
                    <a:lnTo>
                      <a:pt x="63" y="526"/>
                    </a:lnTo>
                    <a:lnTo>
                      <a:pt x="59" y="546"/>
                    </a:lnTo>
                    <a:lnTo>
                      <a:pt x="58" y="549"/>
                    </a:lnTo>
                    <a:lnTo>
                      <a:pt x="58" y="562"/>
                    </a:lnTo>
                    <a:lnTo>
                      <a:pt x="94" y="601"/>
                    </a:lnTo>
                    <a:lnTo>
                      <a:pt x="91" y="616"/>
                    </a:lnTo>
                    <a:lnTo>
                      <a:pt x="86" y="630"/>
                    </a:lnTo>
                    <a:lnTo>
                      <a:pt x="83" y="643"/>
                    </a:lnTo>
                    <a:lnTo>
                      <a:pt x="83" y="694"/>
                    </a:lnTo>
                    <a:lnTo>
                      <a:pt x="97" y="718"/>
                    </a:lnTo>
                    <a:lnTo>
                      <a:pt x="108" y="733"/>
                    </a:lnTo>
                    <a:lnTo>
                      <a:pt x="125" y="736"/>
                    </a:lnTo>
                    <a:lnTo>
                      <a:pt x="131" y="754"/>
                    </a:lnTo>
                    <a:lnTo>
                      <a:pt x="125" y="775"/>
                    </a:lnTo>
                    <a:lnTo>
                      <a:pt x="111" y="786"/>
                    </a:lnTo>
                    <a:lnTo>
                      <a:pt x="105" y="786"/>
                    </a:lnTo>
                    <a:lnTo>
                      <a:pt x="100" y="810"/>
                    </a:lnTo>
                    <a:lnTo>
                      <a:pt x="103" y="829"/>
                    </a:lnTo>
                    <a:lnTo>
                      <a:pt x="122" y="855"/>
                    </a:lnTo>
                    <a:lnTo>
                      <a:pt x="133" y="889"/>
                    </a:lnTo>
                    <a:lnTo>
                      <a:pt x="142" y="918"/>
                    </a:lnTo>
                    <a:lnTo>
                      <a:pt x="150" y="938"/>
                    </a:lnTo>
                    <a:lnTo>
                      <a:pt x="170" y="974"/>
                    </a:lnTo>
                    <a:lnTo>
                      <a:pt x="180" y="989"/>
                    </a:lnTo>
                    <a:lnTo>
                      <a:pt x="183" y="1008"/>
                    </a:lnTo>
                    <a:lnTo>
                      <a:pt x="194" y="1014"/>
                    </a:lnTo>
                    <a:lnTo>
                      <a:pt x="194" y="1030"/>
                    </a:lnTo>
                    <a:lnTo>
                      <a:pt x="187" y="1041"/>
                    </a:lnTo>
                    <a:lnTo>
                      <a:pt x="176" y="1086"/>
                    </a:lnTo>
                    <a:lnTo>
                      <a:pt x="173" y="1099"/>
                    </a:lnTo>
                    <a:lnTo>
                      <a:pt x="189" y="1116"/>
                    </a:lnTo>
                    <a:lnTo>
                      <a:pt x="216" y="1119"/>
                    </a:lnTo>
                    <a:lnTo>
                      <a:pt x="244" y="1130"/>
                    </a:lnTo>
                    <a:lnTo>
                      <a:pt x="269" y="1142"/>
                    </a:lnTo>
                    <a:lnTo>
                      <a:pt x="286" y="1142"/>
                    </a:lnTo>
                    <a:lnTo>
                      <a:pt x="305" y="1161"/>
                    </a:lnTo>
                    <a:lnTo>
                      <a:pt x="320" y="1192"/>
                    </a:lnTo>
                    <a:lnTo>
                      <a:pt x="328" y="1206"/>
                    </a:lnTo>
                    <a:lnTo>
                      <a:pt x="351" y="1219"/>
                    </a:lnTo>
                    <a:lnTo>
                      <a:pt x="383" y="1223"/>
                    </a:lnTo>
                    <a:lnTo>
                      <a:pt x="390" y="1238"/>
                    </a:lnTo>
                    <a:lnTo>
                      <a:pt x="395" y="1258"/>
                    </a:lnTo>
                    <a:lnTo>
                      <a:pt x="386" y="1261"/>
                    </a:lnTo>
                    <a:lnTo>
                      <a:pt x="389" y="1267"/>
                    </a:lnTo>
                    <a:lnTo>
                      <a:pt x="408" y="1272"/>
                    </a:lnTo>
                    <a:lnTo>
                      <a:pt x="425" y="1273"/>
                    </a:lnTo>
                    <a:lnTo>
                      <a:pt x="445" y="1262"/>
                    </a:lnTo>
                    <a:lnTo>
                      <a:pt x="470" y="1289"/>
                    </a:lnTo>
                    <a:lnTo>
                      <a:pt x="475" y="1303"/>
                    </a:lnTo>
                    <a:lnTo>
                      <a:pt x="490" y="1330"/>
                    </a:lnTo>
                    <a:lnTo>
                      <a:pt x="492" y="1350"/>
                    </a:lnTo>
                    <a:lnTo>
                      <a:pt x="492" y="1408"/>
                    </a:lnTo>
                    <a:lnTo>
                      <a:pt x="495" y="1420"/>
                    </a:lnTo>
                    <a:lnTo>
                      <a:pt x="559" y="1428"/>
                    </a:lnTo>
                    <a:lnTo>
                      <a:pt x="681" y="1445"/>
                    </a:lnTo>
                    <a:lnTo>
                      <a:pt x="768" y="1454"/>
                    </a:lnTo>
                    <a:close/>
                    <a:moveTo>
                      <a:pt x="217" y="1181"/>
                    </a:moveTo>
                    <a:lnTo>
                      <a:pt x="225" y="1191"/>
                    </a:lnTo>
                    <a:lnTo>
                      <a:pt x="225" y="1198"/>
                    </a:lnTo>
                    <a:lnTo>
                      <a:pt x="205" y="1198"/>
                    </a:lnTo>
                    <a:lnTo>
                      <a:pt x="201" y="1191"/>
                    </a:lnTo>
                    <a:lnTo>
                      <a:pt x="197" y="1181"/>
                    </a:lnTo>
                    <a:lnTo>
                      <a:pt x="217" y="1181"/>
                    </a:lnTo>
                    <a:close/>
                    <a:moveTo>
                      <a:pt x="230" y="1181"/>
                    </a:moveTo>
                    <a:lnTo>
                      <a:pt x="237" y="1177"/>
                    </a:lnTo>
                    <a:lnTo>
                      <a:pt x="259" y="1191"/>
                    </a:lnTo>
                    <a:lnTo>
                      <a:pt x="278" y="1198"/>
                    </a:lnTo>
                    <a:lnTo>
                      <a:pt x="273" y="1202"/>
                    </a:lnTo>
                    <a:lnTo>
                      <a:pt x="245" y="1200"/>
                    </a:lnTo>
                    <a:lnTo>
                      <a:pt x="234" y="1191"/>
                    </a:lnTo>
                    <a:lnTo>
                      <a:pt x="230" y="1181"/>
                    </a:lnTo>
                    <a:close/>
                    <a:moveTo>
                      <a:pt x="359" y="1305"/>
                    </a:moveTo>
                    <a:lnTo>
                      <a:pt x="370" y="1320"/>
                    </a:lnTo>
                    <a:lnTo>
                      <a:pt x="375" y="1325"/>
                    </a:lnTo>
                    <a:lnTo>
                      <a:pt x="384" y="1330"/>
                    </a:lnTo>
                    <a:lnTo>
                      <a:pt x="389" y="1320"/>
                    </a:lnTo>
                    <a:lnTo>
                      <a:pt x="383" y="1309"/>
                    </a:lnTo>
                    <a:lnTo>
                      <a:pt x="365" y="1297"/>
                    </a:lnTo>
                    <a:lnTo>
                      <a:pt x="359" y="1297"/>
                    </a:lnTo>
                    <a:lnTo>
                      <a:pt x="359" y="1305"/>
                    </a:lnTo>
                    <a:close/>
                    <a:moveTo>
                      <a:pt x="350" y="1359"/>
                    </a:moveTo>
                    <a:lnTo>
                      <a:pt x="361" y="1378"/>
                    </a:lnTo>
                    <a:lnTo>
                      <a:pt x="369" y="1390"/>
                    </a:lnTo>
                    <a:lnTo>
                      <a:pt x="359" y="1392"/>
                    </a:lnTo>
                    <a:lnTo>
                      <a:pt x="351" y="1384"/>
                    </a:lnTo>
                    <a:lnTo>
                      <a:pt x="351" y="1384"/>
                    </a:lnTo>
                    <a:lnTo>
                      <a:pt x="348" y="1380"/>
                    </a:lnTo>
                    <a:lnTo>
                      <a:pt x="347" y="1373"/>
                    </a:lnTo>
                    <a:lnTo>
                      <a:pt x="347" y="1373"/>
                    </a:lnTo>
                    <a:lnTo>
                      <a:pt x="347" y="1359"/>
                    </a:lnTo>
                    <a:lnTo>
                      <a:pt x="350" y="1359"/>
                    </a:lnTo>
                    <a:close/>
                  </a:path>
                </a:pathLst>
              </a:custGeom>
              <a:grpFill/>
              <a:ln w="5">
                <a:solidFill>
                  <a:schemeClr val="tx1">
                    <a:lumMod val="85000"/>
                    <a:lumOff val="15000"/>
                  </a:schemeClr>
                </a:solidFill>
                <a:prstDash val="solid"/>
                <a:round/>
                <a:headEnd/>
                <a:tailEnd/>
              </a:ln>
              <a:scene3d>
                <a:camera prst="orthographicFront"/>
                <a:lightRig rig="threePt" dir="t"/>
              </a:scene3d>
              <a:sp3d>
                <a:bevelT w="31750" h="19050"/>
                <a:bevelB w="31750" h="0"/>
              </a:sp3d>
            </p:spPr>
            <p:txBody>
              <a:bodyPr vert="horz" wrap="square" lIns="91440" tIns="45720" rIns="365760" bIns="45720" numCol="1" anchor="ctr" anchorCtr="0" compatLnSpc="1">
                <a:prstTxWarp prst="textNoShape">
                  <a:avLst/>
                </a:prstTxWarp>
              </a:bodyPr>
              <a:lstStyle/>
              <a:p>
                <a:pPr algn="ctr"/>
                <a:endParaRPr lang="en-US" sz="1200" dirty="0">
                  <a:solidFill>
                    <a:prstClr val="black"/>
                  </a:solidFill>
                  <a:effectLst>
                    <a:outerShdw blurRad="38100" dist="38100" dir="2700000" algn="tl">
                      <a:srgbClr val="000000">
                        <a:alpha val="43137"/>
                      </a:srgbClr>
                    </a:outerShdw>
                  </a:effectLst>
                </a:endParaRPr>
              </a:p>
            </p:txBody>
          </p:sp>
        </p:grpSp>
        <p:cxnSp>
          <p:nvCxnSpPr>
            <p:cNvPr id="180" name="Straight Connector 179"/>
            <p:cNvCxnSpPr/>
            <p:nvPr/>
          </p:nvCxnSpPr>
          <p:spPr>
            <a:xfrm flipH="1" flipV="1">
              <a:off x="7976874" y="1532274"/>
              <a:ext cx="6" cy="64"/>
            </a:xfrm>
            <a:prstGeom prst="line">
              <a:avLst/>
            </a:prstGeom>
          </p:spPr>
          <p:style>
            <a:lnRef idx="1">
              <a:schemeClr val="accent1"/>
            </a:lnRef>
            <a:fillRef idx="0">
              <a:schemeClr val="accent1"/>
            </a:fillRef>
            <a:effectRef idx="0">
              <a:schemeClr val="accent1"/>
            </a:effectRef>
            <a:fontRef idx="minor">
              <a:schemeClr val="tx1"/>
            </a:fontRef>
          </p:style>
        </p:cxnSp>
        <p:sp>
          <p:nvSpPr>
            <p:cNvPr id="181" name="Freeform 62"/>
            <p:cNvSpPr>
              <a:spLocks noChangeAspect="1" noEditPoints="1"/>
            </p:cNvSpPr>
            <p:nvPr/>
          </p:nvSpPr>
          <p:spPr bwMode="auto">
            <a:xfrm>
              <a:off x="260354" y="4923374"/>
              <a:ext cx="708660" cy="283463"/>
            </a:xfrm>
            <a:custGeom>
              <a:avLst/>
              <a:gdLst>
                <a:gd name="T0" fmla="*/ 13 w 711"/>
                <a:gd name="T1" fmla="*/ 36 h 454"/>
                <a:gd name="T2" fmla="*/ 29 w 711"/>
                <a:gd name="T3" fmla="*/ 39 h 454"/>
                <a:gd name="T4" fmla="*/ 0 w 711"/>
                <a:gd name="T5" fmla="*/ 58 h 454"/>
                <a:gd name="T6" fmla="*/ 103 w 711"/>
                <a:gd name="T7" fmla="*/ 52 h 454"/>
                <a:gd name="T8" fmla="*/ 127 w 711"/>
                <a:gd name="T9" fmla="*/ 25 h 454"/>
                <a:gd name="T10" fmla="*/ 96 w 711"/>
                <a:gd name="T11" fmla="*/ 0 h 454"/>
                <a:gd name="T12" fmla="*/ 64 w 711"/>
                <a:gd name="T13" fmla="*/ 35 h 454"/>
                <a:gd name="T14" fmla="*/ 280 w 711"/>
                <a:gd name="T15" fmla="*/ 131 h 454"/>
                <a:gd name="T16" fmla="*/ 302 w 711"/>
                <a:gd name="T17" fmla="*/ 127 h 454"/>
                <a:gd name="T18" fmla="*/ 335 w 711"/>
                <a:gd name="T19" fmla="*/ 134 h 454"/>
                <a:gd name="T20" fmla="*/ 322 w 711"/>
                <a:gd name="T21" fmla="*/ 114 h 454"/>
                <a:gd name="T22" fmla="*/ 297 w 711"/>
                <a:gd name="T23" fmla="*/ 69 h 454"/>
                <a:gd name="T24" fmla="*/ 257 w 711"/>
                <a:gd name="T25" fmla="*/ 97 h 454"/>
                <a:gd name="T26" fmla="*/ 391 w 711"/>
                <a:gd name="T27" fmla="*/ 141 h 454"/>
                <a:gd name="T28" fmla="*/ 424 w 711"/>
                <a:gd name="T29" fmla="*/ 144 h 454"/>
                <a:gd name="T30" fmla="*/ 461 w 711"/>
                <a:gd name="T31" fmla="*/ 156 h 454"/>
                <a:gd name="T32" fmla="*/ 417 w 711"/>
                <a:gd name="T33" fmla="*/ 163 h 454"/>
                <a:gd name="T34" fmla="*/ 416 w 711"/>
                <a:gd name="T35" fmla="*/ 186 h 454"/>
                <a:gd name="T36" fmla="*/ 447 w 711"/>
                <a:gd name="T37" fmla="*/ 203 h 454"/>
                <a:gd name="T38" fmla="*/ 439 w 711"/>
                <a:gd name="T39" fmla="*/ 180 h 454"/>
                <a:gd name="T40" fmla="*/ 416 w 711"/>
                <a:gd name="T41" fmla="*/ 186 h 454"/>
                <a:gd name="T42" fmla="*/ 474 w 711"/>
                <a:gd name="T43" fmla="*/ 161 h 454"/>
                <a:gd name="T44" fmla="*/ 530 w 711"/>
                <a:gd name="T45" fmla="*/ 183 h 454"/>
                <a:gd name="T46" fmla="*/ 558 w 711"/>
                <a:gd name="T47" fmla="*/ 212 h 454"/>
                <a:gd name="T48" fmla="*/ 505 w 711"/>
                <a:gd name="T49" fmla="*/ 230 h 454"/>
                <a:gd name="T50" fmla="*/ 459 w 711"/>
                <a:gd name="T51" fmla="*/ 178 h 454"/>
                <a:gd name="T52" fmla="*/ 573 w 711"/>
                <a:gd name="T53" fmla="*/ 267 h 454"/>
                <a:gd name="T54" fmla="*/ 642 w 711"/>
                <a:gd name="T55" fmla="*/ 300 h 454"/>
                <a:gd name="T56" fmla="*/ 673 w 711"/>
                <a:gd name="T57" fmla="*/ 328 h 454"/>
                <a:gd name="T58" fmla="*/ 711 w 711"/>
                <a:gd name="T59" fmla="*/ 372 h 454"/>
                <a:gd name="T60" fmla="*/ 684 w 711"/>
                <a:gd name="T61" fmla="*/ 400 h 454"/>
                <a:gd name="T62" fmla="*/ 648 w 711"/>
                <a:gd name="T63" fmla="*/ 404 h 454"/>
                <a:gd name="T64" fmla="*/ 616 w 711"/>
                <a:gd name="T65" fmla="*/ 436 h 454"/>
                <a:gd name="T66" fmla="*/ 589 w 711"/>
                <a:gd name="T67" fmla="*/ 453 h 454"/>
                <a:gd name="T68" fmla="*/ 566 w 711"/>
                <a:gd name="T69" fmla="*/ 409 h 454"/>
                <a:gd name="T70" fmla="*/ 559 w 711"/>
                <a:gd name="T71" fmla="*/ 358 h 454"/>
                <a:gd name="T72" fmla="*/ 545 w 711"/>
                <a:gd name="T73" fmla="*/ 331 h 454"/>
                <a:gd name="T74" fmla="*/ 572 w 711"/>
                <a:gd name="T75" fmla="*/ 306 h 454"/>
                <a:gd name="T76" fmla="*/ 566 w 711"/>
                <a:gd name="T77" fmla="*/ 28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1" h="454">
                  <a:moveTo>
                    <a:pt x="0" y="58"/>
                  </a:moveTo>
                  <a:lnTo>
                    <a:pt x="13" y="36"/>
                  </a:lnTo>
                  <a:lnTo>
                    <a:pt x="27" y="35"/>
                  </a:lnTo>
                  <a:lnTo>
                    <a:pt x="29" y="39"/>
                  </a:lnTo>
                  <a:lnTo>
                    <a:pt x="16" y="58"/>
                  </a:lnTo>
                  <a:lnTo>
                    <a:pt x="0" y="58"/>
                  </a:lnTo>
                  <a:close/>
                  <a:moveTo>
                    <a:pt x="64" y="35"/>
                  </a:moveTo>
                  <a:lnTo>
                    <a:pt x="103" y="52"/>
                  </a:lnTo>
                  <a:lnTo>
                    <a:pt x="116" y="49"/>
                  </a:lnTo>
                  <a:lnTo>
                    <a:pt x="127" y="25"/>
                  </a:lnTo>
                  <a:lnTo>
                    <a:pt x="122" y="3"/>
                  </a:lnTo>
                  <a:lnTo>
                    <a:pt x="96" y="0"/>
                  </a:lnTo>
                  <a:lnTo>
                    <a:pt x="71" y="11"/>
                  </a:lnTo>
                  <a:lnTo>
                    <a:pt x="64" y="35"/>
                  </a:lnTo>
                  <a:close/>
                  <a:moveTo>
                    <a:pt x="257" y="97"/>
                  </a:moveTo>
                  <a:lnTo>
                    <a:pt x="280" y="131"/>
                  </a:lnTo>
                  <a:lnTo>
                    <a:pt x="296" y="130"/>
                  </a:lnTo>
                  <a:lnTo>
                    <a:pt x="302" y="127"/>
                  </a:lnTo>
                  <a:lnTo>
                    <a:pt x="311" y="134"/>
                  </a:lnTo>
                  <a:lnTo>
                    <a:pt x="335" y="134"/>
                  </a:lnTo>
                  <a:lnTo>
                    <a:pt x="341" y="125"/>
                  </a:lnTo>
                  <a:lnTo>
                    <a:pt x="322" y="114"/>
                  </a:lnTo>
                  <a:lnTo>
                    <a:pt x="310" y="91"/>
                  </a:lnTo>
                  <a:lnTo>
                    <a:pt x="297" y="69"/>
                  </a:lnTo>
                  <a:lnTo>
                    <a:pt x="261" y="86"/>
                  </a:lnTo>
                  <a:lnTo>
                    <a:pt x="257" y="97"/>
                  </a:lnTo>
                  <a:close/>
                  <a:moveTo>
                    <a:pt x="383" y="153"/>
                  </a:moveTo>
                  <a:lnTo>
                    <a:pt x="391" y="141"/>
                  </a:lnTo>
                  <a:lnTo>
                    <a:pt x="420" y="147"/>
                  </a:lnTo>
                  <a:lnTo>
                    <a:pt x="424" y="144"/>
                  </a:lnTo>
                  <a:lnTo>
                    <a:pt x="463" y="148"/>
                  </a:lnTo>
                  <a:lnTo>
                    <a:pt x="461" y="156"/>
                  </a:lnTo>
                  <a:lnTo>
                    <a:pt x="444" y="166"/>
                  </a:lnTo>
                  <a:lnTo>
                    <a:pt x="417" y="163"/>
                  </a:lnTo>
                  <a:lnTo>
                    <a:pt x="383" y="153"/>
                  </a:lnTo>
                  <a:close/>
                  <a:moveTo>
                    <a:pt x="416" y="186"/>
                  </a:moveTo>
                  <a:lnTo>
                    <a:pt x="428" y="209"/>
                  </a:lnTo>
                  <a:lnTo>
                    <a:pt x="447" y="203"/>
                  </a:lnTo>
                  <a:lnTo>
                    <a:pt x="449" y="192"/>
                  </a:lnTo>
                  <a:lnTo>
                    <a:pt x="439" y="180"/>
                  </a:lnTo>
                  <a:lnTo>
                    <a:pt x="416" y="178"/>
                  </a:lnTo>
                  <a:lnTo>
                    <a:pt x="416" y="186"/>
                  </a:lnTo>
                  <a:close/>
                  <a:moveTo>
                    <a:pt x="459" y="178"/>
                  </a:moveTo>
                  <a:lnTo>
                    <a:pt x="474" y="161"/>
                  </a:lnTo>
                  <a:lnTo>
                    <a:pt x="503" y="175"/>
                  </a:lnTo>
                  <a:lnTo>
                    <a:pt x="530" y="183"/>
                  </a:lnTo>
                  <a:lnTo>
                    <a:pt x="558" y="200"/>
                  </a:lnTo>
                  <a:lnTo>
                    <a:pt x="558" y="212"/>
                  </a:lnTo>
                  <a:lnTo>
                    <a:pt x="534" y="223"/>
                  </a:lnTo>
                  <a:lnTo>
                    <a:pt x="505" y="230"/>
                  </a:lnTo>
                  <a:lnTo>
                    <a:pt x="489" y="220"/>
                  </a:lnTo>
                  <a:lnTo>
                    <a:pt x="459" y="178"/>
                  </a:lnTo>
                  <a:close/>
                  <a:moveTo>
                    <a:pt x="564" y="275"/>
                  </a:moveTo>
                  <a:lnTo>
                    <a:pt x="573" y="267"/>
                  </a:lnTo>
                  <a:lnTo>
                    <a:pt x="595" y="278"/>
                  </a:lnTo>
                  <a:lnTo>
                    <a:pt x="642" y="300"/>
                  </a:lnTo>
                  <a:lnTo>
                    <a:pt x="664" y="312"/>
                  </a:lnTo>
                  <a:lnTo>
                    <a:pt x="673" y="328"/>
                  </a:lnTo>
                  <a:lnTo>
                    <a:pt x="686" y="355"/>
                  </a:lnTo>
                  <a:lnTo>
                    <a:pt x="711" y="372"/>
                  </a:lnTo>
                  <a:lnTo>
                    <a:pt x="709" y="379"/>
                  </a:lnTo>
                  <a:lnTo>
                    <a:pt x="684" y="400"/>
                  </a:lnTo>
                  <a:lnTo>
                    <a:pt x="658" y="409"/>
                  </a:lnTo>
                  <a:lnTo>
                    <a:pt x="648" y="404"/>
                  </a:lnTo>
                  <a:lnTo>
                    <a:pt x="630" y="415"/>
                  </a:lnTo>
                  <a:lnTo>
                    <a:pt x="616" y="436"/>
                  </a:lnTo>
                  <a:lnTo>
                    <a:pt x="600" y="454"/>
                  </a:lnTo>
                  <a:lnTo>
                    <a:pt x="589" y="453"/>
                  </a:lnTo>
                  <a:lnTo>
                    <a:pt x="567" y="437"/>
                  </a:lnTo>
                  <a:lnTo>
                    <a:pt x="566" y="409"/>
                  </a:lnTo>
                  <a:lnTo>
                    <a:pt x="569" y="394"/>
                  </a:lnTo>
                  <a:lnTo>
                    <a:pt x="559" y="358"/>
                  </a:lnTo>
                  <a:lnTo>
                    <a:pt x="547" y="347"/>
                  </a:lnTo>
                  <a:lnTo>
                    <a:pt x="545" y="331"/>
                  </a:lnTo>
                  <a:lnTo>
                    <a:pt x="559" y="325"/>
                  </a:lnTo>
                  <a:lnTo>
                    <a:pt x="572" y="306"/>
                  </a:lnTo>
                  <a:lnTo>
                    <a:pt x="575" y="300"/>
                  </a:lnTo>
                  <a:lnTo>
                    <a:pt x="566" y="289"/>
                  </a:lnTo>
                  <a:lnTo>
                    <a:pt x="564" y="275"/>
                  </a:lnTo>
                  <a:close/>
                </a:path>
              </a:pathLst>
            </a:custGeom>
            <a:solidFill>
              <a:schemeClr val="tx2">
                <a:lumMod val="60000"/>
                <a:lumOff val="40000"/>
              </a:schemeClr>
            </a:solidFill>
            <a:ln w="5">
              <a:solidFill>
                <a:schemeClr val="tx1">
                  <a:lumMod val="85000"/>
                  <a:lumOff val="15000"/>
                </a:schemeClr>
              </a:solidFill>
              <a:prstDash val="solid"/>
              <a:round/>
              <a:headEnd/>
              <a:tailEnd/>
            </a:ln>
            <a:scene3d>
              <a:camera prst="orthographicFront"/>
              <a:lightRig rig="threePt" dir="t"/>
            </a:scene3d>
            <a:sp3d>
              <a:bevelT w="31750" h="12700"/>
              <a:bevelB w="12700" h="0"/>
            </a:sp3d>
          </p:spPr>
          <p:txBody>
            <a:bodyPr vert="horz" wrap="square" lIns="91440" tIns="0" rIns="91440" bIns="274320" numCol="1" anchor="ctr" anchorCtr="0" compatLnSpc="1">
              <a:prstTxWarp prst="textNoShape">
                <a:avLst/>
              </a:prstTxWarp>
            </a:bodyPr>
            <a:lstStyle/>
            <a:p>
              <a:pPr algn="ctr"/>
              <a:r>
                <a:rPr lang="en-US" sz="1400" b="1" dirty="0">
                  <a:solidFill>
                    <a:prstClr val="black"/>
                  </a:solidFill>
                </a:rPr>
                <a:t>    </a:t>
              </a:r>
            </a:p>
          </p:txBody>
        </p:sp>
        <p:sp>
          <p:nvSpPr>
            <p:cNvPr id="182" name="5-Point Star 181"/>
            <p:cNvSpPr>
              <a:spLocks noChangeAspect="1"/>
            </p:cNvSpPr>
            <p:nvPr/>
          </p:nvSpPr>
          <p:spPr>
            <a:xfrm>
              <a:off x="2036846" y="2869483"/>
              <a:ext cx="155377" cy="155377"/>
            </a:xfrm>
            <a:prstGeom prst="star5">
              <a:avLst/>
            </a:prstGeom>
            <a:solidFill>
              <a:srgbClr val="FFFF00"/>
            </a:solidFill>
            <a:ln w="3175" cmpd="dbl">
              <a:solidFill>
                <a:schemeClr val="tx1">
                  <a:lumMod val="95000"/>
                  <a:lumOff val="5000"/>
                </a:schemeClr>
              </a:solidFill>
            </a:ln>
            <a:effectLst>
              <a:outerShdw dist="25400" dir="2700000" sx="89000" sy="8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3" name="Picture 17"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3092" y="2931062"/>
              <a:ext cx="188912" cy="176212"/>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6892" y="3214737"/>
              <a:ext cx="188912" cy="176212"/>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19"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252788"/>
              <a:ext cx="188912" cy="176212"/>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20"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8022" y="2530755"/>
              <a:ext cx="188912" cy="176213"/>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21"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1028" y="2613562"/>
              <a:ext cx="188912" cy="176212"/>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22"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8698" y="2494172"/>
              <a:ext cx="188912" cy="176212"/>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23"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7288" y="2406066"/>
              <a:ext cx="188912" cy="176212"/>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4"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4726" y="2531349"/>
              <a:ext cx="188913" cy="176212"/>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25"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1832" y="2333610"/>
              <a:ext cx="194034" cy="180990"/>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29"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1042" y="3057582"/>
              <a:ext cx="188913" cy="176213"/>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30"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6529" y="3480337"/>
              <a:ext cx="188913" cy="176212"/>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31"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8754" y="2710399"/>
              <a:ext cx="188913" cy="176213"/>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32"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8917" y="2900899"/>
              <a:ext cx="188912" cy="176213"/>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33"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9411" y="4522971"/>
              <a:ext cx="188912" cy="176212"/>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34"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2488" y="4724400"/>
              <a:ext cx="188912" cy="176213"/>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35"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3129" y="5072599"/>
              <a:ext cx="188913" cy="176213"/>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36"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9654" y="5521862"/>
              <a:ext cx="188913" cy="176212"/>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37"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54" y="3985162"/>
              <a:ext cx="188913" cy="176212"/>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38"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9717" y="3578762"/>
              <a:ext cx="188912" cy="176212"/>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39"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203" y="2983116"/>
              <a:ext cx="188912" cy="176213"/>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40"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5763" y="2716851"/>
              <a:ext cx="188913" cy="176213"/>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41"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3092" y="2337337"/>
              <a:ext cx="188912" cy="176212"/>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42"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3154" y="2176999"/>
              <a:ext cx="188913" cy="176213"/>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43"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7638" y="5193096"/>
              <a:ext cx="188912" cy="176212"/>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45"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197" y="3195542"/>
              <a:ext cx="188913" cy="176212"/>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46"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6358" y="4051837"/>
              <a:ext cx="188913" cy="176212"/>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47"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454" y="2816762"/>
              <a:ext cx="188913" cy="176212"/>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48"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722" y="3019167"/>
              <a:ext cx="188912" cy="176213"/>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49"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044" y="1816586"/>
              <a:ext cx="188913" cy="176213"/>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50"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445" y="1473787"/>
              <a:ext cx="188913" cy="176213"/>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2"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935" y="3244855"/>
              <a:ext cx="188913" cy="176213"/>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4"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0767" y="2583716"/>
              <a:ext cx="188913" cy="176212"/>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5"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966" y="1279981"/>
              <a:ext cx="188913" cy="176213"/>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6"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9813" y="3350162"/>
              <a:ext cx="188912" cy="176212"/>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9"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9717" y="3980232"/>
              <a:ext cx="188913" cy="176213"/>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10"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975" y="3656995"/>
              <a:ext cx="188912" cy="176213"/>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21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6983" y="5837774"/>
              <a:ext cx="1177346" cy="909768"/>
            </a:xfrm>
            <a:prstGeom prst="rect">
              <a:avLst/>
            </a:prstGeom>
          </p:spPr>
        </p:pic>
        <p:sp>
          <p:nvSpPr>
            <p:cNvPr id="220" name="TextBox 219"/>
            <p:cNvSpPr txBox="1"/>
            <p:nvPr/>
          </p:nvSpPr>
          <p:spPr>
            <a:xfrm>
              <a:off x="946154" y="3780374"/>
              <a:ext cx="457200" cy="261610"/>
            </a:xfrm>
            <a:prstGeom prst="rect">
              <a:avLst/>
            </a:prstGeom>
            <a:noFill/>
            <a:effectLst/>
          </p:spPr>
          <p:txBody>
            <a:bodyPr wrap="square" rtlCol="0">
              <a:spAutoFit/>
            </a:bodyPr>
            <a:lstStyle/>
            <a:p>
              <a:r>
                <a:rPr lang="en-US" sz="1100" b="1" dirty="0" smtClean="0"/>
                <a:t>CA</a:t>
              </a:r>
              <a:endParaRPr lang="en-US" sz="1100" b="1" dirty="0"/>
            </a:p>
          </p:txBody>
        </p:sp>
        <p:sp>
          <p:nvSpPr>
            <p:cNvPr id="221" name="TextBox 220"/>
            <p:cNvSpPr txBox="1"/>
            <p:nvPr/>
          </p:nvSpPr>
          <p:spPr>
            <a:xfrm>
              <a:off x="869954" y="2027774"/>
              <a:ext cx="457200" cy="261610"/>
            </a:xfrm>
            <a:prstGeom prst="rect">
              <a:avLst/>
            </a:prstGeom>
            <a:noFill/>
            <a:effectLst/>
          </p:spPr>
          <p:txBody>
            <a:bodyPr wrap="square" rtlCol="0">
              <a:spAutoFit/>
            </a:bodyPr>
            <a:lstStyle/>
            <a:p>
              <a:r>
                <a:rPr lang="en-US" sz="1100" b="1" dirty="0" smtClean="0"/>
                <a:t>OR</a:t>
              </a:r>
              <a:endParaRPr lang="en-US" sz="1100" b="1" dirty="0"/>
            </a:p>
          </p:txBody>
        </p:sp>
        <p:sp>
          <p:nvSpPr>
            <p:cNvPr id="222" name="TextBox 221"/>
            <p:cNvSpPr txBox="1"/>
            <p:nvPr/>
          </p:nvSpPr>
          <p:spPr>
            <a:xfrm>
              <a:off x="1327154" y="1341974"/>
              <a:ext cx="457200" cy="261610"/>
            </a:xfrm>
            <a:prstGeom prst="rect">
              <a:avLst/>
            </a:prstGeom>
            <a:noFill/>
            <a:effectLst/>
          </p:spPr>
          <p:txBody>
            <a:bodyPr wrap="square" rtlCol="0">
              <a:spAutoFit/>
            </a:bodyPr>
            <a:lstStyle/>
            <a:p>
              <a:r>
                <a:rPr lang="en-US" sz="1100" b="1" dirty="0" smtClean="0"/>
                <a:t>WA</a:t>
              </a:r>
              <a:endParaRPr lang="en-US" sz="1100" b="1" dirty="0"/>
            </a:p>
          </p:txBody>
        </p:sp>
        <p:sp>
          <p:nvSpPr>
            <p:cNvPr id="223" name="TextBox 222"/>
            <p:cNvSpPr txBox="1"/>
            <p:nvPr/>
          </p:nvSpPr>
          <p:spPr>
            <a:xfrm>
              <a:off x="1098554" y="3018374"/>
              <a:ext cx="457200" cy="261610"/>
            </a:xfrm>
            <a:prstGeom prst="rect">
              <a:avLst/>
            </a:prstGeom>
            <a:noFill/>
            <a:effectLst/>
          </p:spPr>
          <p:txBody>
            <a:bodyPr wrap="square" rtlCol="0">
              <a:spAutoFit/>
            </a:bodyPr>
            <a:lstStyle/>
            <a:p>
              <a:r>
                <a:rPr lang="en-US" sz="1100" b="1" dirty="0" smtClean="0"/>
                <a:t>NV</a:t>
              </a:r>
              <a:endParaRPr lang="en-US" sz="1100" b="1" dirty="0"/>
            </a:p>
          </p:txBody>
        </p:sp>
        <p:sp>
          <p:nvSpPr>
            <p:cNvPr id="224" name="TextBox 223"/>
            <p:cNvSpPr txBox="1"/>
            <p:nvPr/>
          </p:nvSpPr>
          <p:spPr>
            <a:xfrm>
              <a:off x="1784354" y="2256374"/>
              <a:ext cx="457200" cy="261610"/>
            </a:xfrm>
            <a:prstGeom prst="rect">
              <a:avLst/>
            </a:prstGeom>
            <a:noFill/>
            <a:effectLst/>
          </p:spPr>
          <p:txBody>
            <a:bodyPr wrap="square" rtlCol="0">
              <a:spAutoFit/>
            </a:bodyPr>
            <a:lstStyle/>
            <a:p>
              <a:r>
                <a:rPr lang="en-US" sz="1100" b="1" dirty="0" smtClean="0"/>
                <a:t>ID</a:t>
              </a:r>
              <a:endParaRPr lang="en-US" sz="1100" b="1" dirty="0"/>
            </a:p>
          </p:txBody>
        </p:sp>
        <p:sp>
          <p:nvSpPr>
            <p:cNvPr id="225" name="TextBox 224"/>
            <p:cNvSpPr txBox="1"/>
            <p:nvPr/>
          </p:nvSpPr>
          <p:spPr>
            <a:xfrm>
              <a:off x="2546354" y="1722974"/>
              <a:ext cx="457200" cy="261610"/>
            </a:xfrm>
            <a:prstGeom prst="rect">
              <a:avLst/>
            </a:prstGeom>
            <a:noFill/>
            <a:effectLst/>
          </p:spPr>
          <p:txBody>
            <a:bodyPr wrap="square" rtlCol="0">
              <a:spAutoFit/>
            </a:bodyPr>
            <a:lstStyle/>
            <a:p>
              <a:r>
                <a:rPr lang="en-US" sz="1100" b="1" dirty="0" smtClean="0"/>
                <a:t>MT</a:t>
              </a:r>
              <a:endParaRPr lang="en-US" sz="1100" b="1" dirty="0"/>
            </a:p>
          </p:txBody>
        </p:sp>
        <p:sp>
          <p:nvSpPr>
            <p:cNvPr id="226" name="TextBox 225"/>
            <p:cNvSpPr txBox="1"/>
            <p:nvPr/>
          </p:nvSpPr>
          <p:spPr>
            <a:xfrm>
              <a:off x="2774954" y="2408774"/>
              <a:ext cx="457200" cy="261610"/>
            </a:xfrm>
            <a:prstGeom prst="rect">
              <a:avLst/>
            </a:prstGeom>
            <a:noFill/>
            <a:effectLst/>
          </p:spPr>
          <p:txBody>
            <a:bodyPr wrap="square" rtlCol="0">
              <a:spAutoFit/>
            </a:bodyPr>
            <a:lstStyle/>
            <a:p>
              <a:r>
                <a:rPr lang="en-US" sz="1100" b="1" dirty="0" smtClean="0"/>
                <a:t>WY</a:t>
              </a:r>
              <a:endParaRPr lang="en-US" sz="1100" b="1" dirty="0"/>
            </a:p>
          </p:txBody>
        </p:sp>
        <p:sp>
          <p:nvSpPr>
            <p:cNvPr id="227" name="TextBox 226"/>
            <p:cNvSpPr txBox="1"/>
            <p:nvPr/>
          </p:nvSpPr>
          <p:spPr>
            <a:xfrm>
              <a:off x="2012954" y="3246974"/>
              <a:ext cx="457200" cy="261610"/>
            </a:xfrm>
            <a:prstGeom prst="rect">
              <a:avLst/>
            </a:prstGeom>
            <a:noFill/>
            <a:effectLst/>
          </p:spPr>
          <p:txBody>
            <a:bodyPr wrap="square" rtlCol="0">
              <a:spAutoFit/>
            </a:bodyPr>
            <a:lstStyle/>
            <a:p>
              <a:r>
                <a:rPr lang="en-US" sz="1100" b="1" dirty="0" smtClean="0"/>
                <a:t>UT</a:t>
              </a:r>
              <a:endParaRPr lang="en-US" sz="1100" b="1" dirty="0"/>
            </a:p>
          </p:txBody>
        </p:sp>
        <p:sp>
          <p:nvSpPr>
            <p:cNvPr id="228" name="TextBox 227"/>
            <p:cNvSpPr txBox="1"/>
            <p:nvPr/>
          </p:nvSpPr>
          <p:spPr>
            <a:xfrm>
              <a:off x="2927353" y="3399374"/>
              <a:ext cx="457200" cy="261610"/>
            </a:xfrm>
            <a:prstGeom prst="rect">
              <a:avLst/>
            </a:prstGeom>
            <a:noFill/>
            <a:effectLst/>
          </p:spPr>
          <p:txBody>
            <a:bodyPr wrap="square" rtlCol="0">
              <a:spAutoFit/>
            </a:bodyPr>
            <a:lstStyle/>
            <a:p>
              <a:r>
                <a:rPr lang="en-US" sz="1100" b="1" dirty="0" smtClean="0"/>
                <a:t>CO</a:t>
              </a:r>
              <a:endParaRPr lang="en-US" sz="1100" b="1" dirty="0"/>
            </a:p>
          </p:txBody>
        </p:sp>
        <p:sp>
          <p:nvSpPr>
            <p:cNvPr id="229" name="TextBox 228"/>
            <p:cNvSpPr txBox="1"/>
            <p:nvPr/>
          </p:nvSpPr>
          <p:spPr>
            <a:xfrm>
              <a:off x="1860554" y="4085174"/>
              <a:ext cx="457200" cy="261610"/>
            </a:xfrm>
            <a:prstGeom prst="rect">
              <a:avLst/>
            </a:prstGeom>
            <a:noFill/>
            <a:effectLst/>
          </p:spPr>
          <p:txBody>
            <a:bodyPr wrap="square" rtlCol="0">
              <a:spAutoFit/>
            </a:bodyPr>
            <a:lstStyle/>
            <a:p>
              <a:r>
                <a:rPr lang="en-US" sz="1100" b="1" dirty="0" smtClean="0"/>
                <a:t>AZ</a:t>
              </a:r>
              <a:endParaRPr lang="en-US" sz="1100" b="1" dirty="0"/>
            </a:p>
          </p:txBody>
        </p:sp>
        <p:sp>
          <p:nvSpPr>
            <p:cNvPr id="230" name="TextBox 229"/>
            <p:cNvSpPr txBox="1"/>
            <p:nvPr/>
          </p:nvSpPr>
          <p:spPr>
            <a:xfrm>
              <a:off x="2774954" y="4161374"/>
              <a:ext cx="457200" cy="261610"/>
            </a:xfrm>
            <a:prstGeom prst="rect">
              <a:avLst/>
            </a:prstGeom>
            <a:noFill/>
            <a:effectLst/>
          </p:spPr>
          <p:txBody>
            <a:bodyPr wrap="square" rtlCol="0">
              <a:spAutoFit/>
            </a:bodyPr>
            <a:lstStyle/>
            <a:p>
              <a:r>
                <a:rPr lang="en-US" sz="1100" b="1" dirty="0" smtClean="0"/>
                <a:t>NM</a:t>
              </a:r>
              <a:endParaRPr lang="en-US" sz="1100" b="1" dirty="0"/>
            </a:p>
          </p:txBody>
        </p:sp>
        <p:sp>
          <p:nvSpPr>
            <p:cNvPr id="231" name="TextBox 230"/>
            <p:cNvSpPr txBox="1"/>
            <p:nvPr/>
          </p:nvSpPr>
          <p:spPr>
            <a:xfrm>
              <a:off x="3841755" y="1799174"/>
              <a:ext cx="457200" cy="261610"/>
            </a:xfrm>
            <a:prstGeom prst="rect">
              <a:avLst/>
            </a:prstGeom>
            <a:noFill/>
            <a:effectLst/>
          </p:spPr>
          <p:txBody>
            <a:bodyPr wrap="square" rtlCol="0">
              <a:spAutoFit/>
            </a:bodyPr>
            <a:lstStyle/>
            <a:p>
              <a:r>
                <a:rPr lang="en-US" sz="1100" b="1" dirty="0" smtClean="0"/>
                <a:t>ND</a:t>
              </a:r>
              <a:endParaRPr lang="en-US" sz="1100" b="1" dirty="0"/>
            </a:p>
          </p:txBody>
        </p:sp>
        <p:sp>
          <p:nvSpPr>
            <p:cNvPr id="232" name="TextBox 231"/>
            <p:cNvSpPr txBox="1"/>
            <p:nvPr/>
          </p:nvSpPr>
          <p:spPr>
            <a:xfrm>
              <a:off x="3841754" y="2332574"/>
              <a:ext cx="457200" cy="261610"/>
            </a:xfrm>
            <a:prstGeom prst="rect">
              <a:avLst/>
            </a:prstGeom>
            <a:noFill/>
            <a:effectLst/>
          </p:spPr>
          <p:txBody>
            <a:bodyPr wrap="square" rtlCol="0">
              <a:spAutoFit/>
            </a:bodyPr>
            <a:lstStyle/>
            <a:p>
              <a:r>
                <a:rPr lang="en-US" sz="1100" b="1" dirty="0" smtClean="0"/>
                <a:t>SD</a:t>
              </a:r>
              <a:endParaRPr lang="en-US" sz="1100" b="1" dirty="0"/>
            </a:p>
          </p:txBody>
        </p:sp>
        <p:sp>
          <p:nvSpPr>
            <p:cNvPr id="233" name="TextBox 232"/>
            <p:cNvSpPr txBox="1"/>
            <p:nvPr/>
          </p:nvSpPr>
          <p:spPr>
            <a:xfrm>
              <a:off x="3841755" y="2865974"/>
              <a:ext cx="457200" cy="261610"/>
            </a:xfrm>
            <a:prstGeom prst="rect">
              <a:avLst/>
            </a:prstGeom>
            <a:noFill/>
            <a:effectLst/>
          </p:spPr>
          <p:txBody>
            <a:bodyPr wrap="square" rtlCol="0">
              <a:spAutoFit/>
            </a:bodyPr>
            <a:lstStyle/>
            <a:p>
              <a:r>
                <a:rPr lang="en-US" sz="1100" b="1" dirty="0" smtClean="0"/>
                <a:t>NE</a:t>
              </a:r>
              <a:endParaRPr lang="en-US" sz="1100" b="1" dirty="0"/>
            </a:p>
          </p:txBody>
        </p:sp>
        <p:sp>
          <p:nvSpPr>
            <p:cNvPr id="234" name="TextBox 233"/>
            <p:cNvSpPr txBox="1"/>
            <p:nvPr/>
          </p:nvSpPr>
          <p:spPr>
            <a:xfrm>
              <a:off x="4146554" y="3551774"/>
              <a:ext cx="457200" cy="261610"/>
            </a:xfrm>
            <a:prstGeom prst="rect">
              <a:avLst/>
            </a:prstGeom>
            <a:noFill/>
            <a:effectLst/>
          </p:spPr>
          <p:txBody>
            <a:bodyPr wrap="square" rtlCol="0">
              <a:spAutoFit/>
            </a:bodyPr>
            <a:lstStyle/>
            <a:p>
              <a:r>
                <a:rPr lang="en-US" sz="1100" b="1" dirty="0" smtClean="0"/>
                <a:t>KS</a:t>
              </a:r>
              <a:endParaRPr lang="en-US" sz="1100" b="1" dirty="0"/>
            </a:p>
          </p:txBody>
        </p:sp>
        <p:sp>
          <p:nvSpPr>
            <p:cNvPr id="235" name="TextBox 234"/>
            <p:cNvSpPr txBox="1"/>
            <p:nvPr/>
          </p:nvSpPr>
          <p:spPr>
            <a:xfrm>
              <a:off x="4375154" y="4085174"/>
              <a:ext cx="457200" cy="261610"/>
            </a:xfrm>
            <a:prstGeom prst="rect">
              <a:avLst/>
            </a:prstGeom>
            <a:noFill/>
            <a:effectLst/>
          </p:spPr>
          <p:txBody>
            <a:bodyPr wrap="square" rtlCol="0">
              <a:spAutoFit/>
            </a:bodyPr>
            <a:lstStyle/>
            <a:p>
              <a:r>
                <a:rPr lang="en-US" sz="1100" b="1" dirty="0" smtClean="0"/>
                <a:t>OK</a:t>
              </a:r>
              <a:endParaRPr lang="en-US" sz="1100" b="1" dirty="0"/>
            </a:p>
          </p:txBody>
        </p:sp>
        <p:sp>
          <p:nvSpPr>
            <p:cNvPr id="236" name="TextBox 235"/>
            <p:cNvSpPr txBox="1"/>
            <p:nvPr/>
          </p:nvSpPr>
          <p:spPr>
            <a:xfrm>
              <a:off x="3765554" y="4847174"/>
              <a:ext cx="457200" cy="261610"/>
            </a:xfrm>
            <a:prstGeom prst="rect">
              <a:avLst/>
            </a:prstGeom>
            <a:noFill/>
            <a:effectLst/>
          </p:spPr>
          <p:txBody>
            <a:bodyPr wrap="square" rtlCol="0">
              <a:spAutoFit/>
            </a:bodyPr>
            <a:lstStyle/>
            <a:p>
              <a:r>
                <a:rPr lang="en-US" sz="1100" b="1" dirty="0" smtClean="0"/>
                <a:t>TX</a:t>
              </a:r>
              <a:endParaRPr lang="en-US" sz="1100" b="1" dirty="0"/>
            </a:p>
          </p:txBody>
        </p:sp>
        <p:sp>
          <p:nvSpPr>
            <p:cNvPr id="237" name="TextBox 236"/>
            <p:cNvSpPr txBox="1"/>
            <p:nvPr/>
          </p:nvSpPr>
          <p:spPr>
            <a:xfrm>
              <a:off x="4756154" y="1951574"/>
              <a:ext cx="457200" cy="261610"/>
            </a:xfrm>
            <a:prstGeom prst="rect">
              <a:avLst/>
            </a:prstGeom>
            <a:noFill/>
            <a:effectLst/>
          </p:spPr>
          <p:txBody>
            <a:bodyPr wrap="square" rtlCol="0">
              <a:spAutoFit/>
            </a:bodyPr>
            <a:lstStyle/>
            <a:p>
              <a:r>
                <a:rPr lang="en-US" sz="1100" b="1" dirty="0" smtClean="0"/>
                <a:t>MN</a:t>
              </a:r>
              <a:endParaRPr lang="en-US" sz="1100" b="1" dirty="0"/>
            </a:p>
          </p:txBody>
        </p:sp>
        <p:sp>
          <p:nvSpPr>
            <p:cNvPr id="238" name="TextBox 237"/>
            <p:cNvSpPr txBox="1"/>
            <p:nvPr/>
          </p:nvSpPr>
          <p:spPr>
            <a:xfrm>
              <a:off x="4908554" y="2789774"/>
              <a:ext cx="457200" cy="261610"/>
            </a:xfrm>
            <a:prstGeom prst="rect">
              <a:avLst/>
            </a:prstGeom>
            <a:noFill/>
            <a:effectLst/>
          </p:spPr>
          <p:txBody>
            <a:bodyPr wrap="square" rtlCol="0">
              <a:spAutoFit/>
            </a:bodyPr>
            <a:lstStyle/>
            <a:p>
              <a:r>
                <a:rPr lang="en-US" sz="1100" b="1" dirty="0" smtClean="0"/>
                <a:t>IA</a:t>
              </a:r>
              <a:endParaRPr lang="en-US" sz="1100" b="1" dirty="0"/>
            </a:p>
          </p:txBody>
        </p:sp>
        <p:sp>
          <p:nvSpPr>
            <p:cNvPr id="239" name="TextBox 238"/>
            <p:cNvSpPr txBox="1"/>
            <p:nvPr/>
          </p:nvSpPr>
          <p:spPr>
            <a:xfrm>
              <a:off x="5060954" y="3551774"/>
              <a:ext cx="457200" cy="261610"/>
            </a:xfrm>
            <a:prstGeom prst="rect">
              <a:avLst/>
            </a:prstGeom>
            <a:noFill/>
            <a:effectLst/>
          </p:spPr>
          <p:txBody>
            <a:bodyPr wrap="square" rtlCol="0">
              <a:spAutoFit/>
            </a:bodyPr>
            <a:lstStyle/>
            <a:p>
              <a:r>
                <a:rPr lang="en-US" sz="1100" b="1" dirty="0" smtClean="0"/>
                <a:t>MO</a:t>
              </a:r>
              <a:endParaRPr lang="en-US" sz="1100" b="1" dirty="0"/>
            </a:p>
          </p:txBody>
        </p:sp>
        <p:sp>
          <p:nvSpPr>
            <p:cNvPr id="240" name="TextBox 239"/>
            <p:cNvSpPr txBox="1"/>
            <p:nvPr/>
          </p:nvSpPr>
          <p:spPr>
            <a:xfrm>
              <a:off x="5137154" y="4161374"/>
              <a:ext cx="457200" cy="261610"/>
            </a:xfrm>
            <a:prstGeom prst="rect">
              <a:avLst/>
            </a:prstGeom>
            <a:noFill/>
            <a:effectLst/>
          </p:spPr>
          <p:txBody>
            <a:bodyPr wrap="square" rtlCol="0">
              <a:spAutoFit/>
            </a:bodyPr>
            <a:lstStyle/>
            <a:p>
              <a:r>
                <a:rPr lang="en-US" sz="1100" b="1" dirty="0" smtClean="0"/>
                <a:t>AR</a:t>
              </a:r>
              <a:endParaRPr lang="en-US" sz="1100" b="1" dirty="0"/>
            </a:p>
          </p:txBody>
        </p:sp>
        <p:sp>
          <p:nvSpPr>
            <p:cNvPr id="241" name="TextBox 240"/>
            <p:cNvSpPr txBox="1"/>
            <p:nvPr/>
          </p:nvSpPr>
          <p:spPr>
            <a:xfrm>
              <a:off x="5213354" y="4847174"/>
              <a:ext cx="457200" cy="261610"/>
            </a:xfrm>
            <a:prstGeom prst="rect">
              <a:avLst/>
            </a:prstGeom>
            <a:noFill/>
            <a:effectLst/>
          </p:spPr>
          <p:txBody>
            <a:bodyPr wrap="square" rtlCol="0">
              <a:spAutoFit/>
            </a:bodyPr>
            <a:lstStyle/>
            <a:p>
              <a:r>
                <a:rPr lang="en-US" sz="1100" b="1" dirty="0" smtClean="0"/>
                <a:t>LA</a:t>
              </a:r>
              <a:endParaRPr lang="en-US" sz="1100" b="1" dirty="0"/>
            </a:p>
          </p:txBody>
        </p:sp>
        <p:sp>
          <p:nvSpPr>
            <p:cNvPr id="242" name="TextBox 241"/>
            <p:cNvSpPr txBox="1"/>
            <p:nvPr/>
          </p:nvSpPr>
          <p:spPr>
            <a:xfrm>
              <a:off x="5518154" y="2561174"/>
              <a:ext cx="457200" cy="261610"/>
            </a:xfrm>
            <a:prstGeom prst="rect">
              <a:avLst/>
            </a:prstGeom>
            <a:noFill/>
            <a:effectLst/>
          </p:spPr>
          <p:txBody>
            <a:bodyPr wrap="square" rtlCol="0">
              <a:spAutoFit/>
            </a:bodyPr>
            <a:lstStyle/>
            <a:p>
              <a:r>
                <a:rPr lang="en-US" sz="1100" b="1" dirty="0" smtClean="0"/>
                <a:t>WI</a:t>
              </a:r>
              <a:endParaRPr lang="en-US" sz="1100" b="1" dirty="0"/>
            </a:p>
          </p:txBody>
        </p:sp>
        <p:sp>
          <p:nvSpPr>
            <p:cNvPr id="243" name="TextBox 242"/>
            <p:cNvSpPr txBox="1"/>
            <p:nvPr/>
          </p:nvSpPr>
          <p:spPr>
            <a:xfrm>
              <a:off x="5594354" y="3170774"/>
              <a:ext cx="457200" cy="261610"/>
            </a:xfrm>
            <a:prstGeom prst="rect">
              <a:avLst/>
            </a:prstGeom>
            <a:noFill/>
            <a:effectLst/>
          </p:spPr>
          <p:txBody>
            <a:bodyPr wrap="square" rtlCol="0">
              <a:spAutoFit/>
            </a:bodyPr>
            <a:lstStyle/>
            <a:p>
              <a:r>
                <a:rPr lang="en-US" sz="1100" b="1" dirty="0" smtClean="0"/>
                <a:t>IL</a:t>
              </a:r>
              <a:endParaRPr lang="en-US" sz="1100" b="1" dirty="0"/>
            </a:p>
          </p:txBody>
        </p:sp>
        <p:sp>
          <p:nvSpPr>
            <p:cNvPr id="244" name="TextBox 243"/>
            <p:cNvSpPr txBox="1"/>
            <p:nvPr/>
          </p:nvSpPr>
          <p:spPr>
            <a:xfrm>
              <a:off x="6127754" y="3704174"/>
              <a:ext cx="457200" cy="261610"/>
            </a:xfrm>
            <a:prstGeom prst="rect">
              <a:avLst/>
            </a:prstGeom>
            <a:noFill/>
            <a:effectLst/>
          </p:spPr>
          <p:txBody>
            <a:bodyPr wrap="square" rtlCol="0">
              <a:spAutoFit/>
            </a:bodyPr>
            <a:lstStyle/>
            <a:p>
              <a:r>
                <a:rPr lang="en-US" sz="1100" b="1" dirty="0" smtClean="0"/>
                <a:t>KY</a:t>
              </a:r>
              <a:endParaRPr lang="en-US" sz="1100" b="1" dirty="0"/>
            </a:p>
          </p:txBody>
        </p:sp>
        <p:sp>
          <p:nvSpPr>
            <p:cNvPr id="245" name="TextBox 244"/>
            <p:cNvSpPr txBox="1"/>
            <p:nvPr/>
          </p:nvSpPr>
          <p:spPr>
            <a:xfrm>
              <a:off x="5746753" y="4466174"/>
              <a:ext cx="457200" cy="261610"/>
            </a:xfrm>
            <a:prstGeom prst="rect">
              <a:avLst/>
            </a:prstGeom>
            <a:noFill/>
            <a:effectLst/>
          </p:spPr>
          <p:txBody>
            <a:bodyPr wrap="square" rtlCol="0">
              <a:spAutoFit/>
            </a:bodyPr>
            <a:lstStyle/>
            <a:p>
              <a:r>
                <a:rPr lang="en-US" sz="1100" b="1" dirty="0" smtClean="0"/>
                <a:t>MS</a:t>
              </a:r>
              <a:endParaRPr lang="en-US" sz="1100" b="1" dirty="0"/>
            </a:p>
          </p:txBody>
        </p:sp>
        <p:sp>
          <p:nvSpPr>
            <p:cNvPr id="246" name="TextBox 245"/>
            <p:cNvSpPr txBox="1"/>
            <p:nvPr/>
          </p:nvSpPr>
          <p:spPr>
            <a:xfrm>
              <a:off x="6203954" y="4618574"/>
              <a:ext cx="457200" cy="261610"/>
            </a:xfrm>
            <a:prstGeom prst="rect">
              <a:avLst/>
            </a:prstGeom>
            <a:noFill/>
            <a:effectLst/>
          </p:spPr>
          <p:txBody>
            <a:bodyPr wrap="square" rtlCol="0">
              <a:spAutoFit/>
            </a:bodyPr>
            <a:lstStyle/>
            <a:p>
              <a:r>
                <a:rPr lang="en-US" sz="1100" b="1" dirty="0" smtClean="0"/>
                <a:t>AL</a:t>
              </a:r>
              <a:endParaRPr lang="en-US" sz="1100" b="1" dirty="0"/>
            </a:p>
          </p:txBody>
        </p:sp>
        <p:sp>
          <p:nvSpPr>
            <p:cNvPr id="247" name="TextBox 246"/>
            <p:cNvSpPr txBox="1"/>
            <p:nvPr/>
          </p:nvSpPr>
          <p:spPr>
            <a:xfrm>
              <a:off x="6280153" y="3932774"/>
              <a:ext cx="457200" cy="261610"/>
            </a:xfrm>
            <a:prstGeom prst="rect">
              <a:avLst/>
            </a:prstGeom>
            <a:noFill/>
            <a:effectLst/>
          </p:spPr>
          <p:txBody>
            <a:bodyPr wrap="square" rtlCol="0">
              <a:spAutoFit/>
            </a:bodyPr>
            <a:lstStyle/>
            <a:p>
              <a:r>
                <a:rPr lang="en-US" sz="1100" b="1" dirty="0" smtClean="0"/>
                <a:t>TN</a:t>
              </a:r>
              <a:endParaRPr lang="en-US" sz="1100" b="1" dirty="0"/>
            </a:p>
          </p:txBody>
        </p:sp>
        <p:sp>
          <p:nvSpPr>
            <p:cNvPr id="248" name="TextBox 247"/>
            <p:cNvSpPr txBox="1"/>
            <p:nvPr/>
          </p:nvSpPr>
          <p:spPr>
            <a:xfrm>
              <a:off x="7270754" y="5228174"/>
              <a:ext cx="457200" cy="261610"/>
            </a:xfrm>
            <a:prstGeom prst="rect">
              <a:avLst/>
            </a:prstGeom>
            <a:noFill/>
            <a:effectLst/>
          </p:spPr>
          <p:txBody>
            <a:bodyPr wrap="square" rtlCol="0">
              <a:spAutoFit/>
            </a:bodyPr>
            <a:lstStyle/>
            <a:p>
              <a:r>
                <a:rPr lang="en-US" sz="1100" b="1" dirty="0" smtClean="0"/>
                <a:t>FL</a:t>
              </a:r>
              <a:endParaRPr lang="en-US" sz="1100" b="1" dirty="0"/>
            </a:p>
          </p:txBody>
        </p:sp>
        <p:sp>
          <p:nvSpPr>
            <p:cNvPr id="249" name="TextBox 248"/>
            <p:cNvSpPr txBox="1"/>
            <p:nvPr/>
          </p:nvSpPr>
          <p:spPr>
            <a:xfrm>
              <a:off x="6889755" y="4542374"/>
              <a:ext cx="457200" cy="261610"/>
            </a:xfrm>
            <a:prstGeom prst="rect">
              <a:avLst/>
            </a:prstGeom>
            <a:noFill/>
            <a:effectLst/>
          </p:spPr>
          <p:txBody>
            <a:bodyPr wrap="square" rtlCol="0">
              <a:spAutoFit/>
            </a:bodyPr>
            <a:lstStyle/>
            <a:p>
              <a:r>
                <a:rPr lang="en-US" sz="1100" b="1" dirty="0" smtClean="0"/>
                <a:t>GA</a:t>
              </a:r>
              <a:endParaRPr lang="en-US" sz="1100" b="1" dirty="0"/>
            </a:p>
          </p:txBody>
        </p:sp>
        <p:sp>
          <p:nvSpPr>
            <p:cNvPr id="250" name="TextBox 249"/>
            <p:cNvSpPr txBox="1"/>
            <p:nvPr/>
          </p:nvSpPr>
          <p:spPr>
            <a:xfrm>
              <a:off x="6203954" y="2408774"/>
              <a:ext cx="457200" cy="261610"/>
            </a:xfrm>
            <a:prstGeom prst="rect">
              <a:avLst/>
            </a:prstGeom>
            <a:noFill/>
            <a:effectLst/>
          </p:spPr>
          <p:txBody>
            <a:bodyPr wrap="square" rtlCol="0">
              <a:spAutoFit/>
            </a:bodyPr>
            <a:lstStyle/>
            <a:p>
              <a:r>
                <a:rPr lang="en-US" sz="1100" b="1" dirty="0" smtClean="0"/>
                <a:t>MI</a:t>
              </a:r>
              <a:endParaRPr lang="en-US" sz="1100" b="1" dirty="0"/>
            </a:p>
          </p:txBody>
        </p:sp>
        <p:sp>
          <p:nvSpPr>
            <p:cNvPr id="251" name="TextBox 250"/>
            <p:cNvSpPr txBox="1"/>
            <p:nvPr/>
          </p:nvSpPr>
          <p:spPr>
            <a:xfrm>
              <a:off x="6127754" y="3170774"/>
              <a:ext cx="457200" cy="261610"/>
            </a:xfrm>
            <a:prstGeom prst="rect">
              <a:avLst/>
            </a:prstGeom>
            <a:noFill/>
            <a:effectLst/>
          </p:spPr>
          <p:txBody>
            <a:bodyPr wrap="square" rtlCol="0">
              <a:spAutoFit/>
            </a:bodyPr>
            <a:lstStyle/>
            <a:p>
              <a:r>
                <a:rPr lang="en-US" sz="1100" b="1" dirty="0" smtClean="0"/>
                <a:t>IN</a:t>
              </a:r>
              <a:endParaRPr lang="en-US" sz="1100" b="1" dirty="0"/>
            </a:p>
          </p:txBody>
        </p:sp>
        <p:sp>
          <p:nvSpPr>
            <p:cNvPr id="252" name="TextBox 251"/>
            <p:cNvSpPr txBox="1"/>
            <p:nvPr/>
          </p:nvSpPr>
          <p:spPr>
            <a:xfrm>
              <a:off x="6584952" y="2942174"/>
              <a:ext cx="457200" cy="261610"/>
            </a:xfrm>
            <a:prstGeom prst="rect">
              <a:avLst/>
            </a:prstGeom>
            <a:noFill/>
            <a:effectLst/>
          </p:spPr>
          <p:txBody>
            <a:bodyPr wrap="square" rtlCol="0">
              <a:spAutoFit/>
            </a:bodyPr>
            <a:lstStyle/>
            <a:p>
              <a:r>
                <a:rPr lang="en-US" sz="1100" b="1" dirty="0" smtClean="0"/>
                <a:t>OH</a:t>
              </a:r>
              <a:endParaRPr lang="en-US" sz="1100" b="1" dirty="0"/>
            </a:p>
          </p:txBody>
        </p:sp>
        <p:sp>
          <p:nvSpPr>
            <p:cNvPr id="253" name="TextBox 252"/>
            <p:cNvSpPr txBox="1"/>
            <p:nvPr/>
          </p:nvSpPr>
          <p:spPr>
            <a:xfrm>
              <a:off x="8489955" y="1646774"/>
              <a:ext cx="457200" cy="261610"/>
            </a:xfrm>
            <a:prstGeom prst="rect">
              <a:avLst/>
            </a:prstGeom>
            <a:noFill/>
            <a:effectLst/>
          </p:spPr>
          <p:txBody>
            <a:bodyPr wrap="square" rtlCol="0">
              <a:spAutoFit/>
            </a:bodyPr>
            <a:lstStyle/>
            <a:p>
              <a:r>
                <a:rPr lang="en-US" sz="1100" b="1" dirty="0" smtClean="0"/>
                <a:t>ME</a:t>
              </a:r>
              <a:endParaRPr lang="en-US" sz="1100" b="1" dirty="0"/>
            </a:p>
          </p:txBody>
        </p:sp>
        <p:sp>
          <p:nvSpPr>
            <p:cNvPr id="254" name="TextBox 253"/>
            <p:cNvSpPr txBox="1"/>
            <p:nvPr/>
          </p:nvSpPr>
          <p:spPr>
            <a:xfrm>
              <a:off x="7499355" y="3856574"/>
              <a:ext cx="457200" cy="261610"/>
            </a:xfrm>
            <a:prstGeom prst="rect">
              <a:avLst/>
            </a:prstGeom>
            <a:noFill/>
            <a:effectLst/>
          </p:spPr>
          <p:txBody>
            <a:bodyPr wrap="square" rtlCol="0">
              <a:spAutoFit/>
            </a:bodyPr>
            <a:lstStyle/>
            <a:p>
              <a:r>
                <a:rPr lang="en-US" sz="1100" b="1" dirty="0" smtClean="0"/>
                <a:t>NC</a:t>
              </a:r>
              <a:endParaRPr lang="en-US" sz="1100" b="1" dirty="0"/>
            </a:p>
          </p:txBody>
        </p:sp>
        <p:sp>
          <p:nvSpPr>
            <p:cNvPr id="255" name="TextBox 254"/>
            <p:cNvSpPr txBox="1"/>
            <p:nvPr/>
          </p:nvSpPr>
          <p:spPr>
            <a:xfrm>
              <a:off x="7194554" y="4237574"/>
              <a:ext cx="457200" cy="261610"/>
            </a:xfrm>
            <a:prstGeom prst="rect">
              <a:avLst/>
            </a:prstGeom>
            <a:noFill/>
            <a:effectLst/>
          </p:spPr>
          <p:txBody>
            <a:bodyPr wrap="square" rtlCol="0">
              <a:spAutoFit/>
            </a:bodyPr>
            <a:lstStyle/>
            <a:p>
              <a:r>
                <a:rPr lang="en-US" sz="1100" b="1" dirty="0" smtClean="0"/>
                <a:t>SC</a:t>
              </a:r>
              <a:endParaRPr lang="en-US" sz="1100" b="1" dirty="0"/>
            </a:p>
          </p:txBody>
        </p:sp>
        <p:sp>
          <p:nvSpPr>
            <p:cNvPr id="256" name="TextBox 255"/>
            <p:cNvSpPr txBox="1"/>
            <p:nvPr/>
          </p:nvSpPr>
          <p:spPr>
            <a:xfrm>
              <a:off x="7423155" y="3475574"/>
              <a:ext cx="457200" cy="261610"/>
            </a:xfrm>
            <a:prstGeom prst="rect">
              <a:avLst/>
            </a:prstGeom>
            <a:noFill/>
            <a:effectLst/>
          </p:spPr>
          <p:txBody>
            <a:bodyPr wrap="square" rtlCol="0">
              <a:spAutoFit/>
            </a:bodyPr>
            <a:lstStyle/>
            <a:p>
              <a:r>
                <a:rPr lang="en-US" sz="1100" b="1" dirty="0" smtClean="0"/>
                <a:t>VA</a:t>
              </a:r>
              <a:endParaRPr lang="en-US" sz="1100" b="1" dirty="0"/>
            </a:p>
          </p:txBody>
        </p:sp>
        <p:sp>
          <p:nvSpPr>
            <p:cNvPr id="257" name="TextBox 256"/>
            <p:cNvSpPr txBox="1"/>
            <p:nvPr/>
          </p:nvSpPr>
          <p:spPr>
            <a:xfrm>
              <a:off x="7042155" y="3442564"/>
              <a:ext cx="457200" cy="261610"/>
            </a:xfrm>
            <a:prstGeom prst="rect">
              <a:avLst/>
            </a:prstGeom>
            <a:noFill/>
            <a:effectLst/>
          </p:spPr>
          <p:txBody>
            <a:bodyPr wrap="square" rtlCol="0">
              <a:spAutoFit/>
            </a:bodyPr>
            <a:lstStyle/>
            <a:p>
              <a:r>
                <a:rPr lang="en-US" sz="1100" b="1" dirty="0" smtClean="0"/>
                <a:t>WV</a:t>
              </a:r>
              <a:endParaRPr lang="en-US" sz="1100" b="1" dirty="0"/>
            </a:p>
          </p:txBody>
        </p:sp>
        <p:sp>
          <p:nvSpPr>
            <p:cNvPr id="258" name="TextBox 257"/>
            <p:cNvSpPr txBox="1"/>
            <p:nvPr/>
          </p:nvSpPr>
          <p:spPr>
            <a:xfrm>
              <a:off x="7346954" y="2789774"/>
              <a:ext cx="457200" cy="261610"/>
            </a:xfrm>
            <a:prstGeom prst="rect">
              <a:avLst/>
            </a:prstGeom>
            <a:noFill/>
            <a:effectLst/>
          </p:spPr>
          <p:txBody>
            <a:bodyPr wrap="square" rtlCol="0">
              <a:spAutoFit/>
            </a:bodyPr>
            <a:lstStyle/>
            <a:p>
              <a:r>
                <a:rPr lang="en-US" sz="1100" b="1" dirty="0" smtClean="0"/>
                <a:t>PA</a:t>
              </a:r>
              <a:endParaRPr lang="en-US" sz="1100" b="1" dirty="0"/>
            </a:p>
          </p:txBody>
        </p:sp>
        <p:sp>
          <p:nvSpPr>
            <p:cNvPr id="259" name="TextBox 258"/>
            <p:cNvSpPr txBox="1"/>
            <p:nvPr/>
          </p:nvSpPr>
          <p:spPr>
            <a:xfrm>
              <a:off x="7351368" y="2048150"/>
              <a:ext cx="457200" cy="261610"/>
            </a:xfrm>
            <a:prstGeom prst="rect">
              <a:avLst/>
            </a:prstGeom>
            <a:noFill/>
            <a:effectLst/>
          </p:spPr>
          <p:txBody>
            <a:bodyPr wrap="square" rtlCol="0">
              <a:spAutoFit/>
            </a:bodyPr>
            <a:lstStyle/>
            <a:p>
              <a:r>
                <a:rPr lang="en-US" sz="1100" b="1" dirty="0" smtClean="0"/>
                <a:t>NY</a:t>
              </a:r>
              <a:endParaRPr lang="en-US" sz="1100" b="1" dirty="0"/>
            </a:p>
          </p:txBody>
        </p:sp>
        <p:sp>
          <p:nvSpPr>
            <p:cNvPr id="260" name="TextBox 259"/>
            <p:cNvSpPr txBox="1"/>
            <p:nvPr/>
          </p:nvSpPr>
          <p:spPr>
            <a:xfrm>
              <a:off x="609600" y="457200"/>
              <a:ext cx="457200" cy="253916"/>
            </a:xfrm>
            <a:prstGeom prst="rect">
              <a:avLst/>
            </a:prstGeom>
            <a:noFill/>
            <a:effectLst/>
          </p:spPr>
          <p:txBody>
            <a:bodyPr wrap="square" rtlCol="0">
              <a:spAutoFit/>
            </a:bodyPr>
            <a:lstStyle/>
            <a:p>
              <a:r>
                <a:rPr lang="en-US" sz="1050" b="1" dirty="0" smtClean="0"/>
                <a:t>AK</a:t>
              </a:r>
              <a:endParaRPr lang="en-US" sz="900" b="1" dirty="0"/>
            </a:p>
          </p:txBody>
        </p:sp>
        <p:sp>
          <p:nvSpPr>
            <p:cNvPr id="261" name="TextBox 260"/>
            <p:cNvSpPr txBox="1"/>
            <p:nvPr/>
          </p:nvSpPr>
          <p:spPr>
            <a:xfrm>
              <a:off x="8382000" y="6019800"/>
              <a:ext cx="457200" cy="230832"/>
            </a:xfrm>
            <a:prstGeom prst="rect">
              <a:avLst/>
            </a:prstGeom>
            <a:noFill/>
            <a:effectLst/>
          </p:spPr>
          <p:txBody>
            <a:bodyPr wrap="square" rtlCol="0">
              <a:spAutoFit/>
            </a:bodyPr>
            <a:lstStyle/>
            <a:p>
              <a:r>
                <a:rPr lang="en-US" sz="900" b="1" dirty="0" smtClean="0"/>
                <a:t>PR</a:t>
              </a:r>
              <a:endParaRPr lang="en-US" sz="1100" b="1" dirty="0"/>
            </a:p>
          </p:txBody>
        </p:sp>
        <p:sp>
          <p:nvSpPr>
            <p:cNvPr id="262" name="TextBox 261"/>
            <p:cNvSpPr txBox="1"/>
            <p:nvPr/>
          </p:nvSpPr>
          <p:spPr>
            <a:xfrm>
              <a:off x="488954" y="5075775"/>
              <a:ext cx="457200" cy="230832"/>
            </a:xfrm>
            <a:prstGeom prst="rect">
              <a:avLst/>
            </a:prstGeom>
            <a:noFill/>
            <a:ln>
              <a:noFill/>
            </a:ln>
            <a:effectLst/>
          </p:spPr>
          <p:txBody>
            <a:bodyPr wrap="square" rtlCol="0">
              <a:spAutoFit/>
            </a:bodyPr>
            <a:lstStyle/>
            <a:p>
              <a:r>
                <a:rPr lang="en-US" sz="900" b="1" dirty="0" smtClean="0"/>
                <a:t>HI</a:t>
              </a:r>
              <a:endParaRPr lang="en-US" sz="900" b="1" dirty="0"/>
            </a:p>
          </p:txBody>
        </p:sp>
        <p:sp>
          <p:nvSpPr>
            <p:cNvPr id="263" name="Rectangle 262"/>
            <p:cNvSpPr/>
            <p:nvPr/>
          </p:nvSpPr>
          <p:spPr>
            <a:xfrm>
              <a:off x="7809568" y="1547630"/>
              <a:ext cx="505052" cy="261610"/>
            </a:xfrm>
            <a:prstGeom prst="rect">
              <a:avLst/>
            </a:prstGeom>
          </p:spPr>
          <p:txBody>
            <a:bodyPr wrap="square">
              <a:spAutoFit/>
            </a:bodyPr>
            <a:lstStyle/>
            <a:p>
              <a:pPr algn="ctr"/>
              <a:r>
                <a:rPr lang="en-US" sz="1050" b="1" dirty="0" smtClean="0"/>
                <a:t>VT</a:t>
              </a:r>
              <a:endParaRPr lang="en-US" sz="1200" b="1" dirty="0" smtClean="0"/>
            </a:p>
          </p:txBody>
        </p:sp>
        <p:sp>
          <p:nvSpPr>
            <p:cNvPr id="264" name="Rectangle 263"/>
            <p:cNvSpPr/>
            <p:nvPr/>
          </p:nvSpPr>
          <p:spPr>
            <a:xfrm>
              <a:off x="8060147" y="1333757"/>
              <a:ext cx="465519" cy="253916"/>
            </a:xfrm>
            <a:prstGeom prst="rect">
              <a:avLst/>
            </a:prstGeom>
          </p:spPr>
          <p:txBody>
            <a:bodyPr wrap="square">
              <a:spAutoFit/>
            </a:bodyPr>
            <a:lstStyle/>
            <a:p>
              <a:pPr algn="ctr"/>
              <a:r>
                <a:rPr lang="en-US" sz="1050" b="1" dirty="0" smtClean="0"/>
                <a:t>NH</a:t>
              </a:r>
            </a:p>
          </p:txBody>
        </p:sp>
        <p:sp>
          <p:nvSpPr>
            <p:cNvPr id="265" name="Rectangle 264"/>
            <p:cNvSpPr/>
            <p:nvPr/>
          </p:nvSpPr>
          <p:spPr>
            <a:xfrm>
              <a:off x="8375070" y="2944500"/>
              <a:ext cx="481760" cy="246221"/>
            </a:xfrm>
            <a:prstGeom prst="rect">
              <a:avLst/>
            </a:prstGeom>
          </p:spPr>
          <p:txBody>
            <a:bodyPr wrap="square">
              <a:spAutoFit/>
            </a:bodyPr>
            <a:lstStyle/>
            <a:p>
              <a:pPr algn="ctr"/>
              <a:r>
                <a:rPr lang="en-US" sz="1000" b="1" dirty="0" smtClean="0"/>
                <a:t>NJ</a:t>
              </a:r>
            </a:p>
          </p:txBody>
        </p:sp>
        <p:sp>
          <p:nvSpPr>
            <p:cNvPr id="266" name="Rectangle 265"/>
            <p:cNvSpPr/>
            <p:nvPr/>
          </p:nvSpPr>
          <p:spPr>
            <a:xfrm>
              <a:off x="8458200" y="3401542"/>
              <a:ext cx="513486" cy="246221"/>
            </a:xfrm>
            <a:prstGeom prst="rect">
              <a:avLst/>
            </a:prstGeom>
          </p:spPr>
          <p:txBody>
            <a:bodyPr wrap="square">
              <a:spAutoFit/>
            </a:bodyPr>
            <a:lstStyle/>
            <a:p>
              <a:pPr algn="ctr"/>
              <a:r>
                <a:rPr lang="en-US" sz="1000" b="1" dirty="0" smtClean="0"/>
                <a:t>MD</a:t>
              </a:r>
            </a:p>
          </p:txBody>
        </p:sp>
        <p:sp>
          <p:nvSpPr>
            <p:cNvPr id="267" name="Rectangle 266"/>
            <p:cNvSpPr/>
            <p:nvPr/>
          </p:nvSpPr>
          <p:spPr>
            <a:xfrm>
              <a:off x="8382000" y="3200400"/>
              <a:ext cx="478094" cy="246221"/>
            </a:xfrm>
            <a:prstGeom prst="rect">
              <a:avLst/>
            </a:prstGeom>
          </p:spPr>
          <p:txBody>
            <a:bodyPr wrap="square">
              <a:spAutoFit/>
            </a:bodyPr>
            <a:lstStyle/>
            <a:p>
              <a:pPr algn="ctr"/>
              <a:r>
                <a:rPr lang="en-US" sz="1000" b="1" dirty="0" smtClean="0"/>
                <a:t>DE</a:t>
              </a:r>
            </a:p>
          </p:txBody>
        </p:sp>
        <p:cxnSp>
          <p:nvCxnSpPr>
            <p:cNvPr id="268" name="Straight Connector 267"/>
            <p:cNvCxnSpPr/>
            <p:nvPr/>
          </p:nvCxnSpPr>
          <p:spPr>
            <a:xfrm flipH="1" flipV="1">
              <a:off x="8176993" y="3355846"/>
              <a:ext cx="357407" cy="149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Rectangle 268"/>
            <p:cNvSpPr/>
            <p:nvPr/>
          </p:nvSpPr>
          <p:spPr>
            <a:xfrm>
              <a:off x="8305800" y="3581400"/>
              <a:ext cx="513487" cy="400110"/>
            </a:xfrm>
            <a:prstGeom prst="rect">
              <a:avLst/>
            </a:prstGeom>
          </p:spPr>
          <p:txBody>
            <a:bodyPr wrap="square">
              <a:spAutoFit/>
            </a:bodyPr>
            <a:lstStyle/>
            <a:p>
              <a:pPr algn="ctr"/>
              <a:r>
                <a:rPr lang="en-US" sz="1000" b="1" dirty="0" smtClean="0"/>
                <a:t>D.C.</a:t>
              </a:r>
            </a:p>
            <a:p>
              <a:pPr algn="ctr"/>
              <a:endParaRPr lang="en-US" sz="1000" b="1" dirty="0" smtClean="0"/>
            </a:p>
          </p:txBody>
        </p:sp>
        <p:cxnSp>
          <p:nvCxnSpPr>
            <p:cNvPr id="270" name="Straight Connector 269"/>
            <p:cNvCxnSpPr>
              <a:endCxn id="309" idx="2"/>
            </p:cNvCxnSpPr>
            <p:nvPr/>
          </p:nvCxnSpPr>
          <p:spPr>
            <a:xfrm flipH="1" flipV="1">
              <a:off x="7808568" y="3262935"/>
              <a:ext cx="649632" cy="3946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Rectangle 270"/>
            <p:cNvSpPr/>
            <p:nvPr/>
          </p:nvSpPr>
          <p:spPr>
            <a:xfrm>
              <a:off x="8454255" y="2757675"/>
              <a:ext cx="481760" cy="246221"/>
            </a:xfrm>
            <a:prstGeom prst="rect">
              <a:avLst/>
            </a:prstGeom>
          </p:spPr>
          <p:txBody>
            <a:bodyPr wrap="square">
              <a:spAutoFit/>
            </a:bodyPr>
            <a:lstStyle/>
            <a:p>
              <a:pPr algn="ctr"/>
              <a:r>
                <a:rPr lang="en-US" sz="1000" b="1" dirty="0" smtClean="0"/>
                <a:t>CT</a:t>
              </a:r>
            </a:p>
          </p:txBody>
        </p:sp>
        <p:sp>
          <p:nvSpPr>
            <p:cNvPr id="272" name="Rectangle 271"/>
            <p:cNvSpPr/>
            <p:nvPr/>
          </p:nvSpPr>
          <p:spPr>
            <a:xfrm>
              <a:off x="8668590" y="2593685"/>
              <a:ext cx="481760" cy="246221"/>
            </a:xfrm>
            <a:prstGeom prst="rect">
              <a:avLst/>
            </a:prstGeom>
          </p:spPr>
          <p:txBody>
            <a:bodyPr wrap="square">
              <a:spAutoFit/>
            </a:bodyPr>
            <a:lstStyle/>
            <a:p>
              <a:pPr algn="ctr"/>
              <a:r>
                <a:rPr lang="en-US" sz="1000" b="1" dirty="0" smtClean="0"/>
                <a:t>RI</a:t>
              </a:r>
            </a:p>
          </p:txBody>
        </p:sp>
        <p:sp>
          <p:nvSpPr>
            <p:cNvPr id="273" name="Rectangle 272"/>
            <p:cNvSpPr/>
            <p:nvPr/>
          </p:nvSpPr>
          <p:spPr>
            <a:xfrm>
              <a:off x="8694025" y="2178015"/>
              <a:ext cx="481760" cy="246221"/>
            </a:xfrm>
            <a:prstGeom prst="rect">
              <a:avLst/>
            </a:prstGeom>
          </p:spPr>
          <p:txBody>
            <a:bodyPr wrap="square">
              <a:spAutoFit/>
            </a:bodyPr>
            <a:lstStyle/>
            <a:p>
              <a:pPr algn="ctr"/>
              <a:r>
                <a:rPr lang="en-US" sz="1000" b="1" dirty="0" smtClean="0"/>
                <a:t>MA</a:t>
              </a:r>
            </a:p>
          </p:txBody>
        </p:sp>
        <p:pic>
          <p:nvPicPr>
            <p:cNvPr id="274" name="Picture 29"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3937" y="3602037"/>
              <a:ext cx="188913" cy="176213"/>
            </a:xfrm>
            <a:prstGeom prst="rect">
              <a:avLst/>
            </a:prstGeom>
            <a:noFill/>
            <a:extLst>
              <a:ext uri="{909E8E84-426E-40DD-AFC4-6F175D3DCCD1}">
                <a14:hiddenFill xmlns:a14="http://schemas.microsoft.com/office/drawing/2010/main">
                  <a:solidFill>
                    <a:srgbClr val="FFFFFF"/>
                  </a:solidFill>
                </a14:hiddenFill>
              </a:ext>
            </a:extLst>
          </p:spPr>
        </p:pic>
        <p:pic>
          <p:nvPicPr>
            <p:cNvPr id="275" name="Picture 29"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5087" y="2616200"/>
              <a:ext cx="188913" cy="176213"/>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25"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4232" y="2362200"/>
              <a:ext cx="194034" cy="180990"/>
            </a:xfrm>
            <a:prstGeom prst="rect">
              <a:avLst/>
            </a:prstGeom>
            <a:noFill/>
            <a:extLst>
              <a:ext uri="{909E8E84-426E-40DD-AFC4-6F175D3DCCD1}">
                <a14:hiddenFill xmlns:a14="http://schemas.microsoft.com/office/drawing/2010/main">
                  <a:solidFill>
                    <a:srgbClr val="FFFFFF"/>
                  </a:solidFill>
                </a14:hiddenFill>
              </a:ext>
            </a:extLst>
          </p:spPr>
        </p:pic>
        <p:pic>
          <p:nvPicPr>
            <p:cNvPr id="277" name="Picture 25"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97900" y="2413000"/>
              <a:ext cx="194034" cy="180990"/>
            </a:xfrm>
            <a:prstGeom prst="rect">
              <a:avLst/>
            </a:prstGeom>
            <a:noFill/>
            <a:extLst>
              <a:ext uri="{909E8E84-426E-40DD-AFC4-6F175D3DCCD1}">
                <a14:hiddenFill xmlns:a14="http://schemas.microsoft.com/office/drawing/2010/main">
                  <a:solidFill>
                    <a:srgbClr val="FFFFFF"/>
                  </a:solidFill>
                </a14:hiddenFill>
              </a:ext>
            </a:extLst>
          </p:spPr>
        </p:pic>
        <p:pic>
          <p:nvPicPr>
            <p:cNvPr id="278" name="Picture 29"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9350" y="2825750"/>
              <a:ext cx="188913" cy="17621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9"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8100" y="2825750"/>
              <a:ext cx="188913" cy="176213"/>
            </a:xfrm>
            <a:prstGeom prst="rect">
              <a:avLst/>
            </a:prstGeom>
            <a:noFill/>
            <a:extLst>
              <a:ext uri="{909E8E84-426E-40DD-AFC4-6F175D3DCCD1}">
                <a14:hiddenFill xmlns:a14="http://schemas.microsoft.com/office/drawing/2010/main">
                  <a:solidFill>
                    <a:srgbClr val="FFFFFF"/>
                  </a:solidFill>
                </a14:hiddenFill>
              </a:ext>
            </a:extLst>
          </p:spPr>
        </p:pic>
        <p:sp>
          <p:nvSpPr>
            <p:cNvPr id="280" name="TextBox 279"/>
            <p:cNvSpPr txBox="1"/>
            <p:nvPr/>
          </p:nvSpPr>
          <p:spPr>
            <a:xfrm>
              <a:off x="1700510" y="34767"/>
              <a:ext cx="6737163" cy="1107996"/>
            </a:xfrm>
            <a:prstGeom prst="rect">
              <a:avLst/>
            </a:prstGeom>
            <a:noFill/>
            <a:effectLst/>
            <a:scene3d>
              <a:camera prst="orthographicFront"/>
              <a:lightRig rig="threePt" dir="t"/>
            </a:scene3d>
            <a:sp3d>
              <a:bevelT/>
            </a:sp3d>
          </p:spPr>
          <p:txBody>
            <a:bodyPr wrap="none" rtlCol="0">
              <a:spAutoFit/>
              <a:sp3d/>
            </a:bodyPr>
            <a:lstStyle/>
            <a:p>
              <a:pPr algn="ctr"/>
              <a:r>
                <a:rPr lang="en-US" sz="2400" b="1" dirty="0" smtClean="0"/>
                <a:t>Addiction Medicine (ADM) </a:t>
              </a:r>
            </a:p>
            <a:p>
              <a:pPr algn="ctr"/>
              <a:r>
                <a:rPr lang="en-US" sz="2400" b="1" dirty="0" smtClean="0"/>
                <a:t>Fellowship Training Programs, 2017</a:t>
              </a:r>
            </a:p>
            <a:p>
              <a:pPr algn="ctr"/>
              <a:r>
                <a:rPr lang="en-US" b="1" dirty="0" smtClean="0"/>
                <a:t>Currently 45 Programs in U.S.      Goal: 125 Funded Programs by 2025</a:t>
              </a:r>
              <a:endParaRPr lang="en-US" b="1" dirty="0"/>
            </a:p>
          </p:txBody>
        </p:sp>
        <p:sp>
          <p:nvSpPr>
            <p:cNvPr id="281" name="TextBox 280"/>
            <p:cNvSpPr txBox="1"/>
            <p:nvPr/>
          </p:nvSpPr>
          <p:spPr>
            <a:xfrm>
              <a:off x="1098175" y="6269452"/>
              <a:ext cx="4045329" cy="553998"/>
            </a:xfrm>
            <a:prstGeom prst="rect">
              <a:avLst/>
            </a:prstGeom>
            <a:noFill/>
          </p:spPr>
          <p:txBody>
            <a:bodyPr wrap="square" rtlCol="0">
              <a:spAutoFit/>
            </a:bodyPr>
            <a:lstStyle/>
            <a:p>
              <a:r>
                <a:rPr lang="en-US" sz="1000" dirty="0"/>
                <a:t>NOTE:  Star locations are not exact. For more information on precise location and capacity of ADM Fellowship Training Programs, see “The Addiction Medicine Foundation Fellowship Training Programs </a:t>
              </a:r>
              <a:r>
                <a:rPr lang="en-US" sz="1000" u="sng" dirty="0">
                  <a:hlinkClick r:id="rId4"/>
                </a:rPr>
                <a:t>9/26/2017</a:t>
              </a:r>
              <a:r>
                <a:rPr lang="en-US" sz="1000" dirty="0"/>
                <a:t>.”</a:t>
              </a:r>
            </a:p>
          </p:txBody>
        </p:sp>
        <p:sp>
          <p:nvSpPr>
            <p:cNvPr id="282" name="Rounded Rectangle 281"/>
            <p:cNvSpPr/>
            <p:nvPr/>
          </p:nvSpPr>
          <p:spPr>
            <a:xfrm>
              <a:off x="5816621" y="5867399"/>
              <a:ext cx="838201" cy="239898"/>
            </a:xfrm>
            <a:prstGeom prst="round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prstClr val="black"/>
                  </a:solidFill>
                </a:rPr>
                <a:t>KEY</a:t>
              </a:r>
              <a:endParaRPr lang="en-US" sz="1200" b="1" dirty="0">
                <a:solidFill>
                  <a:prstClr val="black"/>
                </a:solidFill>
              </a:endParaRPr>
            </a:p>
          </p:txBody>
        </p:sp>
        <p:sp>
          <p:nvSpPr>
            <p:cNvPr id="283" name="Rectangle 282"/>
            <p:cNvSpPr/>
            <p:nvPr/>
          </p:nvSpPr>
          <p:spPr>
            <a:xfrm>
              <a:off x="5638801" y="6096000"/>
              <a:ext cx="1143000" cy="401501"/>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4" name="TextBox 283"/>
            <p:cNvSpPr txBox="1"/>
            <p:nvPr/>
          </p:nvSpPr>
          <p:spPr>
            <a:xfrm>
              <a:off x="5848552" y="6132800"/>
              <a:ext cx="1121694" cy="338554"/>
            </a:xfrm>
            <a:prstGeom prst="rect">
              <a:avLst/>
            </a:prstGeom>
            <a:noFill/>
          </p:spPr>
          <p:txBody>
            <a:bodyPr wrap="square" rtlCol="0">
              <a:spAutoFit/>
            </a:bodyPr>
            <a:lstStyle/>
            <a:p>
              <a:r>
                <a:rPr lang="en-US" sz="800" dirty="0">
                  <a:solidFill>
                    <a:prstClr val="black"/>
                  </a:solidFill>
                </a:rPr>
                <a:t>ADM </a:t>
              </a:r>
              <a:r>
                <a:rPr lang="en-US" sz="800" dirty="0" smtClean="0">
                  <a:solidFill>
                    <a:prstClr val="black"/>
                  </a:solidFill>
                </a:rPr>
                <a:t>Fellowship Training Programs</a:t>
              </a:r>
              <a:endParaRPr lang="en-US" sz="800" dirty="0">
                <a:solidFill>
                  <a:prstClr val="black"/>
                </a:solidFill>
              </a:endParaRPr>
            </a:p>
          </p:txBody>
        </p:sp>
        <p:pic>
          <p:nvPicPr>
            <p:cNvPr id="285" name="Picture 34"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1240" y="6176481"/>
              <a:ext cx="188912" cy="176213"/>
            </a:xfrm>
            <a:prstGeom prst="rect">
              <a:avLst/>
            </a:prstGeom>
            <a:noFill/>
            <a:extLst>
              <a:ext uri="{909E8E84-426E-40DD-AFC4-6F175D3DCCD1}">
                <a14:hiddenFill xmlns:a14="http://schemas.microsoft.com/office/drawing/2010/main">
                  <a:solidFill>
                    <a:srgbClr val="FFFFFF"/>
                  </a:solidFill>
                </a14:hiddenFill>
              </a:ext>
            </a:extLst>
          </p:spPr>
        </p:pic>
        <p:pic>
          <p:nvPicPr>
            <p:cNvPr id="286" name="Picture 41"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297" y="2818816"/>
              <a:ext cx="188912" cy="176212"/>
            </a:xfrm>
            <a:prstGeom prst="rect">
              <a:avLst/>
            </a:prstGeom>
            <a:noFill/>
            <a:extLst>
              <a:ext uri="{909E8E84-426E-40DD-AFC4-6F175D3DCCD1}">
                <a14:hiddenFill xmlns:a14="http://schemas.microsoft.com/office/drawing/2010/main">
                  <a:solidFill>
                    <a:srgbClr val="FFFFFF"/>
                  </a:solidFill>
                </a14:hiddenFill>
              </a:ext>
            </a:extLst>
          </p:spPr>
        </p:pic>
        <p:pic>
          <p:nvPicPr>
            <p:cNvPr id="287" name="Picture 49" descr="C:\Users\sranje\Desktop\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645" y="3722344"/>
              <a:ext cx="188913" cy="1762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2475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2857" y="381000"/>
            <a:ext cx="9144000" cy="5806849"/>
          </a:xfrm>
        </p:spPr>
        <p:txBody>
          <a:bodyPr>
            <a:normAutofit fontScale="90000"/>
          </a:bodyPr>
          <a:lstStyle/>
          <a:p>
            <a:r>
              <a:rPr lang="en-US" sz="4400" b="1" dirty="0"/>
              <a:t>Addiction Medicine: </a:t>
            </a:r>
            <a:r>
              <a:rPr lang="en-US" sz="4400" dirty="0"/>
              <a:t/>
            </a:r>
            <a:br>
              <a:rPr lang="en-US" sz="4400" dirty="0"/>
            </a:br>
            <a:r>
              <a:rPr lang="en-US" sz="4400" b="1" dirty="0"/>
              <a:t>The Urgent Need for Trained Physicians</a:t>
            </a:r>
            <a:r>
              <a:rPr lang="en-US" sz="4400" dirty="0"/>
              <a:t/>
            </a:r>
            <a:br>
              <a:rPr lang="en-US" sz="4400" dirty="0"/>
            </a:br>
            <a:r>
              <a:rPr lang="en-US" sz="2700" b="1" dirty="0"/>
              <a:t> </a:t>
            </a:r>
            <a:r>
              <a:rPr lang="en-US" sz="2700" dirty="0"/>
              <a:t/>
            </a:r>
            <a:br>
              <a:rPr lang="en-US" sz="2700" dirty="0"/>
            </a:br>
            <a:r>
              <a:rPr lang="en-US" sz="2700" i="1" dirty="0"/>
              <a:t>A Congressional Briefing Sponsored </a:t>
            </a:r>
            <a:r>
              <a:rPr lang="en-US" sz="2700" i="1" dirty="0" smtClean="0"/>
              <a:t>by</a:t>
            </a:r>
            <a:br>
              <a:rPr lang="en-US" sz="2700" i="1" dirty="0" smtClean="0"/>
            </a:br>
            <a:r>
              <a:rPr lang="en-US" sz="2700" b="1" dirty="0"/>
              <a:t/>
            </a:r>
            <a:br>
              <a:rPr lang="en-US" sz="2700" b="1" dirty="0"/>
            </a:br>
            <a:r>
              <a:rPr lang="en-US" sz="2700" b="1" dirty="0"/>
              <a:t>The Addiction Medicine </a:t>
            </a:r>
            <a:r>
              <a:rPr lang="en-US" sz="2700" b="1" dirty="0" smtClean="0"/>
              <a:t>Foundation</a:t>
            </a:r>
            <a:br>
              <a:rPr lang="en-US" sz="2700" b="1" dirty="0" smtClean="0"/>
            </a:br>
            <a:r>
              <a:rPr lang="en-US" sz="2700" b="1" dirty="0"/>
              <a:t/>
            </a:r>
            <a:br>
              <a:rPr lang="en-US" sz="2700" b="1" dirty="0"/>
            </a:br>
            <a:r>
              <a:rPr lang="en-US" sz="2700" i="1" dirty="0"/>
              <a:t>In cooperation </a:t>
            </a:r>
            <a:r>
              <a:rPr lang="en-US" sz="2700" i="1" dirty="0" smtClean="0"/>
              <a:t>with</a:t>
            </a:r>
            <a:br>
              <a:rPr lang="en-US" sz="2700" i="1" dirty="0" smtClean="0"/>
            </a:br>
            <a:r>
              <a:rPr lang="en-US" sz="2700" dirty="0"/>
              <a:t/>
            </a:r>
            <a:br>
              <a:rPr lang="en-US" sz="2700" dirty="0"/>
            </a:br>
            <a:r>
              <a:rPr lang="en-US" sz="2700" b="1" dirty="0"/>
              <a:t>The Congressional Prescription Drug Abuse Caucus</a:t>
            </a:r>
            <a:r>
              <a:rPr lang="en-US" sz="2700" dirty="0"/>
              <a:t/>
            </a:r>
            <a:br>
              <a:rPr lang="en-US" sz="2700" dirty="0"/>
            </a:br>
            <a:r>
              <a:rPr lang="en-US" sz="2700" b="1" dirty="0"/>
              <a:t>The Congressional Addiction, Treatment and Recovery Caucus </a:t>
            </a:r>
            <a:r>
              <a:rPr lang="en-US" sz="2700" dirty="0"/>
              <a:t/>
            </a:r>
            <a:br>
              <a:rPr lang="en-US" sz="2700" dirty="0"/>
            </a:br>
            <a:r>
              <a:rPr lang="en-US" sz="2700" b="1" dirty="0"/>
              <a:t>The Congressional Bipartisan Heroin Task Force </a:t>
            </a:r>
            <a:r>
              <a:rPr lang="en-US" dirty="0"/>
              <a:t/>
            </a:r>
            <a:br>
              <a:rPr lang="en-US" dirty="0"/>
            </a:br>
            <a:r>
              <a:rPr lang="en-US" sz="4000" b="1" dirty="0"/>
              <a:t> </a:t>
            </a:r>
            <a:br>
              <a:rPr lang="en-US" sz="4000" b="1" dirty="0"/>
            </a:br>
            <a:r>
              <a:rPr lang="en-US" sz="2200" dirty="0" smtClean="0"/>
              <a:t>September </a:t>
            </a:r>
            <a:r>
              <a:rPr lang="en-US" sz="2200" dirty="0"/>
              <a:t>26, 2017</a:t>
            </a:r>
            <a:r>
              <a:rPr lang="en-US" sz="2200" b="1" dirty="0"/>
              <a:t/>
            </a:r>
            <a:br>
              <a:rPr lang="en-US" sz="2200" b="1" dirty="0"/>
            </a:br>
            <a:endParaRPr lang="en-US" sz="22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01283" y="132564"/>
            <a:ext cx="1545876" cy="1515307"/>
          </a:xfrm>
          <a:prstGeom prst="rect">
            <a:avLst/>
          </a:prstGeom>
        </p:spPr>
      </p:pic>
    </p:spTree>
    <p:extLst>
      <p:ext uri="{BB962C8B-B14F-4D97-AF65-F5344CB8AC3E}">
        <p14:creationId xmlns:p14="http://schemas.microsoft.com/office/powerpoint/2010/main" val="3969030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6" descr="C:\Users\mryan1\AppData\Local\Microsoft\Windows\Temporary Internet Files\Content.Outlook\TY12DIQW\NIH_NIAAA_Master_Logo_2Color.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627699" y="6172200"/>
            <a:ext cx="236110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http://cdn.imedicalapps.com/wp-content/uploads/2011/09/HHS-logo.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1" y="6172200"/>
            <a:ext cx="711200" cy="533400"/>
          </a:xfrm>
          <a:prstGeom prst="ellipse">
            <a:avLst/>
          </a:prstGeom>
          <a:ln w="63500" cap="rnd">
            <a:solidFill>
              <a:srgbClr val="202557"/>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1524003" y="5839464"/>
            <a:ext cx="9550401" cy="66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ctr" rtl="0" eaLnBrk="0" fontAlgn="base" hangingPunct="0">
              <a:spcBef>
                <a:spcPct val="10000"/>
              </a:spcBef>
              <a:spcAft>
                <a:spcPct val="0"/>
              </a:spcAft>
              <a:buClr>
                <a:schemeClr val="accent1"/>
              </a:buClr>
              <a:buSzPct val="125000"/>
              <a:buNone/>
              <a:defRPr sz="2100">
                <a:solidFill>
                  <a:schemeClr val="tx1"/>
                </a:solidFill>
                <a:latin typeface="+mn-lt"/>
                <a:ea typeface="ＭＳ Ｐゴシック" charset="-128"/>
                <a:cs typeface="ＭＳ Ｐゴシック" charset="-128"/>
              </a:defRPr>
            </a:lvl1pPr>
            <a:lvl2pPr marL="457200" indent="0" algn="ctr" rtl="0" eaLnBrk="0" fontAlgn="base" hangingPunct="0">
              <a:spcBef>
                <a:spcPct val="10000"/>
              </a:spcBef>
              <a:spcAft>
                <a:spcPct val="0"/>
              </a:spcAft>
              <a:buClr>
                <a:schemeClr val="accent1"/>
              </a:buClr>
              <a:buNone/>
              <a:defRPr sz="2100">
                <a:solidFill>
                  <a:schemeClr val="tx1"/>
                </a:solidFill>
                <a:latin typeface="+mn-lt"/>
                <a:ea typeface="ＭＳ Ｐゴシック" pitchFamily="-111" charset="-128"/>
              </a:defRPr>
            </a:lvl2pPr>
            <a:lvl3pPr marL="914400" indent="0" algn="ctr" rtl="0" eaLnBrk="0" fontAlgn="base" hangingPunct="0">
              <a:spcBef>
                <a:spcPct val="10000"/>
              </a:spcBef>
              <a:spcAft>
                <a:spcPct val="0"/>
              </a:spcAft>
              <a:buNone/>
              <a:defRPr sz="2400">
                <a:solidFill>
                  <a:schemeClr val="tx1"/>
                </a:solidFill>
                <a:latin typeface="+mn-lt"/>
                <a:ea typeface="ＭＳ Ｐゴシック" pitchFamily="-111" charset="-128"/>
              </a:defRPr>
            </a:lvl3pPr>
            <a:lvl4pPr marL="1371600" indent="0" algn="ctr" rtl="0" eaLnBrk="0" fontAlgn="base" hangingPunct="0">
              <a:spcBef>
                <a:spcPct val="10000"/>
              </a:spcBef>
              <a:spcAft>
                <a:spcPct val="0"/>
              </a:spcAft>
              <a:buNone/>
              <a:defRPr sz="2400">
                <a:solidFill>
                  <a:schemeClr val="tx1"/>
                </a:solidFill>
                <a:latin typeface="+mn-lt"/>
                <a:ea typeface="ＭＳ Ｐゴシック" pitchFamily="-111" charset="-128"/>
              </a:defRPr>
            </a:lvl4pPr>
            <a:lvl5pPr marL="1828800" indent="0" algn="ctr" rtl="0" eaLnBrk="0" fontAlgn="base" hangingPunct="0">
              <a:spcBef>
                <a:spcPct val="10000"/>
              </a:spcBef>
              <a:spcAft>
                <a:spcPct val="0"/>
              </a:spcAft>
              <a:buNone/>
              <a:defRPr sz="2400">
                <a:solidFill>
                  <a:schemeClr val="tx1"/>
                </a:solidFill>
                <a:latin typeface="+mn-lt"/>
                <a:ea typeface="ＭＳ Ｐゴシック" pitchFamily="-111" charset="-128"/>
              </a:defRPr>
            </a:lvl5pPr>
            <a:lvl6pPr marL="2286000" indent="0" algn="ctr" rtl="0" eaLnBrk="0" fontAlgn="base" hangingPunct="0">
              <a:spcBef>
                <a:spcPct val="10000"/>
              </a:spcBef>
              <a:spcAft>
                <a:spcPct val="0"/>
              </a:spcAft>
              <a:buNone/>
              <a:defRPr sz="2400">
                <a:solidFill>
                  <a:schemeClr val="tx1"/>
                </a:solidFill>
                <a:latin typeface="+mn-lt"/>
                <a:ea typeface="ＭＳ Ｐゴシック" pitchFamily="-111" charset="-128"/>
              </a:defRPr>
            </a:lvl6pPr>
            <a:lvl7pPr marL="2743200" indent="0" algn="ctr" rtl="0" eaLnBrk="0" fontAlgn="base" hangingPunct="0">
              <a:spcBef>
                <a:spcPct val="10000"/>
              </a:spcBef>
              <a:spcAft>
                <a:spcPct val="0"/>
              </a:spcAft>
              <a:buNone/>
              <a:defRPr sz="2400">
                <a:solidFill>
                  <a:schemeClr val="tx1"/>
                </a:solidFill>
                <a:latin typeface="+mn-lt"/>
                <a:ea typeface="ＭＳ Ｐゴシック" pitchFamily="-111" charset="-128"/>
              </a:defRPr>
            </a:lvl7pPr>
            <a:lvl8pPr marL="3200400" indent="0" algn="ctr" rtl="0" eaLnBrk="0" fontAlgn="base" hangingPunct="0">
              <a:spcBef>
                <a:spcPct val="10000"/>
              </a:spcBef>
              <a:spcAft>
                <a:spcPct val="0"/>
              </a:spcAft>
              <a:buNone/>
              <a:defRPr sz="2400">
                <a:solidFill>
                  <a:schemeClr val="tx1"/>
                </a:solidFill>
                <a:latin typeface="+mn-lt"/>
                <a:ea typeface="ＭＳ Ｐゴシック" pitchFamily="-111" charset="-128"/>
              </a:defRPr>
            </a:lvl8pPr>
            <a:lvl9pPr marL="3657600" indent="0" algn="ctr" rtl="0" eaLnBrk="0" fontAlgn="base" hangingPunct="0">
              <a:spcBef>
                <a:spcPct val="10000"/>
              </a:spcBef>
              <a:spcAft>
                <a:spcPct val="0"/>
              </a:spcAft>
              <a:buNone/>
              <a:defRPr sz="2400">
                <a:solidFill>
                  <a:schemeClr val="tx1"/>
                </a:solidFill>
                <a:latin typeface="+mn-lt"/>
                <a:ea typeface="ＭＳ Ｐゴシック" pitchFamily="-111" charset="-128"/>
              </a:defRPr>
            </a:lvl9pPr>
          </a:lstStyle>
          <a:p>
            <a:pPr>
              <a:buClr>
                <a:srgbClr val="FF9933"/>
              </a:buClr>
            </a:pPr>
            <a:r>
              <a:rPr lang="en-US" sz="2000" b="1" kern="0" dirty="0">
                <a:solidFill>
                  <a:srgbClr val="FFFF00"/>
                </a:solidFill>
                <a:ea typeface="ＭＳ Ｐゴシック" charset="0"/>
              </a:rPr>
              <a:t>September 26, 2017</a:t>
            </a:r>
          </a:p>
        </p:txBody>
      </p:sp>
      <p:sp>
        <p:nvSpPr>
          <p:cNvPr id="9" name="Rectangle 2"/>
          <p:cNvSpPr txBox="1">
            <a:spLocks noChangeArrowheads="1"/>
          </p:cNvSpPr>
          <p:nvPr/>
        </p:nvSpPr>
        <p:spPr bwMode="auto">
          <a:xfrm>
            <a:off x="1016003" y="172321"/>
            <a:ext cx="10515600" cy="665552"/>
          </a:xfrm>
          <a:prstGeom prst="rect">
            <a:avLst/>
          </a:prstGeom>
          <a:noFill/>
          <a:ln w="9525">
            <a:noFill/>
            <a:miter lim="800000"/>
            <a:headEnd/>
            <a:tailEnd/>
          </a:ln>
        </p:spPr>
        <p:txBody>
          <a:bodyPr vert="horz" wrap="square" lIns="0" tIns="0" rIns="0" bIns="0" numCol="1" anchor="t" anchorCtr="1" compatLnSpc="1">
            <a:prstTxWarp prst="textNoShape">
              <a:avLst/>
            </a:prstTxWarp>
          </a:bodyPr>
          <a:lstStyle>
            <a:lvl1pPr algn="ctr" rtl="0" eaLnBrk="0" fontAlgn="base" hangingPunct="0">
              <a:spcBef>
                <a:spcPct val="0"/>
              </a:spcBef>
              <a:spcAft>
                <a:spcPct val="0"/>
              </a:spcAft>
              <a:defRPr sz="28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2800" b="1">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2800" b="1">
                <a:solidFill>
                  <a:schemeClr val="tx2"/>
                </a:solidFill>
                <a:latin typeface="Arial" charset="0"/>
              </a:defRPr>
            </a:lvl6pPr>
            <a:lvl7pPr marL="914400" algn="ctr" rtl="0" eaLnBrk="0" fontAlgn="base" hangingPunct="0">
              <a:spcBef>
                <a:spcPct val="0"/>
              </a:spcBef>
              <a:spcAft>
                <a:spcPct val="0"/>
              </a:spcAft>
              <a:defRPr sz="2800" b="1">
                <a:solidFill>
                  <a:schemeClr val="tx2"/>
                </a:solidFill>
                <a:latin typeface="Arial" charset="0"/>
              </a:defRPr>
            </a:lvl7pPr>
            <a:lvl8pPr marL="1371600" algn="ctr" rtl="0" eaLnBrk="0" fontAlgn="base" hangingPunct="0">
              <a:spcBef>
                <a:spcPct val="0"/>
              </a:spcBef>
              <a:spcAft>
                <a:spcPct val="0"/>
              </a:spcAft>
              <a:defRPr sz="2800" b="1">
                <a:solidFill>
                  <a:schemeClr val="tx2"/>
                </a:solidFill>
                <a:latin typeface="Arial" charset="0"/>
              </a:defRPr>
            </a:lvl8pPr>
            <a:lvl9pPr marL="1828800" algn="ctr" rtl="0" eaLnBrk="0" fontAlgn="base" hangingPunct="0">
              <a:spcBef>
                <a:spcPct val="0"/>
              </a:spcBef>
              <a:spcAft>
                <a:spcPct val="0"/>
              </a:spcAft>
              <a:defRPr sz="2800" b="1">
                <a:solidFill>
                  <a:schemeClr val="tx2"/>
                </a:solidFill>
                <a:latin typeface="Arial" charset="0"/>
              </a:defRPr>
            </a:lvl9pPr>
          </a:lstStyle>
          <a:p>
            <a:r>
              <a:rPr lang="en-US" sz="3200" dirty="0">
                <a:solidFill>
                  <a:srgbClr val="FFFF00"/>
                </a:solidFill>
                <a:ea typeface="Calibri" panose="020F0502020204030204" pitchFamily="34" charset="0"/>
                <a:cs typeface="Times New Roman" panose="02020603050405020304" pitchFamily="18" charset="0"/>
              </a:rPr>
              <a:t>Addiction Medicine: The Urgent Need for Trained Physicians</a:t>
            </a:r>
            <a:endParaRPr lang="en-US" sz="3200" kern="0" dirty="0">
              <a:solidFill>
                <a:srgbClr val="FFFF00"/>
              </a:solidFill>
              <a:ea typeface="ＭＳ Ｐゴシック" charset="0"/>
            </a:endParaRPr>
          </a:p>
        </p:txBody>
      </p:sp>
      <p:sp>
        <p:nvSpPr>
          <p:cNvPr id="10" name="Rectangle 3"/>
          <p:cNvSpPr txBox="1">
            <a:spLocks noChangeArrowheads="1"/>
          </p:cNvSpPr>
          <p:nvPr/>
        </p:nvSpPr>
        <p:spPr bwMode="auto">
          <a:xfrm>
            <a:off x="1279828" y="4402075"/>
            <a:ext cx="10060517" cy="1219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spcBef>
                <a:spcPct val="10000"/>
              </a:spcBef>
              <a:spcAft>
                <a:spcPct val="0"/>
              </a:spcAft>
              <a:buClr>
                <a:schemeClr val="accent1"/>
              </a:buClr>
              <a:buSzPct val="125000"/>
              <a:buNone/>
              <a:defRPr sz="2100">
                <a:solidFill>
                  <a:schemeClr val="tx1"/>
                </a:solidFill>
                <a:latin typeface="+mn-lt"/>
                <a:ea typeface="ＭＳ Ｐゴシック" charset="-128"/>
                <a:cs typeface="ＭＳ Ｐゴシック" charset="-128"/>
              </a:defRPr>
            </a:lvl1pPr>
            <a:lvl2pPr marL="457200" indent="0" algn="ctr" rtl="0" eaLnBrk="0" fontAlgn="base" hangingPunct="0">
              <a:spcBef>
                <a:spcPct val="10000"/>
              </a:spcBef>
              <a:spcAft>
                <a:spcPct val="0"/>
              </a:spcAft>
              <a:buClr>
                <a:schemeClr val="accent1"/>
              </a:buClr>
              <a:buNone/>
              <a:defRPr sz="2100">
                <a:solidFill>
                  <a:schemeClr val="tx1"/>
                </a:solidFill>
                <a:latin typeface="+mn-lt"/>
                <a:ea typeface="ＭＳ Ｐゴシック" charset="-128"/>
              </a:defRPr>
            </a:lvl2pPr>
            <a:lvl3pPr marL="914400" indent="0" algn="ctr" rtl="0" eaLnBrk="0" fontAlgn="base" hangingPunct="0">
              <a:spcBef>
                <a:spcPct val="10000"/>
              </a:spcBef>
              <a:spcAft>
                <a:spcPct val="0"/>
              </a:spcAft>
              <a:buNone/>
              <a:defRPr sz="2400">
                <a:solidFill>
                  <a:schemeClr val="tx1"/>
                </a:solidFill>
                <a:latin typeface="+mn-lt"/>
                <a:ea typeface="ＭＳ Ｐゴシック" charset="-128"/>
              </a:defRPr>
            </a:lvl3pPr>
            <a:lvl4pPr marL="1371600" indent="0" algn="ctr" rtl="0" eaLnBrk="0" fontAlgn="base" hangingPunct="0">
              <a:spcBef>
                <a:spcPct val="10000"/>
              </a:spcBef>
              <a:spcAft>
                <a:spcPct val="0"/>
              </a:spcAft>
              <a:buNone/>
              <a:defRPr sz="2400">
                <a:solidFill>
                  <a:schemeClr val="tx1"/>
                </a:solidFill>
                <a:latin typeface="+mn-lt"/>
                <a:ea typeface="ＭＳ Ｐゴシック" charset="-128"/>
              </a:defRPr>
            </a:lvl4pPr>
            <a:lvl5pPr marL="1828800" indent="0" algn="ctr" rtl="0" eaLnBrk="0" fontAlgn="base" hangingPunct="0">
              <a:spcBef>
                <a:spcPct val="10000"/>
              </a:spcBef>
              <a:spcAft>
                <a:spcPct val="0"/>
              </a:spcAft>
              <a:buNone/>
              <a:defRPr sz="2400">
                <a:solidFill>
                  <a:schemeClr val="tx1"/>
                </a:solidFill>
                <a:latin typeface="+mn-lt"/>
                <a:ea typeface="ＭＳ Ｐゴシック" charset="-128"/>
              </a:defRPr>
            </a:lvl5pPr>
            <a:lvl6pPr marL="2286000" indent="0" algn="ctr" rtl="0" eaLnBrk="0" fontAlgn="base" hangingPunct="0">
              <a:spcBef>
                <a:spcPct val="10000"/>
              </a:spcBef>
              <a:spcAft>
                <a:spcPct val="0"/>
              </a:spcAft>
              <a:buNone/>
              <a:defRPr sz="2400">
                <a:solidFill>
                  <a:schemeClr val="tx1"/>
                </a:solidFill>
                <a:latin typeface="+mn-lt"/>
                <a:ea typeface="ＭＳ Ｐゴシック" charset="-128"/>
              </a:defRPr>
            </a:lvl6pPr>
            <a:lvl7pPr marL="2743200" indent="0" algn="ctr" rtl="0" eaLnBrk="0" fontAlgn="base" hangingPunct="0">
              <a:spcBef>
                <a:spcPct val="10000"/>
              </a:spcBef>
              <a:spcAft>
                <a:spcPct val="0"/>
              </a:spcAft>
              <a:buNone/>
              <a:defRPr sz="2400">
                <a:solidFill>
                  <a:schemeClr val="tx1"/>
                </a:solidFill>
                <a:latin typeface="+mn-lt"/>
                <a:ea typeface="ＭＳ Ｐゴシック" charset="-128"/>
              </a:defRPr>
            </a:lvl7pPr>
            <a:lvl8pPr marL="3200400" indent="0" algn="ctr" rtl="0" eaLnBrk="0" fontAlgn="base" hangingPunct="0">
              <a:spcBef>
                <a:spcPct val="10000"/>
              </a:spcBef>
              <a:spcAft>
                <a:spcPct val="0"/>
              </a:spcAft>
              <a:buNone/>
              <a:defRPr sz="2400">
                <a:solidFill>
                  <a:schemeClr val="tx1"/>
                </a:solidFill>
                <a:latin typeface="+mn-lt"/>
                <a:ea typeface="ＭＳ Ｐゴシック" charset="-128"/>
              </a:defRPr>
            </a:lvl8pPr>
            <a:lvl9pPr marL="3657600" indent="0" algn="ctr" rtl="0" eaLnBrk="0" fontAlgn="base" hangingPunct="0">
              <a:spcBef>
                <a:spcPct val="10000"/>
              </a:spcBef>
              <a:spcAft>
                <a:spcPct val="0"/>
              </a:spcAft>
              <a:buNone/>
              <a:defRPr sz="2400">
                <a:solidFill>
                  <a:schemeClr val="tx1"/>
                </a:solidFill>
                <a:latin typeface="+mn-lt"/>
                <a:ea typeface="ＭＳ Ｐゴシック" charset="-128"/>
              </a:defRPr>
            </a:lvl9pPr>
          </a:lstStyle>
          <a:p>
            <a:pPr>
              <a:buClr>
                <a:srgbClr val="FF9933"/>
              </a:buClr>
            </a:pPr>
            <a:r>
              <a:rPr lang="en-US" sz="2000" b="1" kern="0" dirty="0">
                <a:solidFill>
                  <a:srgbClr val="FFFFFF"/>
                </a:solidFill>
                <a:ea typeface="ＭＳ Ｐゴシック" charset="0"/>
              </a:rPr>
              <a:t>George F. Koob, Ph.D.</a:t>
            </a:r>
          </a:p>
          <a:p>
            <a:pPr>
              <a:buClr>
                <a:srgbClr val="FF9933"/>
              </a:buClr>
            </a:pPr>
            <a:r>
              <a:rPr lang="en-US" sz="2000" b="1" kern="0" dirty="0">
                <a:solidFill>
                  <a:srgbClr val="FFFFFF"/>
                </a:solidFill>
                <a:ea typeface="ＭＳ Ｐゴシック" charset="0"/>
              </a:rPr>
              <a:t>Director</a:t>
            </a:r>
          </a:p>
          <a:p>
            <a:pPr>
              <a:buClr>
                <a:srgbClr val="FF9933"/>
              </a:buClr>
            </a:pPr>
            <a:r>
              <a:rPr lang="en-US" sz="2000" b="1" kern="0" dirty="0">
                <a:solidFill>
                  <a:srgbClr val="FFFFFF"/>
                </a:solidFill>
                <a:ea typeface="ＭＳ Ｐゴシック" charset="0"/>
              </a:rPr>
              <a:t>National Institute on Alcohol Abuse and Alcoholism</a:t>
            </a:r>
          </a:p>
          <a:p>
            <a:pPr>
              <a:buClr>
                <a:srgbClr val="FF9933"/>
              </a:buClr>
            </a:pPr>
            <a:r>
              <a:rPr lang="en-US" sz="2000" b="1" kern="0" dirty="0">
                <a:solidFill>
                  <a:srgbClr val="FFFFFF"/>
                </a:solidFill>
                <a:ea typeface="ＭＳ Ｐゴシック" charset="0"/>
              </a:rPr>
              <a:t>National Institutes of Health</a:t>
            </a:r>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6740" y="1192311"/>
            <a:ext cx="8364923" cy="3127436"/>
          </a:xfrm>
          <a:prstGeom prst="rect">
            <a:avLst/>
          </a:prstGeom>
        </p:spPr>
      </p:pic>
    </p:spTree>
    <p:extLst>
      <p:ext uri="{BB962C8B-B14F-4D97-AF65-F5344CB8AC3E}">
        <p14:creationId xmlns:p14="http://schemas.microsoft.com/office/powerpoint/2010/main" val="1246496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ctrTitle"/>
          </p:nvPr>
        </p:nvSpPr>
        <p:spPr>
          <a:xfrm>
            <a:off x="508000" y="95565"/>
            <a:ext cx="11379200" cy="352179"/>
          </a:xfrm>
        </p:spPr>
        <p:txBody>
          <a:bodyPr/>
          <a:lstStyle/>
          <a:p>
            <a:r>
              <a:rPr lang="en-US" sz="2400" dirty="0"/>
              <a:t>National Institute on Alcohol Abuse and Alcoholism</a:t>
            </a:r>
          </a:p>
        </p:txBody>
      </p:sp>
      <p:sp>
        <p:nvSpPr>
          <p:cNvPr id="12291" name="Text Placeholder 10"/>
          <p:cNvSpPr txBox="1">
            <a:spLocks/>
          </p:cNvSpPr>
          <p:nvPr/>
        </p:nvSpPr>
        <p:spPr bwMode="auto">
          <a:xfrm>
            <a:off x="155076" y="700319"/>
            <a:ext cx="9790119" cy="6216789"/>
          </a:xfrm>
          <a:prstGeom prst="rect">
            <a:avLst/>
          </a:prstGeom>
          <a:noFill/>
          <a:ln w="9525">
            <a:noFill/>
            <a:miter lim="800000"/>
            <a:headEnd/>
            <a:tailEnd/>
          </a:ln>
        </p:spPr>
        <p:txBody>
          <a:bodyPr>
            <a:prstTxWarp prst="textNoShape">
              <a:avLst/>
            </a:prstTxWarp>
          </a:bodyPr>
          <a:lstStyle/>
          <a:p>
            <a:pPr marL="285750" indent="-285750" eaLnBrk="0" fontAlgn="base" hangingPunct="0">
              <a:spcBef>
                <a:spcPts val="850"/>
              </a:spcBef>
              <a:spcAft>
                <a:spcPct val="0"/>
              </a:spcAft>
              <a:buClr>
                <a:srgbClr val="FF9933"/>
              </a:buClr>
              <a:buSzPct val="100000"/>
              <a:buFont typeface="Arial" panose="020B0604020202020204" pitchFamily="34" charset="0"/>
              <a:buChar char="•"/>
              <a:defRPr/>
            </a:pPr>
            <a:r>
              <a:rPr lang="en-US" b="1" dirty="0">
                <a:solidFill>
                  <a:srgbClr val="FFFFFF"/>
                </a:solidFill>
                <a:ea typeface="ＭＳ Ｐゴシック" charset="0"/>
              </a:rPr>
              <a:t>NIAAA is the </a:t>
            </a:r>
            <a:r>
              <a:rPr lang="en-US" b="1" dirty="0">
                <a:solidFill>
                  <a:srgbClr val="FFFF00"/>
                </a:solidFill>
                <a:ea typeface="ＭＳ Ｐゴシック" charset="0"/>
              </a:rPr>
              <a:t>largest funder of alcohol research </a:t>
            </a:r>
            <a:r>
              <a:rPr lang="en-US" b="1" dirty="0">
                <a:solidFill>
                  <a:srgbClr val="FFFFFF"/>
                </a:solidFill>
                <a:ea typeface="ＭＳ Ｐゴシック" charset="0"/>
              </a:rPr>
              <a:t>in the world</a:t>
            </a:r>
          </a:p>
          <a:p>
            <a:pPr marL="285750" indent="-285750" eaLnBrk="0" fontAlgn="base" hangingPunct="0">
              <a:spcBef>
                <a:spcPts val="600"/>
              </a:spcBef>
              <a:spcAft>
                <a:spcPct val="0"/>
              </a:spcAft>
              <a:buClr>
                <a:srgbClr val="FF9933"/>
              </a:buClr>
              <a:buSzPct val="100000"/>
              <a:buFont typeface="Arial" panose="020B0604020202020204" pitchFamily="34" charset="0"/>
              <a:buChar char="•"/>
              <a:defRPr/>
            </a:pPr>
            <a:endParaRPr lang="en-US" sz="800" b="1" dirty="0">
              <a:solidFill>
                <a:srgbClr val="FFFFFF"/>
              </a:solidFill>
              <a:ea typeface="ＭＳ Ｐゴシック" charset="0"/>
            </a:endParaRPr>
          </a:p>
          <a:p>
            <a:pPr marL="285750" indent="-285750" eaLnBrk="0" fontAlgn="base" hangingPunct="0">
              <a:spcBef>
                <a:spcPts val="850"/>
              </a:spcBef>
              <a:spcAft>
                <a:spcPct val="0"/>
              </a:spcAft>
              <a:buClr>
                <a:srgbClr val="FF9933"/>
              </a:buClr>
              <a:buSzPct val="100000"/>
              <a:buFont typeface="Arial" panose="020B0604020202020204" pitchFamily="34" charset="0"/>
              <a:buChar char="•"/>
              <a:defRPr/>
            </a:pPr>
            <a:r>
              <a:rPr lang="en-US" b="1" dirty="0">
                <a:solidFill>
                  <a:srgbClr val="FFFF00"/>
                </a:solidFill>
                <a:ea typeface="ＭＳ Ｐゴシック" charset="0"/>
              </a:rPr>
              <a:t>Mission:</a:t>
            </a:r>
            <a:r>
              <a:rPr lang="en-US" b="1" dirty="0">
                <a:solidFill>
                  <a:srgbClr val="FFFFFF"/>
                </a:solidFill>
                <a:ea typeface="ＭＳ Ｐゴシック" charset="0"/>
              </a:rPr>
              <a:t> Generate and disseminate fundamental knowledge about the effects of alcohol on health </a:t>
            </a:r>
            <a:br>
              <a:rPr lang="en-US" b="1" dirty="0">
                <a:solidFill>
                  <a:srgbClr val="FFFFFF"/>
                </a:solidFill>
                <a:ea typeface="ＭＳ Ｐゴシック" charset="0"/>
              </a:rPr>
            </a:br>
            <a:r>
              <a:rPr lang="en-US" b="1" dirty="0">
                <a:solidFill>
                  <a:srgbClr val="FFFFFF"/>
                </a:solidFill>
                <a:ea typeface="ＭＳ Ｐゴシック" charset="0"/>
              </a:rPr>
              <a:t>and well-being, and apply that </a:t>
            </a:r>
            <a:br>
              <a:rPr lang="en-US" b="1" dirty="0">
                <a:solidFill>
                  <a:srgbClr val="FFFFFF"/>
                </a:solidFill>
                <a:ea typeface="ＭＳ Ｐゴシック" charset="0"/>
              </a:rPr>
            </a:br>
            <a:r>
              <a:rPr lang="en-US" b="1" dirty="0">
                <a:solidFill>
                  <a:srgbClr val="FFFFFF"/>
                </a:solidFill>
                <a:ea typeface="ＭＳ Ｐゴシック" charset="0"/>
              </a:rPr>
              <a:t>knowledge to improve the diagnosis, </a:t>
            </a:r>
            <a:br>
              <a:rPr lang="en-US" b="1" dirty="0">
                <a:solidFill>
                  <a:srgbClr val="FFFFFF"/>
                </a:solidFill>
                <a:ea typeface="ＭＳ Ｐゴシック" charset="0"/>
              </a:rPr>
            </a:br>
            <a:r>
              <a:rPr lang="en-US" b="1" dirty="0">
                <a:solidFill>
                  <a:srgbClr val="FFFFFF"/>
                </a:solidFill>
                <a:ea typeface="ＭＳ Ｐゴシック" charset="0"/>
              </a:rPr>
              <a:t>prevention, and treatment of alcohol-</a:t>
            </a:r>
            <a:br>
              <a:rPr lang="en-US" b="1" dirty="0">
                <a:solidFill>
                  <a:srgbClr val="FFFFFF"/>
                </a:solidFill>
                <a:ea typeface="ＭＳ Ｐゴシック" charset="0"/>
              </a:rPr>
            </a:br>
            <a:r>
              <a:rPr lang="en-US" b="1" dirty="0">
                <a:solidFill>
                  <a:srgbClr val="FFFFFF"/>
                </a:solidFill>
                <a:ea typeface="ＭＳ Ｐゴシック" charset="0"/>
              </a:rPr>
              <a:t>related problems, including alcohol use </a:t>
            </a:r>
            <a:br>
              <a:rPr lang="en-US" b="1" dirty="0">
                <a:solidFill>
                  <a:srgbClr val="FFFFFF"/>
                </a:solidFill>
                <a:ea typeface="ＭＳ Ｐゴシック" charset="0"/>
              </a:rPr>
            </a:br>
            <a:r>
              <a:rPr lang="en-US" b="1" dirty="0">
                <a:solidFill>
                  <a:srgbClr val="FFFFFF"/>
                </a:solidFill>
                <a:ea typeface="ＭＳ Ｐゴシック" charset="0"/>
              </a:rPr>
              <a:t>disorder (AUD) across the lifespan</a:t>
            </a:r>
          </a:p>
          <a:p>
            <a:pPr marL="285750" indent="-285750" eaLnBrk="0" fontAlgn="base" hangingPunct="0">
              <a:spcBef>
                <a:spcPts val="600"/>
              </a:spcBef>
              <a:spcAft>
                <a:spcPct val="0"/>
              </a:spcAft>
              <a:buClr>
                <a:srgbClr val="FF9933"/>
              </a:buClr>
              <a:buSzPct val="100000"/>
              <a:buFont typeface="Arial" panose="020B0604020202020204" pitchFamily="34" charset="0"/>
              <a:buChar char="•"/>
              <a:defRPr/>
            </a:pPr>
            <a:endParaRPr lang="en-US" sz="800" b="1" dirty="0">
              <a:solidFill>
                <a:srgbClr val="FFFF00"/>
              </a:solidFill>
              <a:ea typeface="ＭＳ Ｐゴシック" charset="0"/>
            </a:endParaRPr>
          </a:p>
          <a:p>
            <a:pPr marL="285750" indent="-285750" eaLnBrk="0" fontAlgn="base" hangingPunct="0">
              <a:spcBef>
                <a:spcPts val="850"/>
              </a:spcBef>
              <a:spcAft>
                <a:spcPct val="0"/>
              </a:spcAft>
              <a:buClr>
                <a:srgbClr val="FF9933"/>
              </a:buClr>
              <a:buSzPct val="100000"/>
              <a:buFont typeface="Arial" panose="020B0604020202020204" pitchFamily="34" charset="0"/>
              <a:buChar char="•"/>
              <a:defRPr/>
            </a:pPr>
            <a:r>
              <a:rPr lang="en-US" b="1" dirty="0">
                <a:solidFill>
                  <a:srgbClr val="FFFF00"/>
                </a:solidFill>
                <a:ea typeface="ＭＳ Ｐゴシック" charset="0"/>
              </a:rPr>
              <a:t>2017-2021 Research Priorities:</a:t>
            </a:r>
          </a:p>
          <a:p>
            <a:pPr marL="742950" lvl="1" indent="-285750" eaLnBrk="0" fontAlgn="base" hangingPunct="0">
              <a:spcBef>
                <a:spcPts val="600"/>
              </a:spcBef>
              <a:spcAft>
                <a:spcPct val="0"/>
              </a:spcAft>
              <a:buClr>
                <a:srgbClr val="FF9933"/>
              </a:buClr>
              <a:buSzPct val="100000"/>
              <a:buFont typeface="Wingdings" panose="05000000000000000000" pitchFamily="2" charset="2"/>
              <a:buChar char="Ø"/>
              <a:defRPr/>
            </a:pPr>
            <a:r>
              <a:rPr lang="en-US" b="1" dirty="0">
                <a:solidFill>
                  <a:srgbClr val="FFFFFF"/>
                </a:solidFill>
                <a:ea typeface="ＭＳ Ｐゴシック" charset="0"/>
              </a:rPr>
              <a:t>Identify</a:t>
            </a:r>
            <a:r>
              <a:rPr lang="en-US" b="1" dirty="0">
                <a:solidFill>
                  <a:srgbClr val="FFFF00"/>
                </a:solidFill>
                <a:ea typeface="ＭＳ Ｐゴシック" charset="0"/>
              </a:rPr>
              <a:t> mechanisms</a:t>
            </a:r>
            <a:r>
              <a:rPr lang="en-US" b="1" dirty="0">
                <a:solidFill>
                  <a:srgbClr val="FFFFFF"/>
                </a:solidFill>
                <a:ea typeface="ＭＳ Ｐゴシック" charset="0"/>
              </a:rPr>
              <a:t> of alcohol action, </a:t>
            </a:r>
            <a:br>
              <a:rPr lang="en-US" b="1" dirty="0">
                <a:solidFill>
                  <a:srgbClr val="FFFFFF"/>
                </a:solidFill>
                <a:ea typeface="ＭＳ Ｐゴシック" charset="0"/>
              </a:rPr>
            </a:br>
            <a:r>
              <a:rPr lang="en-US" b="1" dirty="0">
                <a:solidFill>
                  <a:srgbClr val="FFFFFF"/>
                </a:solidFill>
                <a:ea typeface="ＭＳ Ｐゴシック" charset="0"/>
              </a:rPr>
              <a:t>alcohol-related pathology, and recovery</a:t>
            </a:r>
          </a:p>
          <a:p>
            <a:pPr marL="742950" lvl="1" indent="-285750" eaLnBrk="0" fontAlgn="base" hangingPunct="0">
              <a:spcBef>
                <a:spcPts val="600"/>
              </a:spcBef>
              <a:spcAft>
                <a:spcPct val="0"/>
              </a:spcAft>
              <a:buClr>
                <a:srgbClr val="FF9933"/>
              </a:buClr>
              <a:buSzPct val="100000"/>
              <a:buFont typeface="Wingdings" panose="05000000000000000000" pitchFamily="2" charset="2"/>
              <a:buChar char="Ø"/>
              <a:defRPr/>
            </a:pPr>
            <a:r>
              <a:rPr lang="en-US" b="1" dirty="0">
                <a:solidFill>
                  <a:srgbClr val="FFFFFF"/>
                </a:solidFill>
                <a:ea typeface="ＭＳ Ｐゴシック" charset="0"/>
              </a:rPr>
              <a:t>Improve </a:t>
            </a:r>
            <a:r>
              <a:rPr lang="en-US" b="1" dirty="0">
                <a:solidFill>
                  <a:srgbClr val="FFFF00"/>
                </a:solidFill>
                <a:ea typeface="ＭＳ Ｐゴシック" charset="0"/>
              </a:rPr>
              <a:t>diagnosis</a:t>
            </a:r>
            <a:r>
              <a:rPr lang="en-US" b="1" dirty="0">
                <a:solidFill>
                  <a:srgbClr val="FFFFFF"/>
                </a:solidFill>
                <a:ea typeface="ＭＳ Ｐゴシック" charset="0"/>
              </a:rPr>
              <a:t> and tracking of </a:t>
            </a:r>
            <a:br>
              <a:rPr lang="en-US" b="1" dirty="0">
                <a:solidFill>
                  <a:srgbClr val="FFFFFF"/>
                </a:solidFill>
                <a:ea typeface="ＭＳ Ｐゴシック" charset="0"/>
              </a:rPr>
            </a:br>
            <a:r>
              <a:rPr lang="en-US" b="1" dirty="0">
                <a:solidFill>
                  <a:srgbClr val="FFFFFF"/>
                </a:solidFill>
                <a:ea typeface="ＭＳ Ｐゴシック" charset="0"/>
              </a:rPr>
              <a:t>alcohol misuse, AUD, and alcohol-related consequences</a:t>
            </a:r>
          </a:p>
          <a:p>
            <a:pPr marL="742950" lvl="1" indent="-285750" eaLnBrk="0" fontAlgn="base" hangingPunct="0">
              <a:spcBef>
                <a:spcPts val="600"/>
              </a:spcBef>
              <a:spcAft>
                <a:spcPct val="0"/>
              </a:spcAft>
              <a:buClr>
                <a:srgbClr val="FF9933"/>
              </a:buClr>
              <a:buSzPct val="100000"/>
              <a:buFont typeface="Wingdings" panose="05000000000000000000" pitchFamily="2" charset="2"/>
              <a:buChar char="Ø"/>
              <a:defRPr/>
            </a:pPr>
            <a:r>
              <a:rPr lang="en-US" b="1" dirty="0">
                <a:solidFill>
                  <a:srgbClr val="FFFF00"/>
                </a:solidFill>
                <a:ea typeface="ＭＳ Ｐゴシック" charset="0"/>
              </a:rPr>
              <a:t>Prevent and treat </a:t>
            </a:r>
            <a:r>
              <a:rPr lang="en-US" b="1" dirty="0">
                <a:solidFill>
                  <a:srgbClr val="FFFFFF"/>
                </a:solidFill>
                <a:ea typeface="ＭＳ Ｐゴシック" charset="0"/>
              </a:rPr>
              <a:t> alcohol misuse, AUD, </a:t>
            </a:r>
            <a:br>
              <a:rPr lang="en-US" b="1" dirty="0">
                <a:solidFill>
                  <a:srgbClr val="FFFFFF"/>
                </a:solidFill>
                <a:ea typeface="ＭＳ Ｐゴシック" charset="0"/>
              </a:rPr>
            </a:br>
            <a:r>
              <a:rPr lang="en-US" b="1" dirty="0">
                <a:solidFill>
                  <a:srgbClr val="FFFFFF"/>
                </a:solidFill>
                <a:ea typeface="ＭＳ Ｐゴシック" charset="0"/>
              </a:rPr>
              <a:t>co-occurring conditions, and alcohol-related </a:t>
            </a:r>
            <a:br>
              <a:rPr lang="en-US" b="1" dirty="0">
                <a:solidFill>
                  <a:srgbClr val="FFFFFF"/>
                </a:solidFill>
                <a:ea typeface="ＭＳ Ｐゴシック" charset="0"/>
              </a:rPr>
            </a:br>
            <a:r>
              <a:rPr lang="en-US" b="1" dirty="0">
                <a:solidFill>
                  <a:srgbClr val="FFFFFF"/>
                </a:solidFill>
                <a:ea typeface="ＭＳ Ｐゴシック" charset="0"/>
              </a:rPr>
              <a:t>consequences</a:t>
            </a:r>
          </a:p>
          <a:p>
            <a:pPr marL="742950" lvl="1" indent="-285750" eaLnBrk="0" fontAlgn="base" hangingPunct="0">
              <a:spcBef>
                <a:spcPts val="600"/>
              </a:spcBef>
              <a:spcAft>
                <a:spcPct val="0"/>
              </a:spcAft>
              <a:buClr>
                <a:srgbClr val="FF9933"/>
              </a:buClr>
              <a:buSzPct val="100000"/>
              <a:buFont typeface="Wingdings" panose="05000000000000000000" pitchFamily="2" charset="2"/>
              <a:buChar char="Ø"/>
              <a:defRPr/>
            </a:pPr>
            <a:r>
              <a:rPr lang="en-US" b="1" dirty="0">
                <a:solidFill>
                  <a:srgbClr val="FFFFFF"/>
                </a:solidFill>
                <a:ea typeface="ＭＳ Ｐゴシック" charset="0"/>
              </a:rPr>
              <a:t>Enhance the </a:t>
            </a:r>
            <a:r>
              <a:rPr lang="en-US" b="1" dirty="0">
                <a:solidFill>
                  <a:srgbClr val="FFFF00"/>
                </a:solidFill>
                <a:ea typeface="ＭＳ Ｐゴシック" charset="0"/>
              </a:rPr>
              <a:t>public health impact </a:t>
            </a:r>
            <a:r>
              <a:rPr lang="en-US" b="1" dirty="0">
                <a:solidFill>
                  <a:srgbClr val="FFFFFF"/>
                </a:solidFill>
                <a:ea typeface="ＭＳ Ｐゴシック" charset="0"/>
              </a:rPr>
              <a:t>of </a:t>
            </a:r>
            <a:br>
              <a:rPr lang="en-US" b="1" dirty="0">
                <a:solidFill>
                  <a:srgbClr val="FFFFFF"/>
                </a:solidFill>
                <a:ea typeface="ＭＳ Ｐゴシック" charset="0"/>
              </a:rPr>
            </a:br>
            <a:r>
              <a:rPr lang="en-US" b="1" dirty="0">
                <a:solidFill>
                  <a:srgbClr val="FFFFFF"/>
                </a:solidFill>
                <a:ea typeface="ＭＳ Ｐゴシック" charset="0"/>
              </a:rPr>
              <a:t>NIAAA-supported research</a:t>
            </a:r>
          </a:p>
          <a:p>
            <a:pPr lvl="1" eaLnBrk="0" fontAlgn="base" hangingPunct="0">
              <a:spcBef>
                <a:spcPts val="850"/>
              </a:spcBef>
              <a:spcAft>
                <a:spcPct val="0"/>
              </a:spcAft>
              <a:buClr>
                <a:srgbClr val="FF9933"/>
              </a:buClr>
              <a:buSzPct val="100000"/>
              <a:defRPr/>
            </a:pPr>
            <a:endParaRPr lang="en-US" b="1" dirty="0">
              <a:solidFill>
                <a:srgbClr val="FFFFFF"/>
              </a:solidFill>
              <a:ea typeface="ＭＳ Ｐゴシック" charset="0"/>
            </a:endParaRPr>
          </a:p>
        </p:txBody>
      </p:sp>
      <p:sp>
        <p:nvSpPr>
          <p:cNvPr id="12302" name="TextBox 19"/>
          <p:cNvSpPr txBox="1">
            <a:spLocks noChangeArrowheads="1"/>
          </p:cNvSpPr>
          <p:nvPr/>
        </p:nvSpPr>
        <p:spPr bwMode="auto">
          <a:xfrm>
            <a:off x="6299200" y="6640163"/>
            <a:ext cx="2133600" cy="276999"/>
          </a:xfrm>
          <a:prstGeom prst="rect">
            <a:avLst/>
          </a:prstGeom>
          <a:noFill/>
          <a:ln w="9525">
            <a:noFill/>
            <a:miter lim="800000"/>
            <a:headEnd/>
            <a:tailEnd/>
          </a:ln>
        </p:spPr>
        <p:txBody>
          <a:bodyPr wrap="square">
            <a:prstTxWarp prst="textNoShape">
              <a:avLst/>
            </a:prstTxWarp>
            <a:spAutoFit/>
          </a:bodyPr>
          <a:lstStyle/>
          <a:p>
            <a:pPr algn="ctr" eaLnBrk="0" fontAlgn="base" hangingPunct="0">
              <a:spcBef>
                <a:spcPct val="0"/>
              </a:spcBef>
              <a:spcAft>
                <a:spcPct val="0"/>
              </a:spcAft>
              <a:defRPr/>
            </a:pPr>
            <a:r>
              <a:rPr lang="en-US" sz="1200" b="1" dirty="0">
                <a:solidFill>
                  <a:srgbClr val="FFFFFF"/>
                </a:solidFill>
                <a:ea typeface="ＭＳ Ｐゴシック" charset="0"/>
              </a:rPr>
              <a:t> </a:t>
            </a:r>
          </a:p>
        </p:txBody>
      </p:sp>
      <p:sp>
        <p:nvSpPr>
          <p:cNvPr id="27" name="Line 4"/>
          <p:cNvSpPr>
            <a:spLocks noChangeShapeType="1"/>
          </p:cNvSpPr>
          <p:nvPr/>
        </p:nvSpPr>
        <p:spPr bwMode="auto">
          <a:xfrm>
            <a:off x="1007980" y="589956"/>
            <a:ext cx="10261600"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kern="0" dirty="0">
              <a:solidFill>
                <a:sysClr val="windowText" lastClr="000000"/>
              </a:solidFill>
            </a:endParaRPr>
          </a:p>
        </p:txBody>
      </p:sp>
      <p:pic>
        <p:nvPicPr>
          <p:cNvPr id="3" name="Picture 2"/>
          <p:cNvPicPr>
            <a:picLocks noChangeAspect="1"/>
          </p:cNvPicPr>
          <p:nvPr/>
        </p:nvPicPr>
        <p:blipFill>
          <a:blip r:embed="rId3"/>
          <a:stretch>
            <a:fillRect/>
          </a:stretch>
        </p:blipFill>
        <p:spPr>
          <a:xfrm>
            <a:off x="9753597" y="4089762"/>
            <a:ext cx="2133603" cy="2043781"/>
          </a:xfrm>
          <a:prstGeom prst="rect">
            <a:avLst/>
          </a:prstGeom>
        </p:spPr>
      </p:pic>
      <p:grpSp>
        <p:nvGrpSpPr>
          <p:cNvPr id="5" name="Group 4">
            <a:extLst>
              <a:ext uri="{FF2B5EF4-FFF2-40B4-BE49-F238E27FC236}">
                <a16:creationId xmlns="" xmlns:a16="http://schemas.microsoft.com/office/drawing/2014/main" id="{171D4B18-647A-4F66-96D5-B1E9DDEA01C1}"/>
              </a:ext>
            </a:extLst>
          </p:cNvPr>
          <p:cNvGrpSpPr/>
          <p:nvPr/>
        </p:nvGrpSpPr>
        <p:grpSpPr>
          <a:xfrm>
            <a:off x="6416299" y="1812134"/>
            <a:ext cx="5605248" cy="1701510"/>
            <a:chOff x="4564251" y="1509917"/>
            <a:chExt cx="4203936" cy="1701510"/>
          </a:xfrm>
        </p:grpSpPr>
        <p:pic>
          <p:nvPicPr>
            <p:cNvPr id="8" name="Picture 55296" descr="rainbow.jpg">
              <a:extLst>
                <a:ext uri="{FF2B5EF4-FFF2-40B4-BE49-F238E27FC236}">
                  <a16:creationId xmlns="" xmlns:a16="http://schemas.microsoft.com/office/drawing/2014/main" id="{2E4BA8F0-2136-4D24-AD76-1DA65D20CE22}"/>
                </a:ext>
              </a:extLst>
            </p:cNvPr>
            <p:cNvPicPr>
              <a:picLocks noChangeAspect="1"/>
            </p:cNvPicPr>
            <p:nvPr/>
          </p:nvPicPr>
          <p:blipFill>
            <a:blip r:embed="rId4">
              <a:clrChange>
                <a:clrFrom>
                  <a:srgbClr val="271C2A"/>
                </a:clrFrom>
                <a:clrTo>
                  <a:srgbClr val="271C2A">
                    <a:alpha val="0"/>
                  </a:srgbClr>
                </a:clrTo>
              </a:clrChange>
            </a:blip>
            <a:srcRect/>
            <a:stretch>
              <a:fillRect/>
            </a:stretch>
          </p:blipFill>
          <p:spPr bwMode="auto">
            <a:xfrm>
              <a:off x="5235332" y="1509917"/>
              <a:ext cx="3532855" cy="1494063"/>
            </a:xfrm>
            <a:prstGeom prst="rect">
              <a:avLst/>
            </a:prstGeom>
            <a:noFill/>
            <a:ln w="9525">
              <a:noFill/>
              <a:miter lim="800000"/>
              <a:headEnd/>
              <a:tailEnd/>
            </a:ln>
          </p:spPr>
        </p:pic>
        <p:sp>
          <p:nvSpPr>
            <p:cNvPr id="15" name="TextBox 14">
              <a:extLst>
                <a:ext uri="{FF2B5EF4-FFF2-40B4-BE49-F238E27FC236}">
                  <a16:creationId xmlns="" xmlns:a16="http://schemas.microsoft.com/office/drawing/2014/main" id="{396C5C3D-8656-4CA8-97D2-84F02507CA34}"/>
                </a:ext>
              </a:extLst>
            </p:cNvPr>
            <p:cNvSpPr txBox="1"/>
            <p:nvPr/>
          </p:nvSpPr>
          <p:spPr>
            <a:xfrm>
              <a:off x="4564251" y="2842095"/>
              <a:ext cx="1084054" cy="369332"/>
            </a:xfrm>
            <a:prstGeom prst="rect">
              <a:avLst/>
            </a:prstGeom>
            <a:noFill/>
          </p:spPr>
          <p:txBody>
            <a:bodyPr wrap="square">
              <a:spAutoFit/>
            </a:bodyPr>
            <a:lstStyle/>
            <a:p>
              <a:pPr algn="r" eaLnBrk="0" fontAlgn="base" hangingPunct="0">
                <a:spcBef>
                  <a:spcPct val="0"/>
                </a:spcBef>
                <a:spcAft>
                  <a:spcPct val="0"/>
                </a:spcAft>
                <a:defRPr/>
              </a:pPr>
              <a:r>
                <a:rPr lang="en-US" b="1" dirty="0">
                  <a:solidFill>
                    <a:srgbClr val="FFFF00">
                      <a:lumMod val="60000"/>
                      <a:lumOff val="40000"/>
                    </a:srgbClr>
                  </a:solidFill>
                  <a:ea typeface="ＭＳ Ｐゴシック" charset="0"/>
                  <a:cs typeface="ＭＳ Ｐゴシック" charset="0"/>
                </a:rPr>
                <a:t>Alcohol</a:t>
              </a:r>
            </a:p>
          </p:txBody>
        </p:sp>
      </p:grpSp>
    </p:spTree>
    <p:extLst>
      <p:ext uri="{BB962C8B-B14F-4D97-AF65-F5344CB8AC3E}">
        <p14:creationId xmlns:p14="http://schemas.microsoft.com/office/powerpoint/2010/main" val="3397479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txBox="1">
            <a:spLocks noChangeArrowheads="1"/>
          </p:cNvSpPr>
          <p:nvPr/>
        </p:nvSpPr>
        <p:spPr bwMode="auto">
          <a:xfrm>
            <a:off x="254000" y="107575"/>
            <a:ext cx="1168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charset="0"/>
                <a:ea typeface="MS PGothic" charset="0"/>
                <a:cs typeface="MS PGothic" charset="0"/>
              </a:defRPr>
            </a:lvl1pPr>
            <a:lvl2pPr marL="742950" indent="-285750">
              <a:defRPr sz="2100">
                <a:solidFill>
                  <a:schemeClr val="tx1"/>
                </a:solidFill>
                <a:latin typeface="Arial" charset="0"/>
                <a:ea typeface="MS PGothic" charset="0"/>
                <a:cs typeface="MS PGothic" charset="0"/>
              </a:defRPr>
            </a:lvl2pPr>
            <a:lvl3pPr marL="1143000" indent="-228600">
              <a:defRPr sz="2100">
                <a:solidFill>
                  <a:schemeClr val="tx1"/>
                </a:solidFill>
                <a:latin typeface="Arial" charset="0"/>
                <a:ea typeface="MS PGothic" charset="0"/>
                <a:cs typeface="MS PGothic" charset="0"/>
              </a:defRPr>
            </a:lvl3pPr>
            <a:lvl4pPr marL="1600200" indent="-228600">
              <a:defRPr sz="2100">
                <a:solidFill>
                  <a:schemeClr val="tx1"/>
                </a:solidFill>
                <a:latin typeface="Arial" charset="0"/>
                <a:ea typeface="MS PGothic" charset="0"/>
                <a:cs typeface="MS PGothic" charset="0"/>
              </a:defRPr>
            </a:lvl4pPr>
            <a:lvl5pPr marL="2057400" indent="-228600">
              <a:defRPr sz="21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Arial" charset="0"/>
                <a:ea typeface="MS PGothic" charset="0"/>
                <a:cs typeface="MS PGothic" charset="0"/>
              </a:defRPr>
            </a:lvl9pPr>
          </a:lstStyle>
          <a:p>
            <a:pPr algn="ctr"/>
            <a:r>
              <a:rPr lang="en-US" sz="2800" b="1" kern="0" dirty="0">
                <a:solidFill>
                  <a:srgbClr val="FFFF00"/>
                </a:solidFill>
                <a:latin typeface="Arial"/>
              </a:rPr>
              <a:t>Cost and Scope of Alcohol-Related Problems</a:t>
            </a:r>
          </a:p>
        </p:txBody>
      </p:sp>
      <p:sp>
        <p:nvSpPr>
          <p:cNvPr id="8195" name="TextBox 10"/>
          <p:cNvSpPr txBox="1">
            <a:spLocks noChangeArrowheads="1"/>
          </p:cNvSpPr>
          <p:nvPr/>
        </p:nvSpPr>
        <p:spPr bwMode="auto">
          <a:xfrm>
            <a:off x="622040" y="6410824"/>
            <a:ext cx="1046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Arial" charset="0"/>
                <a:ea typeface="MS PGothic" charset="0"/>
                <a:cs typeface="MS PGothic" charset="0"/>
              </a:defRPr>
            </a:lvl1pPr>
            <a:lvl2pPr marL="742950" indent="-285750">
              <a:defRPr sz="2100">
                <a:solidFill>
                  <a:schemeClr val="tx1"/>
                </a:solidFill>
                <a:latin typeface="Arial" charset="0"/>
                <a:ea typeface="MS PGothic" charset="0"/>
                <a:cs typeface="MS PGothic" charset="0"/>
              </a:defRPr>
            </a:lvl2pPr>
            <a:lvl3pPr marL="1143000" indent="-228600">
              <a:defRPr sz="2100">
                <a:solidFill>
                  <a:schemeClr val="tx1"/>
                </a:solidFill>
                <a:latin typeface="Arial" charset="0"/>
                <a:ea typeface="MS PGothic" charset="0"/>
                <a:cs typeface="MS PGothic" charset="0"/>
              </a:defRPr>
            </a:lvl3pPr>
            <a:lvl4pPr marL="1600200" indent="-228600">
              <a:defRPr sz="2100">
                <a:solidFill>
                  <a:schemeClr val="tx1"/>
                </a:solidFill>
                <a:latin typeface="Arial" charset="0"/>
                <a:ea typeface="MS PGothic" charset="0"/>
                <a:cs typeface="MS PGothic" charset="0"/>
              </a:defRPr>
            </a:lvl4pPr>
            <a:lvl5pPr marL="2057400" indent="-228600">
              <a:defRPr sz="21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1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1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1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100">
                <a:solidFill>
                  <a:schemeClr val="tx1"/>
                </a:solidFill>
                <a:latin typeface="Arial" charset="0"/>
                <a:ea typeface="MS PGothic" charset="0"/>
                <a:cs typeface="MS PGothic" charset="0"/>
              </a:defRPr>
            </a:lvl9pPr>
          </a:lstStyle>
          <a:p>
            <a:r>
              <a:rPr lang="en-US" sz="1100" b="1" i="1" kern="0" dirty="0">
                <a:solidFill>
                  <a:srgbClr val="FFC000"/>
                </a:solidFill>
              </a:rPr>
              <a:t>Sources:  Prevalence – NSDUH (2015), NCI (2014), CDC (2016); Cost – CDC (2015), National Drug Intelligence Center - National Drug Threat Assessment (2011), 2014 Surgeon General’s Report, NHLBI (2012), Hutchinson et al. 2006.  </a:t>
            </a:r>
          </a:p>
        </p:txBody>
      </p:sp>
      <p:sp>
        <p:nvSpPr>
          <p:cNvPr id="6" name="Rectangle 5"/>
          <p:cNvSpPr/>
          <p:nvPr/>
        </p:nvSpPr>
        <p:spPr>
          <a:xfrm>
            <a:off x="5539948" y="1417503"/>
            <a:ext cx="6391015" cy="3785652"/>
          </a:xfrm>
          <a:prstGeom prst="rect">
            <a:avLst/>
          </a:prstGeom>
          <a:ln>
            <a:solidFill>
              <a:schemeClr val="bg2"/>
            </a:solidFill>
          </a:ln>
        </p:spPr>
        <p:txBody>
          <a:bodyPr wrap="square">
            <a:spAutoFit/>
          </a:bodyPr>
          <a:lstStyle/>
          <a:p>
            <a:pPr marL="342891" indent="-342891">
              <a:buClr>
                <a:srgbClr val="FFC000"/>
              </a:buClr>
              <a:buFont typeface="Arial" panose="020B0604020202020204" pitchFamily="34" charset="0"/>
              <a:buChar char="•"/>
              <a:defRPr/>
            </a:pPr>
            <a:r>
              <a:rPr lang="en-US" sz="2000" b="1" kern="0" dirty="0">
                <a:solidFill>
                  <a:srgbClr val="FFFFFF"/>
                </a:solidFill>
              </a:rPr>
              <a:t>~88,000 people die annually from alcohol-related causes in the U.S.</a:t>
            </a:r>
          </a:p>
          <a:p>
            <a:pPr marL="227008" indent="-227008">
              <a:buClr>
                <a:srgbClr val="FFC000"/>
              </a:buClr>
              <a:buFont typeface="Arial" panose="020B0604020202020204" pitchFamily="34" charset="0"/>
              <a:buChar char="•"/>
              <a:defRPr/>
            </a:pPr>
            <a:endParaRPr lang="en-US" sz="2000" b="1" kern="0" dirty="0">
              <a:solidFill>
                <a:srgbClr val="FFFFFF"/>
              </a:solidFill>
            </a:endParaRPr>
          </a:p>
          <a:p>
            <a:pPr marL="227008" indent="-227008">
              <a:buClr>
                <a:srgbClr val="FFC000"/>
              </a:buClr>
              <a:buFont typeface="Arial" panose="020B0604020202020204" pitchFamily="34" charset="0"/>
              <a:buChar char="•"/>
              <a:defRPr/>
            </a:pPr>
            <a:r>
              <a:rPr lang="en-US" sz="2000" b="1" kern="0" dirty="0">
                <a:solidFill>
                  <a:srgbClr val="FFFFFF"/>
                </a:solidFill>
              </a:rPr>
              <a:t>3</a:t>
            </a:r>
            <a:r>
              <a:rPr lang="en-US" sz="2000" b="1" kern="0" baseline="30000" dirty="0">
                <a:solidFill>
                  <a:srgbClr val="FFFFFF"/>
                </a:solidFill>
              </a:rPr>
              <a:t>rd</a:t>
            </a:r>
            <a:r>
              <a:rPr lang="en-US" sz="2000" b="1" kern="0" dirty="0">
                <a:solidFill>
                  <a:srgbClr val="FFFFFF"/>
                </a:solidFill>
              </a:rPr>
              <a:t> leading preventable cause of death in U.S.</a:t>
            </a:r>
          </a:p>
          <a:p>
            <a:pPr>
              <a:buClr>
                <a:srgbClr val="FFC000"/>
              </a:buClr>
              <a:defRPr/>
            </a:pPr>
            <a:endParaRPr lang="en-US" sz="2000" b="1" kern="0" dirty="0">
              <a:solidFill>
                <a:srgbClr val="FFFFFF"/>
              </a:solidFill>
            </a:endParaRPr>
          </a:p>
          <a:p>
            <a:pPr marL="227008" indent="-227008">
              <a:buClr>
                <a:srgbClr val="FFC000"/>
              </a:buClr>
              <a:buFont typeface="Arial" panose="020B0604020202020204" pitchFamily="34" charset="0"/>
              <a:buChar char="•"/>
              <a:defRPr/>
            </a:pPr>
            <a:r>
              <a:rPr lang="en-US" sz="2000" b="1" kern="0" dirty="0">
                <a:solidFill>
                  <a:srgbClr val="FFFFFF"/>
                </a:solidFill>
              </a:rPr>
              <a:t>~ 50% of U.S. liver disease deaths attributable to alcohol misuse</a:t>
            </a:r>
          </a:p>
          <a:p>
            <a:pPr>
              <a:buClr>
                <a:srgbClr val="FFC000"/>
              </a:buClr>
              <a:defRPr/>
            </a:pPr>
            <a:endParaRPr lang="en-US" sz="2000" b="1" kern="0" dirty="0">
              <a:solidFill>
                <a:sysClr val="windowText" lastClr="000000"/>
              </a:solidFill>
            </a:endParaRPr>
          </a:p>
          <a:p>
            <a:pPr marL="227008" indent="-227008">
              <a:buClr>
                <a:srgbClr val="FFC000"/>
              </a:buClr>
              <a:buFont typeface="Arial" panose="020B0604020202020204" pitchFamily="34" charset="0"/>
              <a:buChar char="•"/>
              <a:defRPr/>
            </a:pPr>
            <a:r>
              <a:rPr lang="en-US" sz="2000" b="1" kern="0" dirty="0">
                <a:solidFill>
                  <a:srgbClr val="FFFFFF"/>
                </a:solidFill>
              </a:rPr>
              <a:t>15.1 million adults have AUD</a:t>
            </a:r>
          </a:p>
          <a:p>
            <a:pPr marL="227008" indent="-227008">
              <a:buClr>
                <a:srgbClr val="FFC000"/>
              </a:buClr>
              <a:buFont typeface="Arial" panose="020B0604020202020204" pitchFamily="34" charset="0"/>
              <a:buChar char="•"/>
              <a:defRPr/>
            </a:pPr>
            <a:endParaRPr lang="en-US" sz="2000" b="1" kern="0" dirty="0">
              <a:solidFill>
                <a:srgbClr val="FFFFFF"/>
              </a:solidFill>
            </a:endParaRPr>
          </a:p>
          <a:p>
            <a:pPr marL="227008" indent="-227008">
              <a:buClr>
                <a:srgbClr val="FFC000"/>
              </a:buClr>
              <a:buFont typeface="Arial" panose="020B0604020202020204" pitchFamily="34" charset="0"/>
              <a:buChar char="•"/>
              <a:defRPr/>
            </a:pPr>
            <a:r>
              <a:rPr lang="en-US" sz="2000" b="1" kern="0" dirty="0">
                <a:solidFill>
                  <a:srgbClr val="FFFFFF"/>
                </a:solidFill>
              </a:rPr>
              <a:t>Increase in emergency department visits and hospitalizations related to alcohol in last 10 years</a:t>
            </a:r>
          </a:p>
        </p:txBody>
      </p:sp>
      <p:sp>
        <p:nvSpPr>
          <p:cNvPr id="7" name="Line 4"/>
          <p:cNvSpPr>
            <a:spLocks noChangeShapeType="1"/>
          </p:cNvSpPr>
          <p:nvPr/>
        </p:nvSpPr>
        <p:spPr bwMode="auto">
          <a:xfrm>
            <a:off x="965200" y="679075"/>
            <a:ext cx="102616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dirty="0">
              <a:solidFill>
                <a:sysClr val="windowText" lastClr="000000"/>
              </a:solidFill>
            </a:endParaRPr>
          </a:p>
        </p:txBody>
      </p:sp>
      <p:graphicFrame>
        <p:nvGraphicFramePr>
          <p:cNvPr id="13" name="Content Placeholder 2"/>
          <p:cNvGraphicFramePr>
            <a:graphicFrameLocks/>
          </p:cNvGraphicFramePr>
          <p:nvPr>
            <p:extLst/>
          </p:nvPr>
        </p:nvGraphicFramePr>
        <p:xfrm>
          <a:off x="-560260" y="762001"/>
          <a:ext cx="7063867" cy="33528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2"/>
          <p:cNvGraphicFramePr>
            <a:graphicFrameLocks/>
          </p:cNvGraphicFramePr>
          <p:nvPr>
            <p:extLst/>
          </p:nvPr>
        </p:nvGraphicFramePr>
        <p:xfrm>
          <a:off x="-61041" y="2894350"/>
          <a:ext cx="6065428" cy="33528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573746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Fundamentals">
  <a:themeElements>
    <a:clrScheme name="Custom 12">
      <a:dk1>
        <a:srgbClr val="06204C"/>
      </a:dk1>
      <a:lt1>
        <a:sysClr val="window" lastClr="FFFFFF"/>
      </a:lt1>
      <a:dk2>
        <a:srgbClr val="06204C"/>
      </a:dk2>
      <a:lt2>
        <a:srgbClr val="5493B2"/>
      </a:lt2>
      <a:accent1>
        <a:srgbClr val="F6DE55"/>
      </a:accent1>
      <a:accent2>
        <a:srgbClr val="F6DE55"/>
      </a:accent2>
      <a:accent3>
        <a:srgbClr val="F6DE55"/>
      </a:accent3>
      <a:accent4>
        <a:srgbClr val="F6DE55"/>
      </a:accent4>
      <a:accent5>
        <a:srgbClr val="F6DE55"/>
      </a:accent5>
      <a:accent6>
        <a:srgbClr val="F6DE55"/>
      </a:accent6>
      <a:hlink>
        <a:srgbClr val="00C8C3"/>
      </a:hlink>
      <a:folHlink>
        <a:srgbClr val="009692"/>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Blank Presentation">
  <a:themeElements>
    <a:clrScheme name="Custom 2">
      <a:dk1>
        <a:srgbClr val="FFFFFF"/>
      </a:dk1>
      <a:lt1>
        <a:srgbClr val="FFFFFF"/>
      </a:lt1>
      <a:dk2>
        <a:srgbClr val="674E6E"/>
      </a:dk2>
      <a:lt2>
        <a:srgbClr val="FFFF00"/>
      </a:lt2>
      <a:accent1>
        <a:srgbClr val="FF9933"/>
      </a:accent1>
      <a:accent2>
        <a:srgbClr val="0098FF"/>
      </a:accent2>
      <a:accent3>
        <a:srgbClr val="B8B2BA"/>
      </a:accent3>
      <a:accent4>
        <a:srgbClr val="DADADA"/>
      </a:accent4>
      <a:accent5>
        <a:srgbClr val="FFCAAD"/>
      </a:accent5>
      <a:accent6>
        <a:srgbClr val="0089E7"/>
      </a:accent6>
      <a:hlink>
        <a:srgbClr val="FF00FF"/>
      </a:hlink>
      <a:folHlink>
        <a:srgbClr val="99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med" len="med"/>
          <a:tailEnd type="stealth" w="med" len="lg"/>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med" len="med"/>
          <a:tailEnd type="stealth" w="med" len="lg"/>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674E6E"/>
        </a:dk2>
        <a:lt2>
          <a:srgbClr val="FFFF00"/>
        </a:lt2>
        <a:accent1>
          <a:srgbClr val="FF9933"/>
        </a:accent1>
        <a:accent2>
          <a:srgbClr val="0098FF"/>
        </a:accent2>
        <a:accent3>
          <a:srgbClr val="B8B2BA"/>
        </a:accent3>
        <a:accent4>
          <a:srgbClr val="DADADA"/>
        </a:accent4>
        <a:accent5>
          <a:srgbClr val="FFCAAD"/>
        </a:accent5>
        <a:accent6>
          <a:srgbClr val="0089E7"/>
        </a:accent6>
        <a:hlink>
          <a:srgbClr val="FF00FF"/>
        </a:hlink>
        <a:folHlink>
          <a:srgbClr val="9900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Custom 2">
      <a:dk1>
        <a:srgbClr val="FFFFFF"/>
      </a:dk1>
      <a:lt1>
        <a:srgbClr val="FFFFFF"/>
      </a:lt1>
      <a:dk2>
        <a:srgbClr val="674E6E"/>
      </a:dk2>
      <a:lt2>
        <a:srgbClr val="FFFF00"/>
      </a:lt2>
      <a:accent1>
        <a:srgbClr val="FF9933"/>
      </a:accent1>
      <a:accent2>
        <a:srgbClr val="0098FF"/>
      </a:accent2>
      <a:accent3>
        <a:srgbClr val="B8B2BA"/>
      </a:accent3>
      <a:accent4>
        <a:srgbClr val="DADADA"/>
      </a:accent4>
      <a:accent5>
        <a:srgbClr val="FFCAAD"/>
      </a:accent5>
      <a:accent6>
        <a:srgbClr val="0089E7"/>
      </a:accent6>
      <a:hlink>
        <a:srgbClr val="FF00FF"/>
      </a:hlink>
      <a:folHlink>
        <a:srgbClr val="99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med" len="med"/>
          <a:tailEnd type="stealth" w="med" len="lg"/>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med" len="med"/>
          <a:tailEnd type="stealth" w="med" len="lg"/>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674E6E"/>
        </a:dk2>
        <a:lt2>
          <a:srgbClr val="FFFF00"/>
        </a:lt2>
        <a:accent1>
          <a:srgbClr val="FF9933"/>
        </a:accent1>
        <a:accent2>
          <a:srgbClr val="0098FF"/>
        </a:accent2>
        <a:accent3>
          <a:srgbClr val="B8B2BA"/>
        </a:accent3>
        <a:accent4>
          <a:srgbClr val="DADADA"/>
        </a:accent4>
        <a:accent5>
          <a:srgbClr val="FFCAAD"/>
        </a:accent5>
        <a:accent6>
          <a:srgbClr val="0089E7"/>
        </a:accent6>
        <a:hlink>
          <a:srgbClr val="FF00FF"/>
        </a:hlink>
        <a:folHlink>
          <a:srgbClr val="9900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Presentation">
  <a:themeElements>
    <a:clrScheme name="Custom 5">
      <a:dk1>
        <a:srgbClr val="000000"/>
      </a:dk1>
      <a:lt1>
        <a:srgbClr val="FFFFFF"/>
      </a:lt1>
      <a:dk2>
        <a:srgbClr val="674E6E"/>
      </a:dk2>
      <a:lt2>
        <a:srgbClr val="FFFF00"/>
      </a:lt2>
      <a:accent1>
        <a:srgbClr val="FF9933"/>
      </a:accent1>
      <a:accent2>
        <a:srgbClr val="0098FF"/>
      </a:accent2>
      <a:accent3>
        <a:srgbClr val="FFFF00"/>
      </a:accent3>
      <a:accent4>
        <a:srgbClr val="C00000"/>
      </a:accent4>
      <a:accent5>
        <a:srgbClr val="FFCAAD"/>
      </a:accent5>
      <a:accent6>
        <a:srgbClr val="0089E7"/>
      </a:accent6>
      <a:hlink>
        <a:srgbClr val="FF00FF"/>
      </a:hlink>
      <a:folHlink>
        <a:srgbClr val="99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med" len="med"/>
          <a:tailEnd type="stealth" w="med" len="lg"/>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triangle" w="med" len="med"/>
          <a:tailEnd type="stealth" w="med" len="lg"/>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1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674E6E"/>
        </a:dk2>
        <a:lt2>
          <a:srgbClr val="FFFF00"/>
        </a:lt2>
        <a:accent1>
          <a:srgbClr val="FF9933"/>
        </a:accent1>
        <a:accent2>
          <a:srgbClr val="0098FF"/>
        </a:accent2>
        <a:accent3>
          <a:srgbClr val="B8B2BA"/>
        </a:accent3>
        <a:accent4>
          <a:srgbClr val="DADADA"/>
        </a:accent4>
        <a:accent5>
          <a:srgbClr val="FFCAAD"/>
        </a:accent5>
        <a:accent6>
          <a:srgbClr val="0089E7"/>
        </a:accent6>
        <a:hlink>
          <a:srgbClr val="FF00FF"/>
        </a:hlink>
        <a:folHlink>
          <a:srgbClr val="9900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958</TotalTime>
  <Words>2047</Words>
  <Application>Microsoft Office PowerPoint</Application>
  <PresentationFormat>Custom</PresentationFormat>
  <Paragraphs>512</Paragraphs>
  <Slides>35</Slides>
  <Notes>21</Notes>
  <HiddenSlides>0</HiddenSlides>
  <MMClips>0</MMClips>
  <ScaleCrop>false</ScaleCrop>
  <HeadingPairs>
    <vt:vector size="4" baseType="variant">
      <vt:variant>
        <vt:lpstr>Theme</vt:lpstr>
      </vt:variant>
      <vt:variant>
        <vt:i4>11</vt:i4>
      </vt:variant>
      <vt:variant>
        <vt:lpstr>Slide Titles</vt:lpstr>
      </vt:variant>
      <vt:variant>
        <vt:i4>35</vt:i4>
      </vt:variant>
    </vt:vector>
  </HeadingPairs>
  <TitlesOfParts>
    <vt:vector size="46" baseType="lpstr">
      <vt:lpstr>Office Theme</vt:lpstr>
      <vt:lpstr>4_Blank Presentation</vt:lpstr>
      <vt:lpstr>Blank Presentation</vt:lpstr>
      <vt:lpstr>1_Office Theme</vt:lpstr>
      <vt:lpstr>1_Blank Presentation</vt:lpstr>
      <vt:lpstr>2_Office Theme</vt:lpstr>
      <vt:lpstr>25_Office Theme</vt:lpstr>
      <vt:lpstr>3_Office Theme</vt:lpstr>
      <vt:lpstr>34_Office Theme</vt:lpstr>
      <vt:lpstr>3_Fundamentals</vt:lpstr>
      <vt:lpstr>4_Office Theme</vt:lpstr>
      <vt:lpstr>Addiction Medicine:  The Urgent Need for Trained Physicians   A Congressional Briefing Sponsored by  The Addiction Medicine Foundation  In cooperation with  The Congressional Prescription Drug Abuse Caucus The Congressional Addiction, Treatment and Recovery Caucus  The Congressional Bipartisan Heroin Task Force    September 26, 2017 </vt:lpstr>
      <vt:lpstr>PowerPoint Presentation</vt:lpstr>
      <vt:lpstr>PowerPoint Presentation</vt:lpstr>
      <vt:lpstr>PowerPoint Presentation</vt:lpstr>
      <vt:lpstr>PowerPoint Presentation</vt:lpstr>
      <vt:lpstr>Addiction Medicine:  The Urgent Need for Trained Physicians   A Congressional Briefing Sponsored by  The Addiction Medicine Foundation  In cooperation with  The Congressional Prescription Drug Abuse Caucus The Congressional Addiction, Treatment and Recovery Caucus  The Congressional Bipartisan Heroin Task Force    September 26, 2017 </vt:lpstr>
      <vt:lpstr>PowerPoint Presentation</vt:lpstr>
      <vt:lpstr>National Institute on Alcohol Abuse and Alcoholism</vt:lpstr>
      <vt:lpstr>PowerPoint Presentation</vt:lpstr>
      <vt:lpstr>Addiction is a Chronic Brain Disease</vt:lpstr>
      <vt:lpstr>PowerPoint Presentation</vt:lpstr>
      <vt:lpstr>Preventing and Treating AUD</vt:lpstr>
      <vt:lpstr>Alcohol Screening is an Effective Prevention Strategy</vt:lpstr>
      <vt:lpstr>Prevention Saves Money</vt:lpstr>
      <vt:lpstr>Effective Professionally-Led  Behavioral Interventions</vt:lpstr>
      <vt:lpstr>Medication Therapies</vt:lpstr>
      <vt:lpstr>PowerPoint Presentation</vt:lpstr>
      <vt:lpstr>PowerPoint Presentation</vt:lpstr>
      <vt:lpstr>PowerPoint Presentation</vt:lpstr>
      <vt:lpstr>Integrating Addiction Medicine into  Medical Education</vt:lpstr>
      <vt:lpstr>Thank You! </vt:lpstr>
      <vt:lpstr>Addiction Medicine:  The Urgent Need for Trained Physicians   A Congressional Briefing Sponsored by  The Addiction Medicine Foundation  In cooperation with  The Congressional Prescription Drug Abuse Caucus The Congressional Addiction, Treatment and Recovery Caucus  The Congressional Bipartisan Heroin Task Force    September 26, 2017 </vt:lpstr>
      <vt:lpstr>PowerPoint Presentation</vt:lpstr>
      <vt:lpstr>Overdose Death Rates</vt:lpstr>
      <vt:lpstr>PowerPoint Presentation</vt:lpstr>
      <vt:lpstr>PowerPoint Presentation</vt:lpstr>
      <vt:lpstr>PowerPoint Presentation</vt:lpstr>
      <vt:lpstr>PowerPoint Presentation</vt:lpstr>
      <vt:lpstr>Improving Treatments for Addiction: Implementing Medication-Assisted Treatment</vt:lpstr>
      <vt:lpstr>PowerPoint Presentation</vt:lpstr>
      <vt:lpstr>HIV Outcomes Among HIV-Infected, Opioid-Dependent Patients Receiving Buprenorphine within HIV Care Settings </vt:lpstr>
      <vt:lpstr>PowerPoint Presentation</vt:lpstr>
      <vt:lpstr>PowerPoint Presentation</vt:lpstr>
      <vt:lpstr>PowerPoint Presentation</vt:lpstr>
      <vt:lpstr>Addiction Medicine:  The Urgent Need for Trained Physicians   A Congressional Briefing Sponsored by  The Addiction Medicine Foundation  In cooperation with  The Congressional Prescription Drug Abuse Caucus The Congressional Addiction, Treatment and Recovery Caucus  The Congressional Bipartisan Heroin Task Force    September 26, 2017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Foster</dc:creator>
  <cp:lastModifiedBy>Catherine Saunders</cp:lastModifiedBy>
  <cp:revision>143</cp:revision>
  <cp:lastPrinted>2017-08-29T13:08:17Z</cp:lastPrinted>
  <dcterms:created xsi:type="dcterms:W3CDTF">2017-06-20T15:54:44Z</dcterms:created>
  <dcterms:modified xsi:type="dcterms:W3CDTF">2017-10-03T14:36:51Z</dcterms:modified>
</cp:coreProperties>
</file>